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1"/>
  </p:sldMasterIdLst>
  <p:notesMasterIdLst>
    <p:notesMasterId r:id="rId257"/>
  </p:notesMasterIdLst>
  <p:sldIdLst>
    <p:sldId id="256" r:id="rId2"/>
    <p:sldId id="258" r:id="rId3"/>
    <p:sldId id="257" r:id="rId4"/>
    <p:sldId id="270" r:id="rId5"/>
    <p:sldId id="271" r:id="rId6"/>
    <p:sldId id="272" r:id="rId7"/>
    <p:sldId id="278" r:id="rId8"/>
    <p:sldId id="273" r:id="rId9"/>
    <p:sldId id="274" r:id="rId10"/>
    <p:sldId id="275" r:id="rId11"/>
    <p:sldId id="276" r:id="rId12"/>
    <p:sldId id="277" r:id="rId13"/>
    <p:sldId id="280" r:id="rId14"/>
    <p:sldId id="279" r:id="rId15"/>
    <p:sldId id="283" r:id="rId16"/>
    <p:sldId id="284" r:id="rId17"/>
    <p:sldId id="285" r:id="rId18"/>
    <p:sldId id="286" r:id="rId19"/>
    <p:sldId id="287" r:id="rId20"/>
    <p:sldId id="288" r:id="rId21"/>
    <p:sldId id="289" r:id="rId22"/>
    <p:sldId id="296" r:id="rId23"/>
    <p:sldId id="297" r:id="rId24"/>
    <p:sldId id="290" r:id="rId25"/>
    <p:sldId id="291" r:id="rId26"/>
    <p:sldId id="292" r:id="rId27"/>
    <p:sldId id="293" r:id="rId28"/>
    <p:sldId id="294" r:id="rId29"/>
    <p:sldId id="295" r:id="rId30"/>
    <p:sldId id="298" r:id="rId31"/>
    <p:sldId id="299" r:id="rId32"/>
    <p:sldId id="300" r:id="rId33"/>
    <p:sldId id="301" r:id="rId34"/>
    <p:sldId id="302" r:id="rId35"/>
    <p:sldId id="303" r:id="rId36"/>
    <p:sldId id="304" r:id="rId37"/>
    <p:sldId id="305" r:id="rId38"/>
    <p:sldId id="306" r:id="rId39"/>
    <p:sldId id="307" r:id="rId40"/>
    <p:sldId id="308" r:id="rId41"/>
    <p:sldId id="309" r:id="rId42"/>
    <p:sldId id="310" r:id="rId43"/>
    <p:sldId id="311" r:id="rId44"/>
    <p:sldId id="312" r:id="rId45"/>
    <p:sldId id="313" r:id="rId46"/>
    <p:sldId id="314" r:id="rId47"/>
    <p:sldId id="315" r:id="rId48"/>
    <p:sldId id="316" r:id="rId49"/>
    <p:sldId id="317" r:id="rId50"/>
    <p:sldId id="318" r:id="rId51"/>
    <p:sldId id="319" r:id="rId52"/>
    <p:sldId id="320" r:id="rId53"/>
    <p:sldId id="321" r:id="rId54"/>
    <p:sldId id="322" r:id="rId55"/>
    <p:sldId id="323" r:id="rId56"/>
    <p:sldId id="324" r:id="rId57"/>
    <p:sldId id="325" r:id="rId58"/>
    <p:sldId id="326" r:id="rId59"/>
    <p:sldId id="327" r:id="rId60"/>
    <p:sldId id="328" r:id="rId61"/>
    <p:sldId id="329" r:id="rId62"/>
    <p:sldId id="330" r:id="rId63"/>
    <p:sldId id="331" r:id="rId64"/>
    <p:sldId id="332" r:id="rId65"/>
    <p:sldId id="333" r:id="rId66"/>
    <p:sldId id="334" r:id="rId67"/>
    <p:sldId id="335" r:id="rId68"/>
    <p:sldId id="336" r:id="rId69"/>
    <p:sldId id="337" r:id="rId70"/>
    <p:sldId id="338" r:id="rId71"/>
    <p:sldId id="339" r:id="rId72"/>
    <p:sldId id="340" r:id="rId73"/>
    <p:sldId id="341" r:id="rId74"/>
    <p:sldId id="342" r:id="rId75"/>
    <p:sldId id="343" r:id="rId76"/>
    <p:sldId id="344" r:id="rId77"/>
    <p:sldId id="345" r:id="rId78"/>
    <p:sldId id="346" r:id="rId79"/>
    <p:sldId id="347" r:id="rId80"/>
    <p:sldId id="348" r:id="rId81"/>
    <p:sldId id="349" r:id="rId82"/>
    <p:sldId id="350" r:id="rId83"/>
    <p:sldId id="351" r:id="rId84"/>
    <p:sldId id="352" r:id="rId85"/>
    <p:sldId id="353" r:id="rId86"/>
    <p:sldId id="354" r:id="rId87"/>
    <p:sldId id="355" r:id="rId88"/>
    <p:sldId id="356" r:id="rId89"/>
    <p:sldId id="357" r:id="rId90"/>
    <p:sldId id="358" r:id="rId91"/>
    <p:sldId id="359" r:id="rId92"/>
    <p:sldId id="360" r:id="rId93"/>
    <p:sldId id="361" r:id="rId94"/>
    <p:sldId id="362" r:id="rId95"/>
    <p:sldId id="363" r:id="rId96"/>
    <p:sldId id="364" r:id="rId97"/>
    <p:sldId id="365" r:id="rId98"/>
    <p:sldId id="366" r:id="rId99"/>
    <p:sldId id="367" r:id="rId100"/>
    <p:sldId id="368" r:id="rId101"/>
    <p:sldId id="369" r:id="rId102"/>
    <p:sldId id="370" r:id="rId103"/>
    <p:sldId id="371" r:id="rId104"/>
    <p:sldId id="372" r:id="rId105"/>
    <p:sldId id="373" r:id="rId106"/>
    <p:sldId id="376" r:id="rId107"/>
    <p:sldId id="377" r:id="rId108"/>
    <p:sldId id="378" r:id="rId109"/>
    <p:sldId id="379" r:id="rId110"/>
    <p:sldId id="374" r:id="rId111"/>
    <p:sldId id="260" r:id="rId112"/>
    <p:sldId id="380" r:id="rId113"/>
    <p:sldId id="381" r:id="rId114"/>
    <p:sldId id="382" r:id="rId115"/>
    <p:sldId id="383" r:id="rId116"/>
    <p:sldId id="384" r:id="rId117"/>
    <p:sldId id="385" r:id="rId118"/>
    <p:sldId id="386" r:id="rId119"/>
    <p:sldId id="387" r:id="rId120"/>
    <p:sldId id="388" r:id="rId121"/>
    <p:sldId id="389" r:id="rId122"/>
    <p:sldId id="390" r:id="rId123"/>
    <p:sldId id="391" r:id="rId124"/>
    <p:sldId id="393" r:id="rId125"/>
    <p:sldId id="394" r:id="rId126"/>
    <p:sldId id="392" r:id="rId127"/>
    <p:sldId id="395" r:id="rId128"/>
    <p:sldId id="396" r:id="rId129"/>
    <p:sldId id="397" r:id="rId130"/>
    <p:sldId id="398" r:id="rId131"/>
    <p:sldId id="399" r:id="rId132"/>
    <p:sldId id="400" r:id="rId133"/>
    <p:sldId id="401" r:id="rId134"/>
    <p:sldId id="402" r:id="rId135"/>
    <p:sldId id="403" r:id="rId136"/>
    <p:sldId id="404" r:id="rId137"/>
    <p:sldId id="405" r:id="rId138"/>
    <p:sldId id="406" r:id="rId139"/>
    <p:sldId id="407" r:id="rId140"/>
    <p:sldId id="408" r:id="rId141"/>
    <p:sldId id="410" r:id="rId142"/>
    <p:sldId id="409" r:id="rId143"/>
    <p:sldId id="411" r:id="rId144"/>
    <p:sldId id="412" r:id="rId145"/>
    <p:sldId id="413" r:id="rId146"/>
    <p:sldId id="414" r:id="rId147"/>
    <p:sldId id="415" r:id="rId148"/>
    <p:sldId id="416" r:id="rId149"/>
    <p:sldId id="417" r:id="rId150"/>
    <p:sldId id="418" r:id="rId151"/>
    <p:sldId id="419" r:id="rId152"/>
    <p:sldId id="420" r:id="rId153"/>
    <p:sldId id="421" r:id="rId154"/>
    <p:sldId id="422" r:id="rId155"/>
    <p:sldId id="261" r:id="rId156"/>
    <p:sldId id="262" r:id="rId157"/>
    <p:sldId id="423" r:id="rId158"/>
    <p:sldId id="424" r:id="rId159"/>
    <p:sldId id="425" r:id="rId160"/>
    <p:sldId id="426" r:id="rId161"/>
    <p:sldId id="427" r:id="rId162"/>
    <p:sldId id="428" r:id="rId163"/>
    <p:sldId id="429" r:id="rId164"/>
    <p:sldId id="430" r:id="rId165"/>
    <p:sldId id="431" r:id="rId166"/>
    <p:sldId id="432" r:id="rId167"/>
    <p:sldId id="263" r:id="rId168"/>
    <p:sldId id="433" r:id="rId169"/>
    <p:sldId id="434" r:id="rId170"/>
    <p:sldId id="435" r:id="rId171"/>
    <p:sldId id="436" r:id="rId172"/>
    <p:sldId id="437" r:id="rId173"/>
    <p:sldId id="438" r:id="rId174"/>
    <p:sldId id="439" r:id="rId175"/>
    <p:sldId id="440" r:id="rId176"/>
    <p:sldId id="442" r:id="rId177"/>
    <p:sldId id="441" r:id="rId178"/>
    <p:sldId id="443" r:id="rId179"/>
    <p:sldId id="444" r:id="rId180"/>
    <p:sldId id="445" r:id="rId181"/>
    <p:sldId id="446" r:id="rId182"/>
    <p:sldId id="447" r:id="rId183"/>
    <p:sldId id="448" r:id="rId184"/>
    <p:sldId id="449" r:id="rId185"/>
    <p:sldId id="450" r:id="rId186"/>
    <p:sldId id="264" r:id="rId187"/>
    <p:sldId id="451" r:id="rId188"/>
    <p:sldId id="452" r:id="rId189"/>
    <p:sldId id="453" r:id="rId190"/>
    <p:sldId id="456" r:id="rId191"/>
    <p:sldId id="457" r:id="rId192"/>
    <p:sldId id="454" r:id="rId193"/>
    <p:sldId id="476" r:id="rId194"/>
    <p:sldId id="455" r:id="rId195"/>
    <p:sldId id="458" r:id="rId196"/>
    <p:sldId id="459" r:id="rId197"/>
    <p:sldId id="460" r:id="rId198"/>
    <p:sldId id="461" r:id="rId199"/>
    <p:sldId id="462" r:id="rId200"/>
    <p:sldId id="463" r:id="rId201"/>
    <p:sldId id="464" r:id="rId202"/>
    <p:sldId id="466" r:id="rId203"/>
    <p:sldId id="467" r:id="rId204"/>
    <p:sldId id="468" r:id="rId205"/>
    <p:sldId id="465" r:id="rId206"/>
    <p:sldId id="469" r:id="rId207"/>
    <p:sldId id="470" r:id="rId208"/>
    <p:sldId id="471" r:id="rId209"/>
    <p:sldId id="472" r:id="rId210"/>
    <p:sldId id="473" r:id="rId211"/>
    <p:sldId id="265" r:id="rId212"/>
    <p:sldId id="477" r:id="rId213"/>
    <p:sldId id="478" r:id="rId214"/>
    <p:sldId id="479" r:id="rId215"/>
    <p:sldId id="480" r:id="rId216"/>
    <p:sldId id="481" r:id="rId217"/>
    <p:sldId id="482" r:id="rId218"/>
    <p:sldId id="483" r:id="rId219"/>
    <p:sldId id="484" r:id="rId220"/>
    <p:sldId id="266" r:id="rId221"/>
    <p:sldId id="486" r:id="rId222"/>
    <p:sldId id="485" r:id="rId223"/>
    <p:sldId id="267" r:id="rId224"/>
    <p:sldId id="487" r:id="rId225"/>
    <p:sldId id="488" r:id="rId226"/>
    <p:sldId id="489" r:id="rId227"/>
    <p:sldId id="490" r:id="rId228"/>
    <p:sldId id="491" r:id="rId229"/>
    <p:sldId id="509" r:id="rId230"/>
    <p:sldId id="268" r:id="rId231"/>
    <p:sldId id="492" r:id="rId232"/>
    <p:sldId id="269" r:id="rId233"/>
    <p:sldId id="493" r:id="rId234"/>
    <p:sldId id="494" r:id="rId235"/>
    <p:sldId id="495" r:id="rId236"/>
    <p:sldId id="496" r:id="rId237"/>
    <p:sldId id="497" r:id="rId238"/>
    <p:sldId id="498" r:id="rId239"/>
    <p:sldId id="499" r:id="rId240"/>
    <p:sldId id="500" r:id="rId241"/>
    <p:sldId id="501" r:id="rId242"/>
    <p:sldId id="502" r:id="rId243"/>
    <p:sldId id="503" r:id="rId244"/>
    <p:sldId id="504" r:id="rId245"/>
    <p:sldId id="505" r:id="rId246"/>
    <p:sldId id="506" r:id="rId247"/>
    <p:sldId id="507" r:id="rId248"/>
    <p:sldId id="508" r:id="rId249"/>
    <p:sldId id="510" r:id="rId250"/>
    <p:sldId id="511" r:id="rId251"/>
    <p:sldId id="512" r:id="rId252"/>
    <p:sldId id="513" r:id="rId253"/>
    <p:sldId id="514" r:id="rId254"/>
    <p:sldId id="515" r:id="rId255"/>
    <p:sldId id="516" r:id="rId25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66" d="100"/>
          <a:sy n="66" d="100"/>
        </p:scale>
        <p:origin x="-1410" y="-10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247" Type="http://schemas.openxmlformats.org/officeDocument/2006/relationships/slide" Target="slides/slide246.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slide" Target="slides/slide236.xml"/><Relationship Id="rId258" Type="http://schemas.openxmlformats.org/officeDocument/2006/relationships/presProps" Target="presProps.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slide" Target="slides/slide247.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59" Type="http://schemas.openxmlformats.org/officeDocument/2006/relationships/viewProps" Target="viewProps.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theme" Target="theme/theme1.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slide" Target="slides/slide249.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261" Type="http://schemas.openxmlformats.org/officeDocument/2006/relationships/tableStyles" Target="tableStyles.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notesMaster" Target="notesMasters/notesMaster1.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0159C48-23EB-4956-8FED-B854B33AC048}" type="datetimeFigureOut">
              <a:rPr lang="en-IN" smtClean="0"/>
              <a:t>27-04-2017</a:t>
            </a:fld>
            <a:endParaRPr lang="en-IN"/>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A18E29E-E275-4CB1-9CAB-DFB438D85678}" type="slidenum">
              <a:rPr lang="en-IN" smtClean="0"/>
              <a:t>‹#›</a:t>
            </a:fld>
            <a:endParaRPr lang="en-IN"/>
          </a:p>
        </p:txBody>
      </p:sp>
    </p:spTree>
    <p:extLst>
      <p:ext uri="{BB962C8B-B14F-4D97-AF65-F5344CB8AC3E}">
        <p14:creationId xmlns:p14="http://schemas.microsoft.com/office/powerpoint/2010/main" val="25226793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A18E29E-E275-4CB1-9CAB-DFB438D85678}" type="slidenum">
              <a:rPr lang="en-IN" smtClean="0"/>
              <a:t>7</a:t>
            </a:fld>
            <a:endParaRPr lang="en-IN"/>
          </a:p>
        </p:txBody>
      </p:sp>
    </p:spTree>
    <p:extLst>
      <p:ext uri="{BB962C8B-B14F-4D97-AF65-F5344CB8AC3E}">
        <p14:creationId xmlns:p14="http://schemas.microsoft.com/office/powerpoint/2010/main" val="38175332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A18E29E-E275-4CB1-9CAB-DFB438D85678}" type="slidenum">
              <a:rPr lang="en-IN" smtClean="0"/>
              <a:t>16</a:t>
            </a:fld>
            <a:endParaRPr lang="en-IN"/>
          </a:p>
        </p:txBody>
      </p:sp>
    </p:spTree>
    <p:extLst>
      <p:ext uri="{BB962C8B-B14F-4D97-AF65-F5344CB8AC3E}">
        <p14:creationId xmlns:p14="http://schemas.microsoft.com/office/powerpoint/2010/main" val="3817533257"/>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A18E29E-E275-4CB1-9CAB-DFB438D85678}" type="slidenum">
              <a:rPr lang="en-IN" smtClean="0"/>
              <a:t>106</a:t>
            </a:fld>
            <a:endParaRPr lang="en-IN"/>
          </a:p>
        </p:txBody>
      </p:sp>
    </p:spTree>
    <p:extLst>
      <p:ext uri="{BB962C8B-B14F-4D97-AF65-F5344CB8AC3E}">
        <p14:creationId xmlns:p14="http://schemas.microsoft.com/office/powerpoint/2010/main" val="3817533257"/>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A18E29E-E275-4CB1-9CAB-DFB438D85678}" type="slidenum">
              <a:rPr lang="en-IN" smtClean="0"/>
              <a:t>107</a:t>
            </a:fld>
            <a:endParaRPr lang="en-IN"/>
          </a:p>
        </p:txBody>
      </p:sp>
    </p:spTree>
    <p:extLst>
      <p:ext uri="{BB962C8B-B14F-4D97-AF65-F5344CB8AC3E}">
        <p14:creationId xmlns:p14="http://schemas.microsoft.com/office/powerpoint/2010/main" val="3817533257"/>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A18E29E-E275-4CB1-9CAB-DFB438D85678}" type="slidenum">
              <a:rPr lang="en-IN" smtClean="0"/>
              <a:t>108</a:t>
            </a:fld>
            <a:endParaRPr lang="en-IN"/>
          </a:p>
        </p:txBody>
      </p:sp>
    </p:spTree>
    <p:extLst>
      <p:ext uri="{BB962C8B-B14F-4D97-AF65-F5344CB8AC3E}">
        <p14:creationId xmlns:p14="http://schemas.microsoft.com/office/powerpoint/2010/main" val="3817533257"/>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A18E29E-E275-4CB1-9CAB-DFB438D85678}" type="slidenum">
              <a:rPr lang="en-IN" smtClean="0"/>
              <a:t>109</a:t>
            </a:fld>
            <a:endParaRPr lang="en-IN"/>
          </a:p>
        </p:txBody>
      </p:sp>
    </p:spTree>
    <p:extLst>
      <p:ext uri="{BB962C8B-B14F-4D97-AF65-F5344CB8AC3E}">
        <p14:creationId xmlns:p14="http://schemas.microsoft.com/office/powerpoint/2010/main" val="3817533257"/>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A18E29E-E275-4CB1-9CAB-DFB438D85678}" type="slidenum">
              <a:rPr lang="en-IN" smtClean="0"/>
              <a:t>110</a:t>
            </a:fld>
            <a:endParaRPr lang="en-IN"/>
          </a:p>
        </p:txBody>
      </p:sp>
    </p:spTree>
    <p:extLst>
      <p:ext uri="{BB962C8B-B14F-4D97-AF65-F5344CB8AC3E}">
        <p14:creationId xmlns:p14="http://schemas.microsoft.com/office/powerpoint/2010/main" val="3817533257"/>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A18E29E-E275-4CB1-9CAB-DFB438D85678}" type="slidenum">
              <a:rPr lang="en-IN" smtClean="0"/>
              <a:t>215</a:t>
            </a:fld>
            <a:endParaRPr lang="en-IN"/>
          </a:p>
        </p:txBody>
      </p:sp>
    </p:spTree>
    <p:extLst>
      <p:ext uri="{BB962C8B-B14F-4D97-AF65-F5344CB8AC3E}">
        <p14:creationId xmlns:p14="http://schemas.microsoft.com/office/powerpoint/2010/main" val="3862882015"/>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A18E29E-E275-4CB1-9CAB-DFB438D85678}" type="slidenum">
              <a:rPr lang="en-IN" smtClean="0"/>
              <a:t>216</a:t>
            </a:fld>
            <a:endParaRPr lang="en-IN"/>
          </a:p>
        </p:txBody>
      </p:sp>
    </p:spTree>
    <p:extLst>
      <p:ext uri="{BB962C8B-B14F-4D97-AF65-F5344CB8AC3E}">
        <p14:creationId xmlns:p14="http://schemas.microsoft.com/office/powerpoint/2010/main" val="3862882015"/>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A18E29E-E275-4CB1-9CAB-DFB438D85678}" type="slidenum">
              <a:rPr lang="en-IN" smtClean="0"/>
              <a:t>217</a:t>
            </a:fld>
            <a:endParaRPr lang="en-IN"/>
          </a:p>
        </p:txBody>
      </p:sp>
    </p:spTree>
    <p:extLst>
      <p:ext uri="{BB962C8B-B14F-4D97-AF65-F5344CB8AC3E}">
        <p14:creationId xmlns:p14="http://schemas.microsoft.com/office/powerpoint/2010/main" val="3862882015"/>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A18E29E-E275-4CB1-9CAB-DFB438D85678}" type="slidenum">
              <a:rPr lang="en-IN" smtClean="0"/>
              <a:t>218</a:t>
            </a:fld>
            <a:endParaRPr lang="en-IN"/>
          </a:p>
        </p:txBody>
      </p:sp>
    </p:spTree>
    <p:extLst>
      <p:ext uri="{BB962C8B-B14F-4D97-AF65-F5344CB8AC3E}">
        <p14:creationId xmlns:p14="http://schemas.microsoft.com/office/powerpoint/2010/main" val="3862882015"/>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A18E29E-E275-4CB1-9CAB-DFB438D85678}" type="slidenum">
              <a:rPr lang="en-IN" smtClean="0"/>
              <a:t>219</a:t>
            </a:fld>
            <a:endParaRPr lang="en-IN"/>
          </a:p>
        </p:txBody>
      </p:sp>
    </p:spTree>
    <p:extLst>
      <p:ext uri="{BB962C8B-B14F-4D97-AF65-F5344CB8AC3E}">
        <p14:creationId xmlns:p14="http://schemas.microsoft.com/office/powerpoint/2010/main" val="38628820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A18E29E-E275-4CB1-9CAB-DFB438D85678}" type="slidenum">
              <a:rPr lang="en-IN" smtClean="0"/>
              <a:t>17</a:t>
            </a:fld>
            <a:endParaRPr lang="en-IN"/>
          </a:p>
        </p:txBody>
      </p:sp>
    </p:spTree>
    <p:extLst>
      <p:ext uri="{BB962C8B-B14F-4D97-AF65-F5344CB8AC3E}">
        <p14:creationId xmlns:p14="http://schemas.microsoft.com/office/powerpoint/2010/main" val="38175332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A18E29E-E275-4CB1-9CAB-DFB438D85678}" type="slidenum">
              <a:rPr lang="en-IN" smtClean="0"/>
              <a:t>18</a:t>
            </a:fld>
            <a:endParaRPr lang="en-IN"/>
          </a:p>
        </p:txBody>
      </p:sp>
    </p:spTree>
    <p:extLst>
      <p:ext uri="{BB962C8B-B14F-4D97-AF65-F5344CB8AC3E}">
        <p14:creationId xmlns:p14="http://schemas.microsoft.com/office/powerpoint/2010/main" val="38175332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A18E29E-E275-4CB1-9CAB-DFB438D85678}" type="slidenum">
              <a:rPr lang="en-IN" smtClean="0"/>
              <a:t>19</a:t>
            </a:fld>
            <a:endParaRPr lang="en-IN"/>
          </a:p>
        </p:txBody>
      </p:sp>
    </p:spTree>
    <p:extLst>
      <p:ext uri="{BB962C8B-B14F-4D97-AF65-F5344CB8AC3E}">
        <p14:creationId xmlns:p14="http://schemas.microsoft.com/office/powerpoint/2010/main" val="38175332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A18E29E-E275-4CB1-9CAB-DFB438D85678}" type="slidenum">
              <a:rPr lang="en-IN" smtClean="0"/>
              <a:t>20</a:t>
            </a:fld>
            <a:endParaRPr lang="en-IN"/>
          </a:p>
        </p:txBody>
      </p:sp>
    </p:spTree>
    <p:extLst>
      <p:ext uri="{BB962C8B-B14F-4D97-AF65-F5344CB8AC3E}">
        <p14:creationId xmlns:p14="http://schemas.microsoft.com/office/powerpoint/2010/main" val="38175332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A18E29E-E275-4CB1-9CAB-DFB438D85678}" type="slidenum">
              <a:rPr lang="en-IN" smtClean="0"/>
              <a:t>21</a:t>
            </a:fld>
            <a:endParaRPr lang="en-IN"/>
          </a:p>
        </p:txBody>
      </p:sp>
    </p:spTree>
    <p:extLst>
      <p:ext uri="{BB962C8B-B14F-4D97-AF65-F5344CB8AC3E}">
        <p14:creationId xmlns:p14="http://schemas.microsoft.com/office/powerpoint/2010/main" val="38175332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A18E29E-E275-4CB1-9CAB-DFB438D85678}" type="slidenum">
              <a:rPr lang="en-IN" smtClean="0"/>
              <a:t>22</a:t>
            </a:fld>
            <a:endParaRPr lang="en-IN"/>
          </a:p>
        </p:txBody>
      </p:sp>
    </p:spTree>
    <p:extLst>
      <p:ext uri="{BB962C8B-B14F-4D97-AF65-F5344CB8AC3E}">
        <p14:creationId xmlns:p14="http://schemas.microsoft.com/office/powerpoint/2010/main" val="38175332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A18E29E-E275-4CB1-9CAB-DFB438D85678}" type="slidenum">
              <a:rPr lang="en-IN" smtClean="0"/>
              <a:t>23</a:t>
            </a:fld>
            <a:endParaRPr lang="en-IN"/>
          </a:p>
        </p:txBody>
      </p:sp>
    </p:spTree>
    <p:extLst>
      <p:ext uri="{BB962C8B-B14F-4D97-AF65-F5344CB8AC3E}">
        <p14:creationId xmlns:p14="http://schemas.microsoft.com/office/powerpoint/2010/main" val="38175332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A18E29E-E275-4CB1-9CAB-DFB438D85678}" type="slidenum">
              <a:rPr lang="en-IN" smtClean="0"/>
              <a:t>24</a:t>
            </a:fld>
            <a:endParaRPr lang="en-IN"/>
          </a:p>
        </p:txBody>
      </p:sp>
    </p:spTree>
    <p:extLst>
      <p:ext uri="{BB962C8B-B14F-4D97-AF65-F5344CB8AC3E}">
        <p14:creationId xmlns:p14="http://schemas.microsoft.com/office/powerpoint/2010/main" val="38175332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A18E29E-E275-4CB1-9CAB-DFB438D85678}" type="slidenum">
              <a:rPr lang="en-IN" smtClean="0"/>
              <a:t>25</a:t>
            </a:fld>
            <a:endParaRPr lang="en-IN"/>
          </a:p>
        </p:txBody>
      </p:sp>
    </p:spTree>
    <p:extLst>
      <p:ext uri="{BB962C8B-B14F-4D97-AF65-F5344CB8AC3E}">
        <p14:creationId xmlns:p14="http://schemas.microsoft.com/office/powerpoint/2010/main" val="38175332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A18E29E-E275-4CB1-9CAB-DFB438D85678}" type="slidenum">
              <a:rPr lang="en-IN" smtClean="0"/>
              <a:t>8</a:t>
            </a:fld>
            <a:endParaRPr lang="en-IN"/>
          </a:p>
        </p:txBody>
      </p:sp>
    </p:spTree>
    <p:extLst>
      <p:ext uri="{BB962C8B-B14F-4D97-AF65-F5344CB8AC3E}">
        <p14:creationId xmlns:p14="http://schemas.microsoft.com/office/powerpoint/2010/main" val="381753325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A18E29E-E275-4CB1-9CAB-DFB438D85678}" type="slidenum">
              <a:rPr lang="en-IN" smtClean="0"/>
              <a:t>26</a:t>
            </a:fld>
            <a:endParaRPr lang="en-IN"/>
          </a:p>
        </p:txBody>
      </p:sp>
    </p:spTree>
    <p:extLst>
      <p:ext uri="{BB962C8B-B14F-4D97-AF65-F5344CB8AC3E}">
        <p14:creationId xmlns:p14="http://schemas.microsoft.com/office/powerpoint/2010/main" val="381753325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A18E29E-E275-4CB1-9CAB-DFB438D85678}" type="slidenum">
              <a:rPr lang="en-IN" smtClean="0"/>
              <a:t>27</a:t>
            </a:fld>
            <a:endParaRPr lang="en-IN"/>
          </a:p>
        </p:txBody>
      </p:sp>
    </p:spTree>
    <p:extLst>
      <p:ext uri="{BB962C8B-B14F-4D97-AF65-F5344CB8AC3E}">
        <p14:creationId xmlns:p14="http://schemas.microsoft.com/office/powerpoint/2010/main" val="38175332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A18E29E-E275-4CB1-9CAB-DFB438D85678}" type="slidenum">
              <a:rPr lang="en-IN" smtClean="0"/>
              <a:t>28</a:t>
            </a:fld>
            <a:endParaRPr lang="en-IN"/>
          </a:p>
        </p:txBody>
      </p:sp>
    </p:spTree>
    <p:extLst>
      <p:ext uri="{BB962C8B-B14F-4D97-AF65-F5344CB8AC3E}">
        <p14:creationId xmlns:p14="http://schemas.microsoft.com/office/powerpoint/2010/main" val="38175332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A18E29E-E275-4CB1-9CAB-DFB438D85678}" type="slidenum">
              <a:rPr lang="en-IN" smtClean="0"/>
              <a:t>29</a:t>
            </a:fld>
            <a:endParaRPr lang="en-IN"/>
          </a:p>
        </p:txBody>
      </p:sp>
    </p:spTree>
    <p:extLst>
      <p:ext uri="{BB962C8B-B14F-4D97-AF65-F5344CB8AC3E}">
        <p14:creationId xmlns:p14="http://schemas.microsoft.com/office/powerpoint/2010/main" val="38175332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A18E29E-E275-4CB1-9CAB-DFB438D85678}" type="slidenum">
              <a:rPr lang="en-IN" smtClean="0"/>
              <a:t>30</a:t>
            </a:fld>
            <a:endParaRPr lang="en-IN"/>
          </a:p>
        </p:txBody>
      </p:sp>
    </p:spTree>
    <p:extLst>
      <p:ext uri="{BB962C8B-B14F-4D97-AF65-F5344CB8AC3E}">
        <p14:creationId xmlns:p14="http://schemas.microsoft.com/office/powerpoint/2010/main" val="381753325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A18E29E-E275-4CB1-9CAB-DFB438D85678}" type="slidenum">
              <a:rPr lang="en-IN" smtClean="0"/>
              <a:t>31</a:t>
            </a:fld>
            <a:endParaRPr lang="en-IN"/>
          </a:p>
        </p:txBody>
      </p:sp>
    </p:spTree>
    <p:extLst>
      <p:ext uri="{BB962C8B-B14F-4D97-AF65-F5344CB8AC3E}">
        <p14:creationId xmlns:p14="http://schemas.microsoft.com/office/powerpoint/2010/main" val="381753325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A18E29E-E275-4CB1-9CAB-DFB438D85678}" type="slidenum">
              <a:rPr lang="en-IN" smtClean="0"/>
              <a:t>32</a:t>
            </a:fld>
            <a:endParaRPr lang="en-IN"/>
          </a:p>
        </p:txBody>
      </p:sp>
    </p:spTree>
    <p:extLst>
      <p:ext uri="{BB962C8B-B14F-4D97-AF65-F5344CB8AC3E}">
        <p14:creationId xmlns:p14="http://schemas.microsoft.com/office/powerpoint/2010/main" val="381753325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A18E29E-E275-4CB1-9CAB-DFB438D85678}" type="slidenum">
              <a:rPr lang="en-IN" smtClean="0"/>
              <a:t>33</a:t>
            </a:fld>
            <a:endParaRPr lang="en-IN"/>
          </a:p>
        </p:txBody>
      </p:sp>
    </p:spTree>
    <p:extLst>
      <p:ext uri="{BB962C8B-B14F-4D97-AF65-F5344CB8AC3E}">
        <p14:creationId xmlns:p14="http://schemas.microsoft.com/office/powerpoint/2010/main" val="381753325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A18E29E-E275-4CB1-9CAB-DFB438D85678}" type="slidenum">
              <a:rPr lang="en-IN" smtClean="0"/>
              <a:t>34</a:t>
            </a:fld>
            <a:endParaRPr lang="en-IN"/>
          </a:p>
        </p:txBody>
      </p:sp>
    </p:spTree>
    <p:extLst>
      <p:ext uri="{BB962C8B-B14F-4D97-AF65-F5344CB8AC3E}">
        <p14:creationId xmlns:p14="http://schemas.microsoft.com/office/powerpoint/2010/main" val="381753325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A18E29E-E275-4CB1-9CAB-DFB438D85678}" type="slidenum">
              <a:rPr lang="en-IN" smtClean="0"/>
              <a:t>35</a:t>
            </a:fld>
            <a:endParaRPr lang="en-IN"/>
          </a:p>
        </p:txBody>
      </p:sp>
    </p:spTree>
    <p:extLst>
      <p:ext uri="{BB962C8B-B14F-4D97-AF65-F5344CB8AC3E}">
        <p14:creationId xmlns:p14="http://schemas.microsoft.com/office/powerpoint/2010/main" val="38175332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A18E29E-E275-4CB1-9CAB-DFB438D85678}" type="slidenum">
              <a:rPr lang="en-IN" smtClean="0"/>
              <a:t>9</a:t>
            </a:fld>
            <a:endParaRPr lang="en-IN"/>
          </a:p>
        </p:txBody>
      </p:sp>
    </p:spTree>
    <p:extLst>
      <p:ext uri="{BB962C8B-B14F-4D97-AF65-F5344CB8AC3E}">
        <p14:creationId xmlns:p14="http://schemas.microsoft.com/office/powerpoint/2010/main" val="381753325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A18E29E-E275-4CB1-9CAB-DFB438D85678}" type="slidenum">
              <a:rPr lang="en-IN" smtClean="0"/>
              <a:t>36</a:t>
            </a:fld>
            <a:endParaRPr lang="en-IN"/>
          </a:p>
        </p:txBody>
      </p:sp>
    </p:spTree>
    <p:extLst>
      <p:ext uri="{BB962C8B-B14F-4D97-AF65-F5344CB8AC3E}">
        <p14:creationId xmlns:p14="http://schemas.microsoft.com/office/powerpoint/2010/main" val="381753325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A18E29E-E275-4CB1-9CAB-DFB438D85678}" type="slidenum">
              <a:rPr lang="en-IN" smtClean="0"/>
              <a:t>37</a:t>
            </a:fld>
            <a:endParaRPr lang="en-IN"/>
          </a:p>
        </p:txBody>
      </p:sp>
    </p:spTree>
    <p:extLst>
      <p:ext uri="{BB962C8B-B14F-4D97-AF65-F5344CB8AC3E}">
        <p14:creationId xmlns:p14="http://schemas.microsoft.com/office/powerpoint/2010/main" val="381753325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A18E29E-E275-4CB1-9CAB-DFB438D85678}" type="slidenum">
              <a:rPr lang="en-IN" smtClean="0"/>
              <a:t>38</a:t>
            </a:fld>
            <a:endParaRPr lang="en-IN"/>
          </a:p>
        </p:txBody>
      </p:sp>
    </p:spTree>
    <p:extLst>
      <p:ext uri="{BB962C8B-B14F-4D97-AF65-F5344CB8AC3E}">
        <p14:creationId xmlns:p14="http://schemas.microsoft.com/office/powerpoint/2010/main" val="381753325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A18E29E-E275-4CB1-9CAB-DFB438D85678}" type="slidenum">
              <a:rPr lang="en-IN" smtClean="0"/>
              <a:t>39</a:t>
            </a:fld>
            <a:endParaRPr lang="en-IN"/>
          </a:p>
        </p:txBody>
      </p:sp>
    </p:spTree>
    <p:extLst>
      <p:ext uri="{BB962C8B-B14F-4D97-AF65-F5344CB8AC3E}">
        <p14:creationId xmlns:p14="http://schemas.microsoft.com/office/powerpoint/2010/main" val="381753325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A18E29E-E275-4CB1-9CAB-DFB438D85678}" type="slidenum">
              <a:rPr lang="en-IN" smtClean="0"/>
              <a:t>40</a:t>
            </a:fld>
            <a:endParaRPr lang="en-IN"/>
          </a:p>
        </p:txBody>
      </p:sp>
    </p:spTree>
    <p:extLst>
      <p:ext uri="{BB962C8B-B14F-4D97-AF65-F5344CB8AC3E}">
        <p14:creationId xmlns:p14="http://schemas.microsoft.com/office/powerpoint/2010/main" val="381753325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A18E29E-E275-4CB1-9CAB-DFB438D85678}" type="slidenum">
              <a:rPr lang="en-IN" smtClean="0"/>
              <a:t>41</a:t>
            </a:fld>
            <a:endParaRPr lang="en-IN"/>
          </a:p>
        </p:txBody>
      </p:sp>
    </p:spTree>
    <p:extLst>
      <p:ext uri="{BB962C8B-B14F-4D97-AF65-F5344CB8AC3E}">
        <p14:creationId xmlns:p14="http://schemas.microsoft.com/office/powerpoint/2010/main" val="381753325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A18E29E-E275-4CB1-9CAB-DFB438D85678}" type="slidenum">
              <a:rPr lang="en-IN" smtClean="0"/>
              <a:t>42</a:t>
            </a:fld>
            <a:endParaRPr lang="en-IN"/>
          </a:p>
        </p:txBody>
      </p:sp>
    </p:spTree>
    <p:extLst>
      <p:ext uri="{BB962C8B-B14F-4D97-AF65-F5344CB8AC3E}">
        <p14:creationId xmlns:p14="http://schemas.microsoft.com/office/powerpoint/2010/main" val="381753325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A18E29E-E275-4CB1-9CAB-DFB438D85678}" type="slidenum">
              <a:rPr lang="en-IN" smtClean="0"/>
              <a:t>43</a:t>
            </a:fld>
            <a:endParaRPr lang="en-IN"/>
          </a:p>
        </p:txBody>
      </p:sp>
    </p:spTree>
    <p:extLst>
      <p:ext uri="{BB962C8B-B14F-4D97-AF65-F5344CB8AC3E}">
        <p14:creationId xmlns:p14="http://schemas.microsoft.com/office/powerpoint/2010/main" val="381753325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A18E29E-E275-4CB1-9CAB-DFB438D85678}" type="slidenum">
              <a:rPr lang="en-IN" smtClean="0"/>
              <a:t>44</a:t>
            </a:fld>
            <a:endParaRPr lang="en-IN"/>
          </a:p>
        </p:txBody>
      </p:sp>
    </p:spTree>
    <p:extLst>
      <p:ext uri="{BB962C8B-B14F-4D97-AF65-F5344CB8AC3E}">
        <p14:creationId xmlns:p14="http://schemas.microsoft.com/office/powerpoint/2010/main" val="381753325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A18E29E-E275-4CB1-9CAB-DFB438D85678}" type="slidenum">
              <a:rPr lang="en-IN" smtClean="0"/>
              <a:t>45</a:t>
            </a:fld>
            <a:endParaRPr lang="en-IN"/>
          </a:p>
        </p:txBody>
      </p:sp>
    </p:spTree>
    <p:extLst>
      <p:ext uri="{BB962C8B-B14F-4D97-AF65-F5344CB8AC3E}">
        <p14:creationId xmlns:p14="http://schemas.microsoft.com/office/powerpoint/2010/main" val="38175332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A18E29E-E275-4CB1-9CAB-DFB438D85678}" type="slidenum">
              <a:rPr lang="en-IN" smtClean="0"/>
              <a:t>10</a:t>
            </a:fld>
            <a:endParaRPr lang="en-IN"/>
          </a:p>
        </p:txBody>
      </p:sp>
    </p:spTree>
    <p:extLst>
      <p:ext uri="{BB962C8B-B14F-4D97-AF65-F5344CB8AC3E}">
        <p14:creationId xmlns:p14="http://schemas.microsoft.com/office/powerpoint/2010/main" val="381753325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A18E29E-E275-4CB1-9CAB-DFB438D85678}" type="slidenum">
              <a:rPr lang="en-IN" smtClean="0"/>
              <a:t>46</a:t>
            </a:fld>
            <a:endParaRPr lang="en-IN"/>
          </a:p>
        </p:txBody>
      </p:sp>
    </p:spTree>
    <p:extLst>
      <p:ext uri="{BB962C8B-B14F-4D97-AF65-F5344CB8AC3E}">
        <p14:creationId xmlns:p14="http://schemas.microsoft.com/office/powerpoint/2010/main" val="381753325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A18E29E-E275-4CB1-9CAB-DFB438D85678}" type="slidenum">
              <a:rPr lang="en-IN" smtClean="0"/>
              <a:t>47</a:t>
            </a:fld>
            <a:endParaRPr lang="en-IN"/>
          </a:p>
        </p:txBody>
      </p:sp>
    </p:spTree>
    <p:extLst>
      <p:ext uri="{BB962C8B-B14F-4D97-AF65-F5344CB8AC3E}">
        <p14:creationId xmlns:p14="http://schemas.microsoft.com/office/powerpoint/2010/main" val="381753325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A18E29E-E275-4CB1-9CAB-DFB438D85678}" type="slidenum">
              <a:rPr lang="en-IN" smtClean="0"/>
              <a:t>48</a:t>
            </a:fld>
            <a:endParaRPr lang="en-IN"/>
          </a:p>
        </p:txBody>
      </p:sp>
    </p:spTree>
    <p:extLst>
      <p:ext uri="{BB962C8B-B14F-4D97-AF65-F5344CB8AC3E}">
        <p14:creationId xmlns:p14="http://schemas.microsoft.com/office/powerpoint/2010/main" val="381753325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A18E29E-E275-4CB1-9CAB-DFB438D85678}" type="slidenum">
              <a:rPr lang="en-IN" smtClean="0"/>
              <a:t>49</a:t>
            </a:fld>
            <a:endParaRPr lang="en-IN"/>
          </a:p>
        </p:txBody>
      </p:sp>
    </p:spTree>
    <p:extLst>
      <p:ext uri="{BB962C8B-B14F-4D97-AF65-F5344CB8AC3E}">
        <p14:creationId xmlns:p14="http://schemas.microsoft.com/office/powerpoint/2010/main" val="381753325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A18E29E-E275-4CB1-9CAB-DFB438D85678}" type="slidenum">
              <a:rPr lang="en-IN" smtClean="0"/>
              <a:t>50</a:t>
            </a:fld>
            <a:endParaRPr lang="en-IN"/>
          </a:p>
        </p:txBody>
      </p:sp>
    </p:spTree>
    <p:extLst>
      <p:ext uri="{BB962C8B-B14F-4D97-AF65-F5344CB8AC3E}">
        <p14:creationId xmlns:p14="http://schemas.microsoft.com/office/powerpoint/2010/main" val="381753325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A18E29E-E275-4CB1-9CAB-DFB438D85678}" type="slidenum">
              <a:rPr lang="en-IN" smtClean="0"/>
              <a:t>51</a:t>
            </a:fld>
            <a:endParaRPr lang="en-IN"/>
          </a:p>
        </p:txBody>
      </p:sp>
    </p:spTree>
    <p:extLst>
      <p:ext uri="{BB962C8B-B14F-4D97-AF65-F5344CB8AC3E}">
        <p14:creationId xmlns:p14="http://schemas.microsoft.com/office/powerpoint/2010/main" val="381753325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A18E29E-E275-4CB1-9CAB-DFB438D85678}" type="slidenum">
              <a:rPr lang="en-IN" smtClean="0"/>
              <a:t>52</a:t>
            </a:fld>
            <a:endParaRPr lang="en-IN"/>
          </a:p>
        </p:txBody>
      </p:sp>
    </p:spTree>
    <p:extLst>
      <p:ext uri="{BB962C8B-B14F-4D97-AF65-F5344CB8AC3E}">
        <p14:creationId xmlns:p14="http://schemas.microsoft.com/office/powerpoint/2010/main" val="381753325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A18E29E-E275-4CB1-9CAB-DFB438D85678}" type="slidenum">
              <a:rPr lang="en-IN" smtClean="0"/>
              <a:t>53</a:t>
            </a:fld>
            <a:endParaRPr lang="en-IN"/>
          </a:p>
        </p:txBody>
      </p:sp>
    </p:spTree>
    <p:extLst>
      <p:ext uri="{BB962C8B-B14F-4D97-AF65-F5344CB8AC3E}">
        <p14:creationId xmlns:p14="http://schemas.microsoft.com/office/powerpoint/2010/main" val="381753325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A18E29E-E275-4CB1-9CAB-DFB438D85678}" type="slidenum">
              <a:rPr lang="en-IN" smtClean="0"/>
              <a:t>54</a:t>
            </a:fld>
            <a:endParaRPr lang="en-IN"/>
          </a:p>
        </p:txBody>
      </p:sp>
    </p:spTree>
    <p:extLst>
      <p:ext uri="{BB962C8B-B14F-4D97-AF65-F5344CB8AC3E}">
        <p14:creationId xmlns:p14="http://schemas.microsoft.com/office/powerpoint/2010/main" val="381753325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A18E29E-E275-4CB1-9CAB-DFB438D85678}" type="slidenum">
              <a:rPr lang="en-IN" smtClean="0"/>
              <a:t>55</a:t>
            </a:fld>
            <a:endParaRPr lang="en-IN"/>
          </a:p>
        </p:txBody>
      </p:sp>
    </p:spTree>
    <p:extLst>
      <p:ext uri="{BB962C8B-B14F-4D97-AF65-F5344CB8AC3E}">
        <p14:creationId xmlns:p14="http://schemas.microsoft.com/office/powerpoint/2010/main" val="38175332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A18E29E-E275-4CB1-9CAB-DFB438D85678}" type="slidenum">
              <a:rPr lang="en-IN" smtClean="0"/>
              <a:t>11</a:t>
            </a:fld>
            <a:endParaRPr lang="en-IN"/>
          </a:p>
        </p:txBody>
      </p:sp>
    </p:spTree>
    <p:extLst>
      <p:ext uri="{BB962C8B-B14F-4D97-AF65-F5344CB8AC3E}">
        <p14:creationId xmlns:p14="http://schemas.microsoft.com/office/powerpoint/2010/main" val="381753325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A18E29E-E275-4CB1-9CAB-DFB438D85678}" type="slidenum">
              <a:rPr lang="en-IN" smtClean="0"/>
              <a:t>56</a:t>
            </a:fld>
            <a:endParaRPr lang="en-IN"/>
          </a:p>
        </p:txBody>
      </p:sp>
    </p:spTree>
    <p:extLst>
      <p:ext uri="{BB962C8B-B14F-4D97-AF65-F5344CB8AC3E}">
        <p14:creationId xmlns:p14="http://schemas.microsoft.com/office/powerpoint/2010/main" val="381753325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A18E29E-E275-4CB1-9CAB-DFB438D85678}" type="slidenum">
              <a:rPr lang="en-IN" smtClean="0"/>
              <a:t>57</a:t>
            </a:fld>
            <a:endParaRPr lang="en-IN"/>
          </a:p>
        </p:txBody>
      </p:sp>
    </p:spTree>
    <p:extLst>
      <p:ext uri="{BB962C8B-B14F-4D97-AF65-F5344CB8AC3E}">
        <p14:creationId xmlns:p14="http://schemas.microsoft.com/office/powerpoint/2010/main" val="381753325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A18E29E-E275-4CB1-9CAB-DFB438D85678}" type="slidenum">
              <a:rPr lang="en-IN" smtClean="0"/>
              <a:t>58</a:t>
            </a:fld>
            <a:endParaRPr lang="en-IN"/>
          </a:p>
        </p:txBody>
      </p:sp>
    </p:spTree>
    <p:extLst>
      <p:ext uri="{BB962C8B-B14F-4D97-AF65-F5344CB8AC3E}">
        <p14:creationId xmlns:p14="http://schemas.microsoft.com/office/powerpoint/2010/main" val="381753325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A18E29E-E275-4CB1-9CAB-DFB438D85678}" type="slidenum">
              <a:rPr lang="en-IN" smtClean="0"/>
              <a:t>59</a:t>
            </a:fld>
            <a:endParaRPr lang="en-IN"/>
          </a:p>
        </p:txBody>
      </p:sp>
    </p:spTree>
    <p:extLst>
      <p:ext uri="{BB962C8B-B14F-4D97-AF65-F5344CB8AC3E}">
        <p14:creationId xmlns:p14="http://schemas.microsoft.com/office/powerpoint/2010/main" val="381753325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A18E29E-E275-4CB1-9CAB-DFB438D85678}" type="slidenum">
              <a:rPr lang="en-IN" smtClean="0"/>
              <a:t>60</a:t>
            </a:fld>
            <a:endParaRPr lang="en-IN"/>
          </a:p>
        </p:txBody>
      </p:sp>
    </p:spTree>
    <p:extLst>
      <p:ext uri="{BB962C8B-B14F-4D97-AF65-F5344CB8AC3E}">
        <p14:creationId xmlns:p14="http://schemas.microsoft.com/office/powerpoint/2010/main" val="381753325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A18E29E-E275-4CB1-9CAB-DFB438D85678}" type="slidenum">
              <a:rPr lang="en-IN" smtClean="0"/>
              <a:t>61</a:t>
            </a:fld>
            <a:endParaRPr lang="en-IN"/>
          </a:p>
        </p:txBody>
      </p:sp>
    </p:spTree>
    <p:extLst>
      <p:ext uri="{BB962C8B-B14F-4D97-AF65-F5344CB8AC3E}">
        <p14:creationId xmlns:p14="http://schemas.microsoft.com/office/powerpoint/2010/main" val="381753325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A18E29E-E275-4CB1-9CAB-DFB438D85678}" type="slidenum">
              <a:rPr lang="en-IN" smtClean="0"/>
              <a:t>62</a:t>
            </a:fld>
            <a:endParaRPr lang="en-IN"/>
          </a:p>
        </p:txBody>
      </p:sp>
    </p:spTree>
    <p:extLst>
      <p:ext uri="{BB962C8B-B14F-4D97-AF65-F5344CB8AC3E}">
        <p14:creationId xmlns:p14="http://schemas.microsoft.com/office/powerpoint/2010/main" val="381753325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A18E29E-E275-4CB1-9CAB-DFB438D85678}" type="slidenum">
              <a:rPr lang="en-IN" smtClean="0"/>
              <a:t>63</a:t>
            </a:fld>
            <a:endParaRPr lang="en-IN"/>
          </a:p>
        </p:txBody>
      </p:sp>
    </p:spTree>
    <p:extLst>
      <p:ext uri="{BB962C8B-B14F-4D97-AF65-F5344CB8AC3E}">
        <p14:creationId xmlns:p14="http://schemas.microsoft.com/office/powerpoint/2010/main" val="381753325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A18E29E-E275-4CB1-9CAB-DFB438D85678}" type="slidenum">
              <a:rPr lang="en-IN" smtClean="0"/>
              <a:t>64</a:t>
            </a:fld>
            <a:endParaRPr lang="en-IN"/>
          </a:p>
        </p:txBody>
      </p:sp>
    </p:spTree>
    <p:extLst>
      <p:ext uri="{BB962C8B-B14F-4D97-AF65-F5344CB8AC3E}">
        <p14:creationId xmlns:p14="http://schemas.microsoft.com/office/powerpoint/2010/main" val="381753325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A18E29E-E275-4CB1-9CAB-DFB438D85678}" type="slidenum">
              <a:rPr lang="en-IN" smtClean="0"/>
              <a:t>65</a:t>
            </a:fld>
            <a:endParaRPr lang="en-IN"/>
          </a:p>
        </p:txBody>
      </p:sp>
    </p:spTree>
    <p:extLst>
      <p:ext uri="{BB962C8B-B14F-4D97-AF65-F5344CB8AC3E}">
        <p14:creationId xmlns:p14="http://schemas.microsoft.com/office/powerpoint/2010/main" val="38175332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A18E29E-E275-4CB1-9CAB-DFB438D85678}" type="slidenum">
              <a:rPr lang="en-IN" smtClean="0"/>
              <a:t>12</a:t>
            </a:fld>
            <a:endParaRPr lang="en-IN"/>
          </a:p>
        </p:txBody>
      </p:sp>
    </p:spTree>
    <p:extLst>
      <p:ext uri="{BB962C8B-B14F-4D97-AF65-F5344CB8AC3E}">
        <p14:creationId xmlns:p14="http://schemas.microsoft.com/office/powerpoint/2010/main" val="381753325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A18E29E-E275-4CB1-9CAB-DFB438D85678}" type="slidenum">
              <a:rPr lang="en-IN" smtClean="0"/>
              <a:t>66</a:t>
            </a:fld>
            <a:endParaRPr lang="en-IN"/>
          </a:p>
        </p:txBody>
      </p:sp>
    </p:spTree>
    <p:extLst>
      <p:ext uri="{BB962C8B-B14F-4D97-AF65-F5344CB8AC3E}">
        <p14:creationId xmlns:p14="http://schemas.microsoft.com/office/powerpoint/2010/main" val="381753325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A18E29E-E275-4CB1-9CAB-DFB438D85678}" type="slidenum">
              <a:rPr lang="en-IN" smtClean="0"/>
              <a:t>67</a:t>
            </a:fld>
            <a:endParaRPr lang="en-IN"/>
          </a:p>
        </p:txBody>
      </p:sp>
    </p:spTree>
    <p:extLst>
      <p:ext uri="{BB962C8B-B14F-4D97-AF65-F5344CB8AC3E}">
        <p14:creationId xmlns:p14="http://schemas.microsoft.com/office/powerpoint/2010/main" val="381753325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A18E29E-E275-4CB1-9CAB-DFB438D85678}" type="slidenum">
              <a:rPr lang="en-IN" smtClean="0"/>
              <a:t>68</a:t>
            </a:fld>
            <a:endParaRPr lang="en-IN"/>
          </a:p>
        </p:txBody>
      </p:sp>
    </p:spTree>
    <p:extLst>
      <p:ext uri="{BB962C8B-B14F-4D97-AF65-F5344CB8AC3E}">
        <p14:creationId xmlns:p14="http://schemas.microsoft.com/office/powerpoint/2010/main" val="381753325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A18E29E-E275-4CB1-9CAB-DFB438D85678}" type="slidenum">
              <a:rPr lang="en-IN" smtClean="0"/>
              <a:t>69</a:t>
            </a:fld>
            <a:endParaRPr lang="en-IN"/>
          </a:p>
        </p:txBody>
      </p:sp>
    </p:spTree>
    <p:extLst>
      <p:ext uri="{BB962C8B-B14F-4D97-AF65-F5344CB8AC3E}">
        <p14:creationId xmlns:p14="http://schemas.microsoft.com/office/powerpoint/2010/main" val="381753325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A18E29E-E275-4CB1-9CAB-DFB438D85678}" type="slidenum">
              <a:rPr lang="en-IN" smtClean="0"/>
              <a:t>70</a:t>
            </a:fld>
            <a:endParaRPr lang="en-IN"/>
          </a:p>
        </p:txBody>
      </p:sp>
    </p:spTree>
    <p:extLst>
      <p:ext uri="{BB962C8B-B14F-4D97-AF65-F5344CB8AC3E}">
        <p14:creationId xmlns:p14="http://schemas.microsoft.com/office/powerpoint/2010/main" val="381753325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A18E29E-E275-4CB1-9CAB-DFB438D85678}" type="slidenum">
              <a:rPr lang="en-IN" smtClean="0"/>
              <a:t>71</a:t>
            </a:fld>
            <a:endParaRPr lang="en-IN"/>
          </a:p>
        </p:txBody>
      </p:sp>
    </p:spTree>
    <p:extLst>
      <p:ext uri="{BB962C8B-B14F-4D97-AF65-F5344CB8AC3E}">
        <p14:creationId xmlns:p14="http://schemas.microsoft.com/office/powerpoint/2010/main" val="381753325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A18E29E-E275-4CB1-9CAB-DFB438D85678}" type="slidenum">
              <a:rPr lang="en-IN" smtClean="0"/>
              <a:t>72</a:t>
            </a:fld>
            <a:endParaRPr lang="en-IN"/>
          </a:p>
        </p:txBody>
      </p:sp>
    </p:spTree>
    <p:extLst>
      <p:ext uri="{BB962C8B-B14F-4D97-AF65-F5344CB8AC3E}">
        <p14:creationId xmlns:p14="http://schemas.microsoft.com/office/powerpoint/2010/main" val="381753325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A18E29E-E275-4CB1-9CAB-DFB438D85678}" type="slidenum">
              <a:rPr lang="en-IN" smtClean="0"/>
              <a:t>73</a:t>
            </a:fld>
            <a:endParaRPr lang="en-IN"/>
          </a:p>
        </p:txBody>
      </p:sp>
    </p:spTree>
    <p:extLst>
      <p:ext uri="{BB962C8B-B14F-4D97-AF65-F5344CB8AC3E}">
        <p14:creationId xmlns:p14="http://schemas.microsoft.com/office/powerpoint/2010/main" val="381753325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A18E29E-E275-4CB1-9CAB-DFB438D85678}" type="slidenum">
              <a:rPr lang="en-IN" smtClean="0"/>
              <a:t>74</a:t>
            </a:fld>
            <a:endParaRPr lang="en-IN"/>
          </a:p>
        </p:txBody>
      </p:sp>
    </p:spTree>
    <p:extLst>
      <p:ext uri="{BB962C8B-B14F-4D97-AF65-F5344CB8AC3E}">
        <p14:creationId xmlns:p14="http://schemas.microsoft.com/office/powerpoint/2010/main" val="381753325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A18E29E-E275-4CB1-9CAB-DFB438D85678}" type="slidenum">
              <a:rPr lang="en-IN" smtClean="0"/>
              <a:t>75</a:t>
            </a:fld>
            <a:endParaRPr lang="en-IN"/>
          </a:p>
        </p:txBody>
      </p:sp>
    </p:spTree>
    <p:extLst>
      <p:ext uri="{BB962C8B-B14F-4D97-AF65-F5344CB8AC3E}">
        <p14:creationId xmlns:p14="http://schemas.microsoft.com/office/powerpoint/2010/main" val="38175332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A18E29E-E275-4CB1-9CAB-DFB438D85678}" type="slidenum">
              <a:rPr lang="en-IN" smtClean="0"/>
              <a:t>13</a:t>
            </a:fld>
            <a:endParaRPr lang="en-IN"/>
          </a:p>
        </p:txBody>
      </p:sp>
    </p:spTree>
    <p:extLst>
      <p:ext uri="{BB962C8B-B14F-4D97-AF65-F5344CB8AC3E}">
        <p14:creationId xmlns:p14="http://schemas.microsoft.com/office/powerpoint/2010/main" val="381753325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A18E29E-E275-4CB1-9CAB-DFB438D85678}" type="slidenum">
              <a:rPr lang="en-IN" smtClean="0"/>
              <a:t>76</a:t>
            </a:fld>
            <a:endParaRPr lang="en-IN"/>
          </a:p>
        </p:txBody>
      </p:sp>
    </p:spTree>
    <p:extLst>
      <p:ext uri="{BB962C8B-B14F-4D97-AF65-F5344CB8AC3E}">
        <p14:creationId xmlns:p14="http://schemas.microsoft.com/office/powerpoint/2010/main" val="381753325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A18E29E-E275-4CB1-9CAB-DFB438D85678}" type="slidenum">
              <a:rPr lang="en-IN" smtClean="0"/>
              <a:t>77</a:t>
            </a:fld>
            <a:endParaRPr lang="en-IN"/>
          </a:p>
        </p:txBody>
      </p:sp>
    </p:spTree>
    <p:extLst>
      <p:ext uri="{BB962C8B-B14F-4D97-AF65-F5344CB8AC3E}">
        <p14:creationId xmlns:p14="http://schemas.microsoft.com/office/powerpoint/2010/main" val="381753325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A18E29E-E275-4CB1-9CAB-DFB438D85678}" type="slidenum">
              <a:rPr lang="en-IN" smtClean="0"/>
              <a:t>78</a:t>
            </a:fld>
            <a:endParaRPr lang="en-IN"/>
          </a:p>
        </p:txBody>
      </p:sp>
    </p:spTree>
    <p:extLst>
      <p:ext uri="{BB962C8B-B14F-4D97-AF65-F5344CB8AC3E}">
        <p14:creationId xmlns:p14="http://schemas.microsoft.com/office/powerpoint/2010/main" val="381753325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A18E29E-E275-4CB1-9CAB-DFB438D85678}" type="slidenum">
              <a:rPr lang="en-IN" smtClean="0"/>
              <a:t>79</a:t>
            </a:fld>
            <a:endParaRPr lang="en-IN"/>
          </a:p>
        </p:txBody>
      </p:sp>
    </p:spTree>
    <p:extLst>
      <p:ext uri="{BB962C8B-B14F-4D97-AF65-F5344CB8AC3E}">
        <p14:creationId xmlns:p14="http://schemas.microsoft.com/office/powerpoint/2010/main" val="381753325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A18E29E-E275-4CB1-9CAB-DFB438D85678}" type="slidenum">
              <a:rPr lang="en-IN" smtClean="0"/>
              <a:t>80</a:t>
            </a:fld>
            <a:endParaRPr lang="en-IN"/>
          </a:p>
        </p:txBody>
      </p:sp>
    </p:spTree>
    <p:extLst>
      <p:ext uri="{BB962C8B-B14F-4D97-AF65-F5344CB8AC3E}">
        <p14:creationId xmlns:p14="http://schemas.microsoft.com/office/powerpoint/2010/main" val="381753325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A18E29E-E275-4CB1-9CAB-DFB438D85678}" type="slidenum">
              <a:rPr lang="en-IN" smtClean="0"/>
              <a:t>81</a:t>
            </a:fld>
            <a:endParaRPr lang="en-IN"/>
          </a:p>
        </p:txBody>
      </p:sp>
    </p:spTree>
    <p:extLst>
      <p:ext uri="{BB962C8B-B14F-4D97-AF65-F5344CB8AC3E}">
        <p14:creationId xmlns:p14="http://schemas.microsoft.com/office/powerpoint/2010/main" val="381753325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A18E29E-E275-4CB1-9CAB-DFB438D85678}" type="slidenum">
              <a:rPr lang="en-IN" smtClean="0"/>
              <a:t>82</a:t>
            </a:fld>
            <a:endParaRPr lang="en-IN"/>
          </a:p>
        </p:txBody>
      </p:sp>
    </p:spTree>
    <p:extLst>
      <p:ext uri="{BB962C8B-B14F-4D97-AF65-F5344CB8AC3E}">
        <p14:creationId xmlns:p14="http://schemas.microsoft.com/office/powerpoint/2010/main" val="381753325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A18E29E-E275-4CB1-9CAB-DFB438D85678}" type="slidenum">
              <a:rPr lang="en-IN" smtClean="0"/>
              <a:t>83</a:t>
            </a:fld>
            <a:endParaRPr lang="en-IN"/>
          </a:p>
        </p:txBody>
      </p:sp>
    </p:spTree>
    <p:extLst>
      <p:ext uri="{BB962C8B-B14F-4D97-AF65-F5344CB8AC3E}">
        <p14:creationId xmlns:p14="http://schemas.microsoft.com/office/powerpoint/2010/main" val="381753325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A18E29E-E275-4CB1-9CAB-DFB438D85678}" type="slidenum">
              <a:rPr lang="en-IN" smtClean="0"/>
              <a:t>84</a:t>
            </a:fld>
            <a:endParaRPr lang="en-IN"/>
          </a:p>
        </p:txBody>
      </p:sp>
    </p:spTree>
    <p:extLst>
      <p:ext uri="{BB962C8B-B14F-4D97-AF65-F5344CB8AC3E}">
        <p14:creationId xmlns:p14="http://schemas.microsoft.com/office/powerpoint/2010/main" val="381753325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A18E29E-E275-4CB1-9CAB-DFB438D85678}" type="slidenum">
              <a:rPr lang="en-IN" smtClean="0"/>
              <a:t>85</a:t>
            </a:fld>
            <a:endParaRPr lang="en-IN"/>
          </a:p>
        </p:txBody>
      </p:sp>
    </p:spTree>
    <p:extLst>
      <p:ext uri="{BB962C8B-B14F-4D97-AF65-F5344CB8AC3E}">
        <p14:creationId xmlns:p14="http://schemas.microsoft.com/office/powerpoint/2010/main" val="38175332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A18E29E-E275-4CB1-9CAB-DFB438D85678}" type="slidenum">
              <a:rPr lang="en-IN" smtClean="0"/>
              <a:t>14</a:t>
            </a:fld>
            <a:endParaRPr lang="en-IN"/>
          </a:p>
        </p:txBody>
      </p:sp>
    </p:spTree>
    <p:extLst>
      <p:ext uri="{BB962C8B-B14F-4D97-AF65-F5344CB8AC3E}">
        <p14:creationId xmlns:p14="http://schemas.microsoft.com/office/powerpoint/2010/main" val="381753325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A18E29E-E275-4CB1-9CAB-DFB438D85678}" type="slidenum">
              <a:rPr lang="en-IN" smtClean="0"/>
              <a:t>86</a:t>
            </a:fld>
            <a:endParaRPr lang="en-IN"/>
          </a:p>
        </p:txBody>
      </p:sp>
    </p:spTree>
    <p:extLst>
      <p:ext uri="{BB962C8B-B14F-4D97-AF65-F5344CB8AC3E}">
        <p14:creationId xmlns:p14="http://schemas.microsoft.com/office/powerpoint/2010/main" val="381753325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A18E29E-E275-4CB1-9CAB-DFB438D85678}" type="slidenum">
              <a:rPr lang="en-IN" smtClean="0"/>
              <a:t>87</a:t>
            </a:fld>
            <a:endParaRPr lang="en-IN"/>
          </a:p>
        </p:txBody>
      </p:sp>
    </p:spTree>
    <p:extLst>
      <p:ext uri="{BB962C8B-B14F-4D97-AF65-F5344CB8AC3E}">
        <p14:creationId xmlns:p14="http://schemas.microsoft.com/office/powerpoint/2010/main" val="381753325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A18E29E-E275-4CB1-9CAB-DFB438D85678}" type="slidenum">
              <a:rPr lang="en-IN" smtClean="0"/>
              <a:t>88</a:t>
            </a:fld>
            <a:endParaRPr lang="en-IN"/>
          </a:p>
        </p:txBody>
      </p:sp>
    </p:spTree>
    <p:extLst>
      <p:ext uri="{BB962C8B-B14F-4D97-AF65-F5344CB8AC3E}">
        <p14:creationId xmlns:p14="http://schemas.microsoft.com/office/powerpoint/2010/main" val="381753325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A18E29E-E275-4CB1-9CAB-DFB438D85678}" type="slidenum">
              <a:rPr lang="en-IN" smtClean="0"/>
              <a:t>89</a:t>
            </a:fld>
            <a:endParaRPr lang="en-IN"/>
          </a:p>
        </p:txBody>
      </p:sp>
    </p:spTree>
    <p:extLst>
      <p:ext uri="{BB962C8B-B14F-4D97-AF65-F5344CB8AC3E}">
        <p14:creationId xmlns:p14="http://schemas.microsoft.com/office/powerpoint/2010/main" val="381753325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A18E29E-E275-4CB1-9CAB-DFB438D85678}" type="slidenum">
              <a:rPr lang="en-IN" smtClean="0"/>
              <a:t>90</a:t>
            </a:fld>
            <a:endParaRPr lang="en-IN"/>
          </a:p>
        </p:txBody>
      </p:sp>
    </p:spTree>
    <p:extLst>
      <p:ext uri="{BB962C8B-B14F-4D97-AF65-F5344CB8AC3E}">
        <p14:creationId xmlns:p14="http://schemas.microsoft.com/office/powerpoint/2010/main" val="381753325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A18E29E-E275-4CB1-9CAB-DFB438D85678}" type="slidenum">
              <a:rPr lang="en-IN" smtClean="0"/>
              <a:t>91</a:t>
            </a:fld>
            <a:endParaRPr lang="en-IN"/>
          </a:p>
        </p:txBody>
      </p:sp>
    </p:spTree>
    <p:extLst>
      <p:ext uri="{BB962C8B-B14F-4D97-AF65-F5344CB8AC3E}">
        <p14:creationId xmlns:p14="http://schemas.microsoft.com/office/powerpoint/2010/main" val="3817533257"/>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A18E29E-E275-4CB1-9CAB-DFB438D85678}" type="slidenum">
              <a:rPr lang="en-IN" smtClean="0"/>
              <a:t>92</a:t>
            </a:fld>
            <a:endParaRPr lang="en-IN"/>
          </a:p>
        </p:txBody>
      </p:sp>
    </p:spTree>
    <p:extLst>
      <p:ext uri="{BB962C8B-B14F-4D97-AF65-F5344CB8AC3E}">
        <p14:creationId xmlns:p14="http://schemas.microsoft.com/office/powerpoint/2010/main" val="3817533257"/>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A18E29E-E275-4CB1-9CAB-DFB438D85678}" type="slidenum">
              <a:rPr lang="en-IN" smtClean="0"/>
              <a:t>93</a:t>
            </a:fld>
            <a:endParaRPr lang="en-IN"/>
          </a:p>
        </p:txBody>
      </p:sp>
    </p:spTree>
    <p:extLst>
      <p:ext uri="{BB962C8B-B14F-4D97-AF65-F5344CB8AC3E}">
        <p14:creationId xmlns:p14="http://schemas.microsoft.com/office/powerpoint/2010/main" val="3817533257"/>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A18E29E-E275-4CB1-9CAB-DFB438D85678}" type="slidenum">
              <a:rPr lang="en-IN" smtClean="0"/>
              <a:t>94</a:t>
            </a:fld>
            <a:endParaRPr lang="en-IN"/>
          </a:p>
        </p:txBody>
      </p:sp>
    </p:spTree>
    <p:extLst>
      <p:ext uri="{BB962C8B-B14F-4D97-AF65-F5344CB8AC3E}">
        <p14:creationId xmlns:p14="http://schemas.microsoft.com/office/powerpoint/2010/main" val="3817533257"/>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A18E29E-E275-4CB1-9CAB-DFB438D85678}" type="slidenum">
              <a:rPr lang="en-IN" smtClean="0"/>
              <a:t>95</a:t>
            </a:fld>
            <a:endParaRPr lang="en-IN"/>
          </a:p>
        </p:txBody>
      </p:sp>
    </p:spTree>
    <p:extLst>
      <p:ext uri="{BB962C8B-B14F-4D97-AF65-F5344CB8AC3E}">
        <p14:creationId xmlns:p14="http://schemas.microsoft.com/office/powerpoint/2010/main" val="38175332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A18E29E-E275-4CB1-9CAB-DFB438D85678}" type="slidenum">
              <a:rPr lang="en-IN" smtClean="0"/>
              <a:t>15</a:t>
            </a:fld>
            <a:endParaRPr lang="en-IN"/>
          </a:p>
        </p:txBody>
      </p:sp>
    </p:spTree>
    <p:extLst>
      <p:ext uri="{BB962C8B-B14F-4D97-AF65-F5344CB8AC3E}">
        <p14:creationId xmlns:p14="http://schemas.microsoft.com/office/powerpoint/2010/main" val="3817533257"/>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A18E29E-E275-4CB1-9CAB-DFB438D85678}" type="slidenum">
              <a:rPr lang="en-IN" smtClean="0"/>
              <a:t>96</a:t>
            </a:fld>
            <a:endParaRPr lang="en-IN"/>
          </a:p>
        </p:txBody>
      </p:sp>
    </p:spTree>
    <p:extLst>
      <p:ext uri="{BB962C8B-B14F-4D97-AF65-F5344CB8AC3E}">
        <p14:creationId xmlns:p14="http://schemas.microsoft.com/office/powerpoint/2010/main" val="3817533257"/>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A18E29E-E275-4CB1-9CAB-DFB438D85678}" type="slidenum">
              <a:rPr lang="en-IN" smtClean="0"/>
              <a:t>97</a:t>
            </a:fld>
            <a:endParaRPr lang="en-IN"/>
          </a:p>
        </p:txBody>
      </p:sp>
    </p:spTree>
    <p:extLst>
      <p:ext uri="{BB962C8B-B14F-4D97-AF65-F5344CB8AC3E}">
        <p14:creationId xmlns:p14="http://schemas.microsoft.com/office/powerpoint/2010/main" val="3817533257"/>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A18E29E-E275-4CB1-9CAB-DFB438D85678}" type="slidenum">
              <a:rPr lang="en-IN" smtClean="0"/>
              <a:t>98</a:t>
            </a:fld>
            <a:endParaRPr lang="en-IN"/>
          </a:p>
        </p:txBody>
      </p:sp>
    </p:spTree>
    <p:extLst>
      <p:ext uri="{BB962C8B-B14F-4D97-AF65-F5344CB8AC3E}">
        <p14:creationId xmlns:p14="http://schemas.microsoft.com/office/powerpoint/2010/main" val="3817533257"/>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A18E29E-E275-4CB1-9CAB-DFB438D85678}" type="slidenum">
              <a:rPr lang="en-IN" smtClean="0"/>
              <a:t>99</a:t>
            </a:fld>
            <a:endParaRPr lang="en-IN"/>
          </a:p>
        </p:txBody>
      </p:sp>
    </p:spTree>
    <p:extLst>
      <p:ext uri="{BB962C8B-B14F-4D97-AF65-F5344CB8AC3E}">
        <p14:creationId xmlns:p14="http://schemas.microsoft.com/office/powerpoint/2010/main" val="3817533257"/>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A18E29E-E275-4CB1-9CAB-DFB438D85678}" type="slidenum">
              <a:rPr lang="en-IN" smtClean="0"/>
              <a:t>100</a:t>
            </a:fld>
            <a:endParaRPr lang="en-IN"/>
          </a:p>
        </p:txBody>
      </p:sp>
    </p:spTree>
    <p:extLst>
      <p:ext uri="{BB962C8B-B14F-4D97-AF65-F5344CB8AC3E}">
        <p14:creationId xmlns:p14="http://schemas.microsoft.com/office/powerpoint/2010/main" val="3817533257"/>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A18E29E-E275-4CB1-9CAB-DFB438D85678}" type="slidenum">
              <a:rPr lang="en-IN" smtClean="0"/>
              <a:t>101</a:t>
            </a:fld>
            <a:endParaRPr lang="en-IN"/>
          </a:p>
        </p:txBody>
      </p:sp>
    </p:spTree>
    <p:extLst>
      <p:ext uri="{BB962C8B-B14F-4D97-AF65-F5344CB8AC3E}">
        <p14:creationId xmlns:p14="http://schemas.microsoft.com/office/powerpoint/2010/main" val="3817533257"/>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A18E29E-E275-4CB1-9CAB-DFB438D85678}" type="slidenum">
              <a:rPr lang="en-IN" smtClean="0"/>
              <a:t>102</a:t>
            </a:fld>
            <a:endParaRPr lang="en-IN"/>
          </a:p>
        </p:txBody>
      </p:sp>
    </p:spTree>
    <p:extLst>
      <p:ext uri="{BB962C8B-B14F-4D97-AF65-F5344CB8AC3E}">
        <p14:creationId xmlns:p14="http://schemas.microsoft.com/office/powerpoint/2010/main" val="3817533257"/>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A18E29E-E275-4CB1-9CAB-DFB438D85678}" type="slidenum">
              <a:rPr lang="en-IN" smtClean="0"/>
              <a:t>103</a:t>
            </a:fld>
            <a:endParaRPr lang="en-IN"/>
          </a:p>
        </p:txBody>
      </p:sp>
    </p:spTree>
    <p:extLst>
      <p:ext uri="{BB962C8B-B14F-4D97-AF65-F5344CB8AC3E}">
        <p14:creationId xmlns:p14="http://schemas.microsoft.com/office/powerpoint/2010/main" val="3817533257"/>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A18E29E-E275-4CB1-9CAB-DFB438D85678}" type="slidenum">
              <a:rPr lang="en-IN" smtClean="0"/>
              <a:t>104</a:t>
            </a:fld>
            <a:endParaRPr lang="en-IN"/>
          </a:p>
        </p:txBody>
      </p:sp>
    </p:spTree>
    <p:extLst>
      <p:ext uri="{BB962C8B-B14F-4D97-AF65-F5344CB8AC3E}">
        <p14:creationId xmlns:p14="http://schemas.microsoft.com/office/powerpoint/2010/main" val="3817533257"/>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A18E29E-E275-4CB1-9CAB-DFB438D85678}" type="slidenum">
              <a:rPr lang="en-IN" smtClean="0"/>
              <a:t>105</a:t>
            </a:fld>
            <a:endParaRPr lang="en-IN"/>
          </a:p>
        </p:txBody>
      </p:sp>
    </p:spTree>
    <p:extLst>
      <p:ext uri="{BB962C8B-B14F-4D97-AF65-F5344CB8AC3E}">
        <p14:creationId xmlns:p14="http://schemas.microsoft.com/office/powerpoint/2010/main" val="38175332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371600"/>
            <a:ext cx="7848600" cy="1927225"/>
          </a:xfrm>
        </p:spPr>
        <p:txBody>
          <a:bodyPr anchor="b">
            <a:noAutofit/>
          </a:bodyPr>
          <a:lstStyle>
            <a:lvl1pPr>
              <a:defRPr sz="5400" cap="all" baseline="0"/>
            </a:lvl1pPr>
          </a:lstStyle>
          <a:p>
            <a:r>
              <a:rPr lang="en-US" smtClean="0"/>
              <a:t>Click to edit Master title style</a:t>
            </a:r>
            <a:endParaRPr lang="en-US" dirty="0"/>
          </a:p>
        </p:txBody>
      </p:sp>
      <p:sp>
        <p:nvSpPr>
          <p:cNvPr id="3" name="Subtitle 2"/>
          <p:cNvSpPr>
            <a:spLocks noGrp="1"/>
          </p:cNvSpPr>
          <p:nvPr>
            <p:ph type="subTitle" idx="1"/>
          </p:nvPr>
        </p:nvSpPr>
        <p:spPr>
          <a:xfrm>
            <a:off x="685800" y="3505200"/>
            <a:ext cx="6400800" cy="1752600"/>
          </a:xfrm>
        </p:spPr>
        <p:txBody>
          <a:bodyPr/>
          <a:lstStyle>
            <a:lvl1pPr marL="0" indent="0" algn="l">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E626F611-8368-4FA4-95C5-A4755CCE10D8}" type="datetime1">
              <a:rPr lang="en-US" smtClean="0"/>
              <a:t>4/27/2017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cxnSp>
        <p:nvCxnSpPr>
          <p:cNvPr id="8" name="Straight Connector 7"/>
          <p:cNvCxnSpPr/>
          <p:nvPr/>
        </p:nvCxnSpPr>
        <p:spPr>
          <a:xfrm>
            <a:off x="685800" y="3398520"/>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CD79E2A-E412-4076-AE39-E135B4244CD7}" type="datetime1">
              <a:rPr lang="en-US" smtClean="0"/>
              <a:t>4/27/2017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609600"/>
            <a:ext cx="2057400" cy="5867400"/>
          </a:xfrm>
        </p:spPr>
        <p:txBody>
          <a:bodyPr vert="eaVert" anchor="b"/>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609600"/>
            <a:ext cx="6019800" cy="5867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F4E3EAF-DE44-447D-AEB6-AFBEAEAFC120}" type="datetime1">
              <a:rPr lang="en-US" smtClean="0"/>
              <a:t>4/27/2017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6AD63CF-D22C-45E1-B2F2-391951202C62}" type="datetime1">
              <a:rPr lang="en-US" smtClean="0"/>
              <a:t>4/27/2017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2362200"/>
            <a:ext cx="7772400" cy="2200275"/>
          </a:xfrm>
        </p:spPr>
        <p:txBody>
          <a:bodyPr anchor="b">
            <a:normAutofit/>
          </a:bodyPr>
          <a:lstStyle>
            <a:lvl1pPr algn="l">
              <a:defRPr sz="48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722313" y="4626864"/>
            <a:ext cx="7772400" cy="1500187"/>
          </a:xfrm>
        </p:spPr>
        <p:txBody>
          <a:bodyPr anchor="t">
            <a:normAutofit/>
          </a:bodyPr>
          <a:lstStyle>
            <a:lvl1pPr marL="0" indent="0">
              <a:buNone/>
              <a:defRPr sz="24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DDC98DB-928E-4731-8DC8-D443A6C6E1FE}" type="datetime1">
              <a:rPr lang="en-US" smtClean="0"/>
              <a:t>4/27/2017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cxnSp>
        <p:nvCxnSpPr>
          <p:cNvPr id="7" name="Straight Connector 6"/>
          <p:cNvCxnSpPr/>
          <p:nvPr/>
        </p:nvCxnSpPr>
        <p:spPr>
          <a:xfrm>
            <a:off x="731520" y="4599432"/>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49B32782-6102-4918-9978-C6113968C768}" type="datetime1">
              <a:rPr lang="en-US" smtClean="0"/>
              <a:t>4/27/2017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45720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75488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75488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92A99756-D6EA-4CDF-82D1-27A3FC001452}" type="datetime1">
              <a:rPr lang="en-US" smtClean="0"/>
              <a:t>4/27/2017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cxnSp>
        <p:nvCxnSpPr>
          <p:cNvPr id="11" name="Straight Connector 10"/>
          <p:cNvCxnSpPr/>
          <p:nvPr/>
        </p:nvCxnSpPr>
        <p:spPr>
          <a:xfrm rot="5400000">
            <a:off x="2217817" y="4045823"/>
            <a:ext cx="4709160" cy="79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C32EAED-5B4A-4B49-8E96-DD109BB612C0}" type="datetime1">
              <a:rPr lang="en-US" smtClean="0"/>
              <a:t>4/27/2017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96C01AB-CCBE-41C6-A99A-84749724B155}" type="datetime1">
              <a:rPr lang="en-US" smtClean="0"/>
              <a:t>4/27/2017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080"/>
            <a:ext cx="2139696" cy="1261872"/>
          </a:xfrm>
        </p:spPr>
        <p:txBody>
          <a:bodyPr anchor="b">
            <a:noAutofit/>
          </a:bodyPr>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2971800" y="792080"/>
            <a:ext cx="5715000" cy="55778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1" y="2130552"/>
            <a:ext cx="2139696" cy="424361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F0D4D20-6CF8-4C63-A257-37FC7015BEA8}" type="datetime1">
              <a:rPr lang="en-US" smtClean="0"/>
              <a:t>4/27/2017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cxnSp>
        <p:nvCxnSpPr>
          <p:cNvPr id="9" name="Straight Connector 8"/>
          <p:cNvCxnSpPr/>
          <p:nvPr/>
        </p:nvCxnSpPr>
        <p:spPr>
          <a:xfrm rot="5400000">
            <a:off x="-13116" y="3580206"/>
            <a:ext cx="557784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480"/>
            <a:ext cx="2142680" cy="1264920"/>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p:cNvSpPr>
          <p:nvPr>
            <p:ph type="pic" idx="1"/>
          </p:nvPr>
        </p:nvSpPr>
        <p:spPr>
          <a:xfrm>
            <a:off x="2858610" y="838201"/>
            <a:ext cx="5904390" cy="5500456"/>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457200" y="2133600"/>
            <a:ext cx="2139696" cy="424281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6A7A517-E8C1-4B50-BA53-174437089AFC}" type="datetime1">
              <a:rPr lang="en-US" smtClean="0"/>
              <a:t>4/27/2017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a:xfrm>
            <a:off x="0" y="220786"/>
            <a:ext cx="9144000" cy="2286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457200" y="533400"/>
            <a:ext cx="8229600" cy="99060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600200"/>
            <a:ext cx="8229600" cy="4876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Rectangle 6"/>
          <p:cNvSpPr/>
          <p:nvPr/>
        </p:nvSpPr>
        <p:spPr>
          <a:xfrm>
            <a:off x="0" y="0"/>
            <a:ext cx="9144000" cy="365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2"/>
          </p:nvPr>
        </p:nvSpPr>
        <p:spPr>
          <a:xfrm>
            <a:off x="457200" y="18288"/>
            <a:ext cx="2895600" cy="329184"/>
          </a:xfrm>
          <a:prstGeom prst="rect">
            <a:avLst/>
          </a:prstGeom>
        </p:spPr>
        <p:txBody>
          <a:bodyPr vert="horz" lIns="91440" tIns="45720" rIns="91440" bIns="45720" rtlCol="0" anchor="ctr"/>
          <a:lstStyle>
            <a:lvl1pPr algn="l">
              <a:defRPr sz="1200">
                <a:solidFill>
                  <a:srgbClr val="FFFFFF"/>
                </a:solidFill>
              </a:defRPr>
            </a:lvl1pPr>
          </a:lstStyle>
          <a:p>
            <a:fld id="{3CB51D98-22BA-4587-AFB0-1D1EDF202B6B}" type="datetime1">
              <a:rPr lang="en-US" smtClean="0"/>
              <a:t>4/27/2017</a:t>
            </a:fld>
            <a:endParaRPr lang="en-US"/>
          </a:p>
        </p:txBody>
      </p:sp>
      <p:sp>
        <p:nvSpPr>
          <p:cNvPr id="5" name="Footer Placeholder 4"/>
          <p:cNvSpPr>
            <a:spLocks noGrp="1"/>
          </p:cNvSpPr>
          <p:nvPr>
            <p:ph type="ftr" sz="quarter" idx="3"/>
          </p:nvPr>
        </p:nvSpPr>
        <p:spPr>
          <a:xfrm>
            <a:off x="3429000" y="18288"/>
            <a:ext cx="4114800" cy="329184"/>
          </a:xfrm>
          <a:prstGeom prst="rect">
            <a:avLst/>
          </a:prstGeom>
        </p:spPr>
        <p:txBody>
          <a:bodyPr vert="horz" lIns="91440" tIns="45720" rIns="91440" bIns="45720" rtlCol="0" anchor="ctr"/>
          <a:lstStyle>
            <a:lvl1pPr algn="ctr">
              <a:defRPr sz="1200">
                <a:solidFill>
                  <a:srgbClr val="FFFFFF"/>
                </a:solidFill>
              </a:defRPr>
            </a:lvl1pPr>
          </a:lstStyle>
          <a:p>
            <a:endParaRPr lang="en-US"/>
          </a:p>
        </p:txBody>
      </p:sp>
      <p:sp>
        <p:nvSpPr>
          <p:cNvPr id="6" name="Slide Number Placeholder 5"/>
          <p:cNvSpPr>
            <a:spLocks noGrp="1"/>
          </p:cNvSpPr>
          <p:nvPr>
            <p:ph type="sldNum" sz="quarter" idx="4"/>
          </p:nvPr>
        </p:nvSpPr>
        <p:spPr>
          <a:xfrm>
            <a:off x="7620000" y="18288"/>
            <a:ext cx="1066800" cy="329184"/>
          </a:xfrm>
          <a:prstGeom prst="rect">
            <a:avLst/>
          </a:prstGeom>
        </p:spPr>
        <p:txBody>
          <a:bodyPr vert="horz" lIns="91440" tIns="45720" rIns="91440" bIns="45720" rtlCol="0" anchor="ctr"/>
          <a:lstStyle>
            <a:lvl1pPr algn="l">
              <a:defRPr sz="1400" b="1">
                <a:solidFill>
                  <a:srgbClr val="FFFFFF"/>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p:hf hdr="0" ftr="0" dt="0"/>
  <p:txStyles>
    <p:titleStyle>
      <a:lvl1pPr algn="l" defTabSz="914400" rtl="0" eaLnBrk="1" latinLnBrk="0" hangingPunct="1">
        <a:spcBef>
          <a:spcPct val="0"/>
        </a:spcBef>
        <a:buNone/>
        <a:defRPr sz="4000" kern="1200" spc="-100" baseline="0">
          <a:solidFill>
            <a:schemeClr val="tx2"/>
          </a:solidFill>
          <a:latin typeface="+mj-lt"/>
          <a:ea typeface="+mj-ea"/>
          <a:cs typeface="+mj-cs"/>
        </a:defRPr>
      </a:lvl1pPr>
    </p:titleStyle>
    <p:body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17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Autofit/>
          </a:bodyPr>
          <a:lstStyle/>
          <a:p>
            <a:r>
              <a:rPr lang="en-IN" sz="3200" b="1" dirty="0"/>
              <a:t>LAYER 1/2 CONNECTIVITY: </a:t>
            </a:r>
            <a:r>
              <a:rPr lang="en-IN" sz="3200" b="1" dirty="0" smtClean="0"/>
              <a:t>WIRELESS TECHNOLOGIES FOR </a:t>
            </a:r>
            <a:r>
              <a:rPr lang="en-IN" sz="3200" b="1" dirty="0"/>
              <a:t>THE </a:t>
            </a:r>
            <a:r>
              <a:rPr lang="en-IN" sz="3200" b="1" dirty="0" smtClean="0"/>
              <a:t>IoT, </a:t>
            </a:r>
            <a:br>
              <a:rPr lang="en-IN" sz="3200" b="1" dirty="0" smtClean="0"/>
            </a:br>
            <a:r>
              <a:rPr lang="en-IN" sz="3200" b="1" dirty="0" smtClean="0"/>
              <a:t>LAYER </a:t>
            </a:r>
            <a:r>
              <a:rPr lang="en-IN" sz="3200" b="1" dirty="0"/>
              <a:t>3 CONNECTIVITY: IPv6 TECHNOLOGIES FOR THE IoT</a:t>
            </a:r>
            <a:endParaRPr lang="en-IN" sz="3200" dirty="0"/>
          </a:p>
        </p:txBody>
      </p:sp>
      <p:sp>
        <p:nvSpPr>
          <p:cNvPr id="3" name="Subtitle 2"/>
          <p:cNvSpPr>
            <a:spLocks noGrp="1"/>
          </p:cNvSpPr>
          <p:nvPr>
            <p:ph type="subTitle" idx="1"/>
          </p:nvPr>
        </p:nvSpPr>
        <p:spPr/>
        <p:txBody>
          <a:bodyPr/>
          <a:lstStyle/>
          <a:p>
            <a:r>
              <a:rPr lang="en-IN" dirty="0" smtClean="0"/>
              <a:t>Module-3</a:t>
            </a:r>
            <a:endParaRPr lang="en-IN"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a:t>
            </a:fld>
            <a:endParaRPr lang="en-US"/>
          </a:p>
        </p:txBody>
      </p:sp>
    </p:spTree>
    <p:extLst>
      <p:ext uri="{BB962C8B-B14F-4D97-AF65-F5344CB8AC3E}">
        <p14:creationId xmlns:p14="http://schemas.microsoft.com/office/powerpoint/2010/main" val="181828791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a:t>WPAN Technologies </a:t>
            </a:r>
            <a:r>
              <a:rPr lang="en-IN" dirty="0" smtClean="0"/>
              <a:t>for IoT/M2M</a:t>
            </a:r>
            <a:endParaRPr lang="en-IN" dirty="0"/>
          </a:p>
        </p:txBody>
      </p:sp>
      <p:sp>
        <p:nvSpPr>
          <p:cNvPr id="3" name="Content Placeholder 2"/>
          <p:cNvSpPr>
            <a:spLocks noGrp="1"/>
          </p:cNvSpPr>
          <p:nvPr>
            <p:ph idx="1"/>
          </p:nvPr>
        </p:nvSpPr>
        <p:spPr/>
        <p:txBody>
          <a:bodyPr/>
          <a:lstStyle/>
          <a:p>
            <a:pPr algn="just"/>
            <a:r>
              <a:rPr lang="en-IN" dirty="0"/>
              <a:t>The WBAN technologies can </a:t>
            </a:r>
            <a:r>
              <a:rPr lang="en-IN" dirty="0" smtClean="0"/>
              <a:t>satisfy, major requirements </a:t>
            </a:r>
            <a:r>
              <a:rPr lang="en-IN" dirty="0"/>
              <a:t>that the healthcare industry considers important: </a:t>
            </a:r>
            <a:endParaRPr lang="en-IN" dirty="0" smtClean="0"/>
          </a:p>
          <a:p>
            <a:pPr lvl="1" algn="just"/>
            <a:r>
              <a:rPr lang="en-IN" dirty="0" smtClean="0"/>
              <a:t>(</a:t>
            </a:r>
            <a:r>
              <a:rPr lang="en-IN" dirty="0" err="1"/>
              <a:t>i</a:t>
            </a:r>
            <a:r>
              <a:rPr lang="en-IN" dirty="0"/>
              <a:t>) very </a:t>
            </a:r>
            <a:r>
              <a:rPr lang="en-IN" dirty="0" smtClean="0"/>
              <a:t>low-power sensor </a:t>
            </a:r>
            <a:r>
              <a:rPr lang="en-IN" dirty="0"/>
              <a:t>consumption, </a:t>
            </a:r>
            <a:endParaRPr lang="en-IN" dirty="0" smtClean="0"/>
          </a:p>
          <a:p>
            <a:pPr lvl="1" algn="just"/>
            <a:r>
              <a:rPr lang="en-IN" dirty="0" smtClean="0"/>
              <a:t>(</a:t>
            </a:r>
            <a:r>
              <a:rPr lang="en-IN" dirty="0"/>
              <a:t>ii) very low transmitted power, </a:t>
            </a:r>
            <a:endParaRPr lang="en-IN" dirty="0" smtClean="0"/>
          </a:p>
          <a:p>
            <a:pPr lvl="1" algn="just"/>
            <a:r>
              <a:rPr lang="en-IN" dirty="0" smtClean="0"/>
              <a:t>(</a:t>
            </a:r>
            <a:r>
              <a:rPr lang="en-IN" dirty="0"/>
              <a:t>iii) high reliability </a:t>
            </a:r>
            <a:r>
              <a:rPr lang="en-IN" dirty="0" smtClean="0"/>
              <a:t>and quality </a:t>
            </a:r>
            <a:r>
              <a:rPr lang="en-IN" dirty="0"/>
              <a:t>of service (</a:t>
            </a:r>
            <a:r>
              <a:rPr lang="en-IN" dirty="0" err="1"/>
              <a:t>QoS</a:t>
            </a:r>
            <a:r>
              <a:rPr lang="en-IN" dirty="0"/>
              <a:t>).</a:t>
            </a:r>
          </a:p>
        </p:txBody>
      </p:sp>
      <p:sp>
        <p:nvSpPr>
          <p:cNvPr id="4" name="Slide Number Placeholder 3"/>
          <p:cNvSpPr>
            <a:spLocks noGrp="1"/>
          </p:cNvSpPr>
          <p:nvPr>
            <p:ph type="sldNum" sz="quarter" idx="12"/>
          </p:nvPr>
        </p:nvSpPr>
        <p:spPr/>
        <p:txBody>
          <a:bodyPr/>
          <a:lstStyle/>
          <a:p>
            <a:fld id="{B6F15528-21DE-4FAA-801E-634DDDAF4B2B}" type="slidenum">
              <a:rPr lang="en-US" smtClean="0"/>
              <a:pPr/>
              <a:t>10</a:t>
            </a:fld>
            <a:endParaRPr lang="en-US"/>
          </a:p>
        </p:txBody>
      </p:sp>
    </p:spTree>
    <p:extLst>
      <p:ext uri="{BB962C8B-B14F-4D97-AF65-F5344CB8AC3E}">
        <p14:creationId xmlns:p14="http://schemas.microsoft.com/office/powerpoint/2010/main" val="3418432365"/>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smtClean="0"/>
              <a:t>WPAN Technologies for IoT/M2M</a:t>
            </a:r>
            <a:br>
              <a:rPr lang="en-IN" dirty="0" smtClean="0"/>
            </a:br>
            <a:r>
              <a:rPr lang="en-IN" sz="2200" dirty="0"/>
              <a:t>Dedicated Short-Range Communications (</a:t>
            </a:r>
            <a:r>
              <a:rPr lang="en-IN" sz="2200" dirty="0" smtClean="0"/>
              <a:t>DSRC) and </a:t>
            </a:r>
            <a:r>
              <a:rPr lang="en-IN" sz="2200" dirty="0"/>
              <a:t>Related Protocols</a:t>
            </a:r>
            <a:endParaRPr lang="en-IN" sz="3100" dirty="0"/>
          </a:p>
        </p:txBody>
      </p:sp>
      <p:sp>
        <p:nvSpPr>
          <p:cNvPr id="3" name="Slide Number Placeholder 2"/>
          <p:cNvSpPr>
            <a:spLocks noGrp="1"/>
          </p:cNvSpPr>
          <p:nvPr>
            <p:ph type="sldNum" sz="quarter" idx="12"/>
          </p:nvPr>
        </p:nvSpPr>
        <p:spPr/>
        <p:txBody>
          <a:bodyPr/>
          <a:lstStyle/>
          <a:p>
            <a:fld id="{B6F15528-21DE-4FAA-801E-634DDDAF4B2B}" type="slidenum">
              <a:rPr lang="en-US" smtClean="0"/>
              <a:pPr/>
              <a:t>100</a:t>
            </a:fld>
            <a:endParaRPr lang="en-US"/>
          </a:p>
        </p:txBody>
      </p:sp>
      <p:sp>
        <p:nvSpPr>
          <p:cNvPr id="4" name="Content Placeholder 3"/>
          <p:cNvSpPr>
            <a:spLocks noGrp="1"/>
          </p:cNvSpPr>
          <p:nvPr>
            <p:ph idx="1"/>
          </p:nvPr>
        </p:nvSpPr>
        <p:spPr/>
        <p:txBody>
          <a:bodyPr>
            <a:normAutofit/>
          </a:bodyPr>
          <a:lstStyle/>
          <a:p>
            <a:pPr algn="just"/>
            <a:r>
              <a:rPr lang="en-IN" dirty="0"/>
              <a:t>DSRC devices are IEEE 802.11 systems using the WAVE (wireless access </a:t>
            </a:r>
            <a:r>
              <a:rPr lang="en-IN" dirty="0" smtClean="0"/>
              <a:t>in vehicular </a:t>
            </a:r>
            <a:r>
              <a:rPr lang="en-IN" dirty="0"/>
              <a:t>environments) mode of operation in the DSRC band</a:t>
            </a:r>
            <a:r>
              <a:rPr lang="en-IN" dirty="0" smtClean="0"/>
              <a:t>.</a:t>
            </a:r>
          </a:p>
          <a:p>
            <a:pPr algn="just"/>
            <a:endParaRPr lang="en-IN" dirty="0" smtClean="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88306" y="2721702"/>
            <a:ext cx="5767388" cy="39838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384213"/>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smtClean="0"/>
              <a:t>WPAN Technologies for IoT/M2M</a:t>
            </a:r>
            <a:br>
              <a:rPr lang="en-IN" dirty="0" smtClean="0"/>
            </a:br>
            <a:r>
              <a:rPr lang="en-IN" sz="2200" dirty="0"/>
              <a:t>Dedicated Short-Range Communications (</a:t>
            </a:r>
            <a:r>
              <a:rPr lang="en-IN" sz="2200" dirty="0" smtClean="0"/>
              <a:t>DSRC) and </a:t>
            </a:r>
            <a:r>
              <a:rPr lang="en-IN" sz="2200" dirty="0"/>
              <a:t>Related Protocols</a:t>
            </a:r>
            <a:endParaRPr lang="en-IN" sz="3100" dirty="0"/>
          </a:p>
        </p:txBody>
      </p:sp>
      <p:sp>
        <p:nvSpPr>
          <p:cNvPr id="3" name="Slide Number Placeholder 2"/>
          <p:cNvSpPr>
            <a:spLocks noGrp="1"/>
          </p:cNvSpPr>
          <p:nvPr>
            <p:ph type="sldNum" sz="quarter" idx="12"/>
          </p:nvPr>
        </p:nvSpPr>
        <p:spPr/>
        <p:txBody>
          <a:bodyPr/>
          <a:lstStyle/>
          <a:p>
            <a:fld id="{B6F15528-21DE-4FAA-801E-634DDDAF4B2B}" type="slidenum">
              <a:rPr lang="en-US" smtClean="0"/>
              <a:pPr/>
              <a:t>101</a:t>
            </a:fld>
            <a:endParaRPr lang="en-US"/>
          </a:p>
        </p:txBody>
      </p:sp>
      <p:sp>
        <p:nvSpPr>
          <p:cNvPr id="4" name="Content Placeholder 3"/>
          <p:cNvSpPr>
            <a:spLocks noGrp="1"/>
          </p:cNvSpPr>
          <p:nvPr>
            <p:ph idx="1"/>
          </p:nvPr>
        </p:nvSpPr>
        <p:spPr/>
        <p:txBody>
          <a:bodyPr>
            <a:normAutofit/>
          </a:bodyPr>
          <a:lstStyle/>
          <a:p>
            <a:pPr algn="just"/>
            <a:r>
              <a:rPr lang="en-IN" dirty="0"/>
              <a:t>IEEE 802.11p is </a:t>
            </a:r>
            <a:r>
              <a:rPr lang="en-IN" dirty="0" smtClean="0"/>
              <a:t>a Standard and </a:t>
            </a:r>
            <a:r>
              <a:rPr lang="en-IN" dirty="0"/>
              <a:t>defines the MAC layer for wireless communication in </a:t>
            </a:r>
            <a:r>
              <a:rPr lang="en-IN" dirty="0" smtClean="0"/>
              <a:t>vehicular environments</a:t>
            </a:r>
            <a:r>
              <a:rPr lang="en-IN" dirty="0"/>
              <a:t>. </a:t>
            </a:r>
            <a:endParaRPr lang="en-IN" dirty="0" smtClean="0"/>
          </a:p>
          <a:p>
            <a:pPr algn="just"/>
            <a:r>
              <a:rPr lang="en-IN" dirty="0" smtClean="0"/>
              <a:t>It </a:t>
            </a:r>
            <a:r>
              <a:rPr lang="en-IN" dirty="0"/>
              <a:t>supports two different stacks:</a:t>
            </a:r>
          </a:p>
          <a:p>
            <a:pPr lvl="1" algn="just"/>
            <a:r>
              <a:rPr lang="en-IN" dirty="0" smtClean="0"/>
              <a:t>IPv6</a:t>
            </a:r>
            <a:r>
              <a:rPr lang="en-IN" dirty="0"/>
              <a:t>, but only on service channels (not control channel</a:t>
            </a:r>
            <a:r>
              <a:rPr lang="en-IN" dirty="0" smtClean="0"/>
              <a:t>)  </a:t>
            </a:r>
          </a:p>
          <a:p>
            <a:pPr lvl="1" algn="just"/>
            <a:r>
              <a:rPr lang="en-IN" dirty="0" smtClean="0"/>
              <a:t>WAVE </a:t>
            </a:r>
            <a:r>
              <a:rPr lang="en-IN" dirty="0"/>
              <a:t>short message protocol (WSMP): can be sent </a:t>
            </a:r>
            <a:r>
              <a:rPr lang="en-IN" dirty="0" smtClean="0"/>
              <a:t>on any </a:t>
            </a:r>
            <a:r>
              <a:rPr lang="en-IN" dirty="0"/>
              <a:t>channel and </a:t>
            </a:r>
            <a:r>
              <a:rPr lang="en-IN" dirty="0" smtClean="0"/>
              <a:t>allows applications </a:t>
            </a:r>
            <a:r>
              <a:rPr lang="en-IN" dirty="0"/>
              <a:t>to directly control physical </a:t>
            </a:r>
            <a:r>
              <a:rPr lang="en-IN" dirty="0" smtClean="0"/>
              <a:t>characteristics </a:t>
            </a:r>
            <a:r>
              <a:rPr lang="en-IN" dirty="0"/>
              <a:t>(channel number </a:t>
            </a:r>
            <a:r>
              <a:rPr lang="en-IN" dirty="0" smtClean="0"/>
              <a:t>and transmitter </a:t>
            </a:r>
            <a:r>
              <a:rPr lang="en-IN" dirty="0"/>
              <a:t>power</a:t>
            </a:r>
            <a:r>
              <a:rPr lang="en-IN" dirty="0" smtClean="0"/>
              <a:t>)</a:t>
            </a:r>
          </a:p>
          <a:p>
            <a:pPr algn="just"/>
            <a:r>
              <a:rPr lang="en-IN" dirty="0"/>
              <a:t>The IEEE 802.11p standard is positioned as an underlying protocol for </a:t>
            </a:r>
            <a:r>
              <a:rPr lang="en-IN" dirty="0" smtClean="0"/>
              <a:t>car-to-car and </a:t>
            </a:r>
            <a:r>
              <a:rPr lang="en-IN" dirty="0"/>
              <a:t>car-to-infrastructure applications worldwide.</a:t>
            </a:r>
            <a:endParaRPr lang="en-IN" dirty="0" smtClean="0"/>
          </a:p>
        </p:txBody>
      </p:sp>
    </p:spTree>
    <p:extLst>
      <p:ext uri="{BB962C8B-B14F-4D97-AF65-F5344CB8AC3E}">
        <p14:creationId xmlns:p14="http://schemas.microsoft.com/office/powerpoint/2010/main" val="1231591585"/>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smtClean="0"/>
              <a:t>WPAN Technologies for IoT/M2M</a:t>
            </a:r>
            <a:br>
              <a:rPr lang="en-IN" dirty="0" smtClean="0"/>
            </a:br>
            <a:r>
              <a:rPr lang="en-IN" sz="2200" dirty="0"/>
              <a:t>Dedicated Short-Range Communications (</a:t>
            </a:r>
            <a:r>
              <a:rPr lang="en-IN" sz="2200" dirty="0" smtClean="0"/>
              <a:t>DSRC) and </a:t>
            </a:r>
            <a:r>
              <a:rPr lang="en-IN" sz="2200" dirty="0"/>
              <a:t>Related Protocols</a:t>
            </a:r>
            <a:endParaRPr lang="en-IN" sz="3100" dirty="0"/>
          </a:p>
        </p:txBody>
      </p:sp>
      <p:sp>
        <p:nvSpPr>
          <p:cNvPr id="3" name="Slide Number Placeholder 2"/>
          <p:cNvSpPr>
            <a:spLocks noGrp="1"/>
          </p:cNvSpPr>
          <p:nvPr>
            <p:ph type="sldNum" sz="quarter" idx="12"/>
          </p:nvPr>
        </p:nvSpPr>
        <p:spPr/>
        <p:txBody>
          <a:bodyPr/>
          <a:lstStyle/>
          <a:p>
            <a:fld id="{B6F15528-21DE-4FAA-801E-634DDDAF4B2B}" type="slidenum">
              <a:rPr lang="en-US" smtClean="0"/>
              <a:pPr/>
              <a:t>102</a:t>
            </a:fld>
            <a:endParaRPr lang="en-US"/>
          </a:p>
        </p:txBody>
      </p:sp>
      <p:sp>
        <p:nvSpPr>
          <p:cNvPr id="4" name="Content Placeholder 3"/>
          <p:cNvSpPr>
            <a:spLocks noGrp="1"/>
          </p:cNvSpPr>
          <p:nvPr>
            <p:ph idx="1"/>
          </p:nvPr>
        </p:nvSpPr>
        <p:spPr/>
        <p:txBody>
          <a:bodyPr>
            <a:normAutofit/>
          </a:bodyPr>
          <a:lstStyle/>
          <a:p>
            <a:pPr algn="just"/>
            <a:r>
              <a:rPr lang="en-IN" dirty="0"/>
              <a:t>WAVE is a mode of operation used by IEEE 802.11 devices to operate in the </a:t>
            </a:r>
            <a:r>
              <a:rPr lang="en-IN" dirty="0" smtClean="0"/>
              <a:t>DSRC band</a:t>
            </a:r>
            <a:r>
              <a:rPr lang="en-IN" dirty="0"/>
              <a:t>. </a:t>
            </a:r>
            <a:endParaRPr lang="en-IN" dirty="0" smtClean="0"/>
          </a:p>
          <a:p>
            <a:pPr algn="just"/>
            <a:r>
              <a:rPr lang="en-IN" dirty="0" smtClean="0"/>
              <a:t>WAVE </a:t>
            </a:r>
            <a:r>
              <a:rPr lang="en-IN" dirty="0"/>
              <a:t>is part of the IEEE 1609 specification, which defines the </a:t>
            </a:r>
            <a:r>
              <a:rPr lang="en-IN" dirty="0" smtClean="0"/>
              <a:t>architecture, the </a:t>
            </a:r>
            <a:r>
              <a:rPr lang="en-IN" dirty="0"/>
              <a:t>communications model, the management structure, the security, and </a:t>
            </a:r>
            <a:r>
              <a:rPr lang="en-IN" dirty="0" smtClean="0"/>
              <a:t>physical access</a:t>
            </a:r>
            <a:r>
              <a:rPr lang="en-IN" dirty="0"/>
              <a:t>. </a:t>
            </a:r>
            <a:endParaRPr lang="en-IN" dirty="0" smtClean="0"/>
          </a:p>
          <a:p>
            <a:pPr algn="just"/>
            <a:r>
              <a:rPr lang="en-IN" dirty="0" smtClean="0"/>
              <a:t>The </a:t>
            </a:r>
            <a:r>
              <a:rPr lang="en-IN" dirty="0"/>
              <a:t>key architecture components are: </a:t>
            </a:r>
            <a:endParaRPr lang="en-IN" dirty="0" smtClean="0"/>
          </a:p>
          <a:p>
            <a:pPr algn="just"/>
            <a:r>
              <a:rPr lang="en-IN" dirty="0" smtClean="0"/>
              <a:t>(</a:t>
            </a:r>
            <a:r>
              <a:rPr lang="en-IN" dirty="0" err="1"/>
              <a:t>i</a:t>
            </a:r>
            <a:r>
              <a:rPr lang="en-IN" dirty="0"/>
              <a:t>) the on-board unit (OBU), </a:t>
            </a:r>
            <a:endParaRPr lang="en-IN" dirty="0" smtClean="0"/>
          </a:p>
          <a:p>
            <a:pPr algn="just"/>
            <a:r>
              <a:rPr lang="en-IN" dirty="0" smtClean="0"/>
              <a:t>(</a:t>
            </a:r>
            <a:r>
              <a:rPr lang="en-IN" dirty="0"/>
              <a:t>ii) </a:t>
            </a:r>
            <a:r>
              <a:rPr lang="en-IN" dirty="0" smtClean="0"/>
              <a:t>the road </a:t>
            </a:r>
            <a:r>
              <a:rPr lang="en-IN" dirty="0"/>
              <a:t>side unit (RSU), </a:t>
            </a:r>
            <a:endParaRPr lang="en-IN" dirty="0" smtClean="0"/>
          </a:p>
          <a:p>
            <a:pPr algn="just"/>
            <a:r>
              <a:rPr lang="en-IN" dirty="0" smtClean="0"/>
              <a:t>(</a:t>
            </a:r>
            <a:r>
              <a:rPr lang="en-IN" dirty="0"/>
              <a:t>iii) the WAVE interface</a:t>
            </a:r>
            <a:r>
              <a:rPr lang="en-IN" dirty="0" smtClean="0"/>
              <a:t>.</a:t>
            </a:r>
          </a:p>
        </p:txBody>
      </p:sp>
    </p:spTree>
    <p:extLst>
      <p:ext uri="{BB962C8B-B14F-4D97-AF65-F5344CB8AC3E}">
        <p14:creationId xmlns:p14="http://schemas.microsoft.com/office/powerpoint/2010/main" val="3481302042"/>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smtClean="0"/>
              <a:t>WPAN Technologies for IoT/M2M</a:t>
            </a:r>
            <a:br>
              <a:rPr lang="en-IN" dirty="0" smtClean="0"/>
            </a:br>
            <a:r>
              <a:rPr lang="en-IN" sz="2200" dirty="0"/>
              <a:t>Dedicated Short-Range Communications (</a:t>
            </a:r>
            <a:r>
              <a:rPr lang="en-IN" sz="2200" dirty="0" smtClean="0"/>
              <a:t>DSRC) and </a:t>
            </a:r>
            <a:r>
              <a:rPr lang="en-IN" sz="2200" dirty="0"/>
              <a:t>Related Protocols</a:t>
            </a:r>
            <a:endParaRPr lang="en-IN" sz="3100" dirty="0"/>
          </a:p>
        </p:txBody>
      </p:sp>
      <p:sp>
        <p:nvSpPr>
          <p:cNvPr id="3" name="Slide Number Placeholder 2"/>
          <p:cNvSpPr>
            <a:spLocks noGrp="1"/>
          </p:cNvSpPr>
          <p:nvPr>
            <p:ph type="sldNum" sz="quarter" idx="12"/>
          </p:nvPr>
        </p:nvSpPr>
        <p:spPr/>
        <p:txBody>
          <a:bodyPr/>
          <a:lstStyle/>
          <a:p>
            <a:fld id="{B6F15528-21DE-4FAA-801E-634DDDAF4B2B}" type="slidenum">
              <a:rPr lang="en-US" smtClean="0"/>
              <a:pPr/>
              <a:t>103</a:t>
            </a:fld>
            <a:endParaRPr lang="en-US"/>
          </a:p>
        </p:txBody>
      </p:sp>
      <p:pic>
        <p:nvPicPr>
          <p:cNvPr id="2050" name="Picture 2"/>
          <p:cNvPicPr>
            <a:picLocks noGrp="1" noChangeAspect="1" noChangeArrowheads="1"/>
          </p:cNvPicPr>
          <p:nvPr>
            <p:ph idx="1"/>
          </p:nvPr>
        </p:nvPicPr>
        <p:blipFill rotWithShape="1">
          <a:blip r:embed="rId3" cstate="print">
            <a:extLst>
              <a:ext uri="{28A0092B-C50C-407E-A947-70E740481C1C}">
                <a14:useLocalDpi xmlns:a14="http://schemas.microsoft.com/office/drawing/2010/main" val="0"/>
              </a:ext>
            </a:extLst>
          </a:blip>
          <a:srcRect l="21428" t="3182" r="21605" b="4593"/>
          <a:stretch/>
        </p:blipFill>
        <p:spPr bwMode="auto">
          <a:xfrm>
            <a:off x="1746769" y="1562454"/>
            <a:ext cx="5650463" cy="51431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14631077"/>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smtClean="0"/>
              <a:t>WPAN Technologies for IoT/M2M</a:t>
            </a:r>
            <a:br>
              <a:rPr lang="en-IN" dirty="0" smtClean="0"/>
            </a:br>
            <a:r>
              <a:rPr lang="en-IN" sz="2200" dirty="0"/>
              <a:t>Dedicated Short-Range Communications (</a:t>
            </a:r>
            <a:r>
              <a:rPr lang="en-IN" sz="2200" dirty="0" smtClean="0"/>
              <a:t>DSRC) and </a:t>
            </a:r>
            <a:r>
              <a:rPr lang="en-IN" sz="2200" dirty="0"/>
              <a:t>Related Protocols</a:t>
            </a:r>
            <a:endParaRPr lang="en-IN" sz="3100" dirty="0"/>
          </a:p>
        </p:txBody>
      </p:sp>
      <p:sp>
        <p:nvSpPr>
          <p:cNvPr id="3" name="Slide Number Placeholder 2"/>
          <p:cNvSpPr>
            <a:spLocks noGrp="1"/>
          </p:cNvSpPr>
          <p:nvPr>
            <p:ph type="sldNum" sz="quarter" idx="12"/>
          </p:nvPr>
        </p:nvSpPr>
        <p:spPr/>
        <p:txBody>
          <a:bodyPr/>
          <a:lstStyle/>
          <a:p>
            <a:fld id="{B6F15528-21DE-4FAA-801E-634DDDAF4B2B}" type="slidenum">
              <a:rPr lang="en-US" smtClean="0"/>
              <a:pPr/>
              <a:t>104</a:t>
            </a:fld>
            <a:endParaRPr lang="en-US"/>
          </a:p>
        </p:txBody>
      </p:sp>
      <p:sp>
        <p:nvSpPr>
          <p:cNvPr id="4" name="Content Placeholder 3"/>
          <p:cNvSpPr>
            <a:spLocks noGrp="1"/>
          </p:cNvSpPr>
          <p:nvPr>
            <p:ph idx="1"/>
          </p:nvPr>
        </p:nvSpPr>
        <p:spPr/>
        <p:txBody>
          <a:bodyPr>
            <a:normAutofit fontScale="85000" lnSpcReduction="10000"/>
          </a:bodyPr>
          <a:lstStyle/>
          <a:p>
            <a:pPr algn="just"/>
            <a:r>
              <a:rPr lang="en-IN" dirty="0"/>
              <a:t>Supportive standards are </a:t>
            </a:r>
            <a:r>
              <a:rPr lang="en-IN" dirty="0" smtClean="0"/>
              <a:t>as follows:</a:t>
            </a:r>
            <a:endParaRPr lang="en-IN" dirty="0"/>
          </a:p>
          <a:p>
            <a:pPr algn="just"/>
            <a:r>
              <a:rPr lang="en-IN" dirty="0" smtClean="0"/>
              <a:t>P1609.1 </a:t>
            </a:r>
            <a:r>
              <a:rPr lang="en-IN" i="1" dirty="0"/>
              <a:t>Resource Manager </a:t>
            </a:r>
            <a:r>
              <a:rPr lang="en-IN" dirty="0"/>
              <a:t>describes key components of WAVE system </a:t>
            </a:r>
            <a:r>
              <a:rPr lang="en-IN" dirty="0" smtClean="0"/>
              <a:t>architecture and </a:t>
            </a:r>
            <a:r>
              <a:rPr lang="en-IN" dirty="0"/>
              <a:t>defines data flows and resources; it also defines command </a:t>
            </a:r>
            <a:r>
              <a:rPr lang="en-IN" dirty="0" smtClean="0"/>
              <a:t>message formats </a:t>
            </a:r>
            <a:r>
              <a:rPr lang="en-IN" dirty="0"/>
              <a:t>and data storage formats. Finally it also specifies the types of </a:t>
            </a:r>
            <a:r>
              <a:rPr lang="en-IN" dirty="0" smtClean="0"/>
              <a:t>devices that </a:t>
            </a:r>
            <a:r>
              <a:rPr lang="en-IN" dirty="0"/>
              <a:t>may by supported by OBU;</a:t>
            </a:r>
          </a:p>
          <a:p>
            <a:pPr algn="just"/>
            <a:r>
              <a:rPr lang="en-IN" dirty="0" smtClean="0"/>
              <a:t>P1609.2 </a:t>
            </a:r>
            <a:r>
              <a:rPr lang="en-IN" i="1" dirty="0"/>
              <a:t>Security Services for Applications and Management Messages </a:t>
            </a:r>
            <a:r>
              <a:rPr lang="en-IN" dirty="0" smtClean="0"/>
              <a:t>defines secure </a:t>
            </a:r>
            <a:r>
              <a:rPr lang="en-IN" dirty="0"/>
              <a:t>message formats and processing and describes circumstances for </a:t>
            </a:r>
            <a:r>
              <a:rPr lang="en-IN" dirty="0" smtClean="0"/>
              <a:t>using secure </a:t>
            </a:r>
            <a:r>
              <a:rPr lang="en-IN" dirty="0"/>
              <a:t>message exchanges;</a:t>
            </a:r>
          </a:p>
          <a:p>
            <a:pPr algn="just"/>
            <a:r>
              <a:rPr lang="en-IN" dirty="0" smtClean="0"/>
              <a:t>P1609.3 </a:t>
            </a:r>
            <a:r>
              <a:rPr lang="en-IN" i="1" dirty="0"/>
              <a:t>Networking Services </a:t>
            </a:r>
            <a:r>
              <a:rPr lang="en-IN" dirty="0"/>
              <a:t>defines network and transport layer </a:t>
            </a:r>
            <a:r>
              <a:rPr lang="en-IN" dirty="0" smtClean="0"/>
              <a:t>services, including </a:t>
            </a:r>
            <a:r>
              <a:rPr lang="en-IN" dirty="0"/>
              <a:t>addressing and routing, in support of secure WAVE data exchange; </a:t>
            </a:r>
            <a:r>
              <a:rPr lang="en-IN" dirty="0" smtClean="0"/>
              <a:t>it defines </a:t>
            </a:r>
            <a:r>
              <a:rPr lang="en-IN" dirty="0"/>
              <a:t>WAVE short messages (WSMs), providing an efficient </a:t>
            </a:r>
            <a:r>
              <a:rPr lang="en-IN" dirty="0" smtClean="0"/>
              <a:t>WAVE-specific alternative </a:t>
            </a:r>
            <a:r>
              <a:rPr lang="en-IN" dirty="0"/>
              <a:t>to IP that can be directly supported by applications. Also it </a:t>
            </a:r>
            <a:r>
              <a:rPr lang="en-IN" dirty="0" smtClean="0"/>
              <a:t>defines the </a:t>
            </a:r>
            <a:r>
              <a:rPr lang="en-IN" dirty="0"/>
              <a:t>MIB for WAVE protocol stack;</a:t>
            </a:r>
          </a:p>
          <a:p>
            <a:pPr algn="just"/>
            <a:r>
              <a:rPr lang="en-IN" dirty="0" smtClean="0"/>
              <a:t>P1609.4 </a:t>
            </a:r>
            <a:r>
              <a:rPr lang="en-IN" i="1" dirty="0"/>
              <a:t>Multichannel Operations </a:t>
            </a:r>
            <a:r>
              <a:rPr lang="en-IN" dirty="0"/>
              <a:t>defines enhancements to 802.11 MAC </a:t>
            </a:r>
            <a:r>
              <a:rPr lang="en-IN" dirty="0" smtClean="0"/>
              <a:t>to support </a:t>
            </a:r>
            <a:r>
              <a:rPr lang="en-IN" dirty="0"/>
              <a:t>WAVE.</a:t>
            </a:r>
          </a:p>
        </p:txBody>
      </p:sp>
    </p:spTree>
    <p:extLst>
      <p:ext uri="{BB962C8B-B14F-4D97-AF65-F5344CB8AC3E}">
        <p14:creationId xmlns:p14="http://schemas.microsoft.com/office/powerpoint/2010/main" val="1772581339"/>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smtClean="0"/>
              <a:t>WPAN Technologies for IoT/M2M</a:t>
            </a:r>
            <a:br>
              <a:rPr lang="en-IN" dirty="0" smtClean="0"/>
            </a:br>
            <a:r>
              <a:rPr lang="en-IN" sz="2200" dirty="0"/>
              <a:t>Comparison of WPAN Technologies</a:t>
            </a:r>
            <a:endParaRPr lang="en-IN" sz="3100" dirty="0"/>
          </a:p>
        </p:txBody>
      </p:sp>
      <p:sp>
        <p:nvSpPr>
          <p:cNvPr id="3" name="Slide Number Placeholder 2"/>
          <p:cNvSpPr>
            <a:spLocks noGrp="1"/>
          </p:cNvSpPr>
          <p:nvPr>
            <p:ph type="sldNum" sz="quarter" idx="12"/>
          </p:nvPr>
        </p:nvSpPr>
        <p:spPr/>
        <p:txBody>
          <a:bodyPr/>
          <a:lstStyle/>
          <a:p>
            <a:fld id="{B6F15528-21DE-4FAA-801E-634DDDAF4B2B}" type="slidenum">
              <a:rPr lang="en-US" smtClean="0"/>
              <a:pPr/>
              <a:t>105</a:t>
            </a:fld>
            <a:endParaRPr lang="en-US"/>
          </a:p>
        </p:txBody>
      </p:sp>
      <p:sp>
        <p:nvSpPr>
          <p:cNvPr id="4" name="Content Placeholder 3"/>
          <p:cNvSpPr>
            <a:spLocks noGrp="1"/>
          </p:cNvSpPr>
          <p:nvPr>
            <p:ph idx="1"/>
          </p:nvPr>
        </p:nvSpPr>
        <p:spPr/>
        <p:txBody>
          <a:bodyPr>
            <a:normAutofit/>
          </a:bodyPr>
          <a:lstStyle/>
          <a:p>
            <a:pPr algn="just"/>
            <a:r>
              <a:rPr lang="en-IN" dirty="0" smtClean="0"/>
              <a:t>Some general comparisons between some of the key PAN technologies.</a:t>
            </a:r>
          </a:p>
          <a:p>
            <a:pPr algn="just"/>
            <a:endParaRPr lang="en-IN" dirty="0" smtClean="0"/>
          </a:p>
          <a:p>
            <a:pPr algn="just"/>
            <a:r>
              <a:rPr lang="en-IN" dirty="0" smtClean="0"/>
              <a:t>ANT/ANT+ is a mass production technology, establishing itself as the “sports and fitness” space.</a:t>
            </a:r>
          </a:p>
          <a:p>
            <a:pPr algn="just"/>
            <a:r>
              <a:rPr lang="en-IN" dirty="0" smtClean="0"/>
              <a:t>ANT </a:t>
            </a:r>
            <a:r>
              <a:rPr lang="en-IN" dirty="0" err="1" smtClean="0"/>
              <a:t>endeavors</a:t>
            </a:r>
            <a:r>
              <a:rPr lang="en-IN" dirty="0" smtClean="0"/>
              <a:t> at operating from limited power sources and has built a niche ecosystem.</a:t>
            </a:r>
          </a:p>
          <a:p>
            <a:pPr algn="just"/>
            <a:r>
              <a:rPr lang="en-IN" dirty="0" smtClean="0"/>
              <a:t>The same can be said about NIKE+.</a:t>
            </a:r>
            <a:endParaRPr lang="en-IN" dirty="0"/>
          </a:p>
        </p:txBody>
      </p:sp>
    </p:spTree>
    <p:extLst>
      <p:ext uri="{BB962C8B-B14F-4D97-AF65-F5344CB8AC3E}">
        <p14:creationId xmlns:p14="http://schemas.microsoft.com/office/powerpoint/2010/main" val="1340134098"/>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smtClean="0"/>
              <a:t>WPAN Technologies for IoT/M2M</a:t>
            </a:r>
            <a:br>
              <a:rPr lang="en-IN" dirty="0" smtClean="0"/>
            </a:br>
            <a:r>
              <a:rPr lang="en-IN" sz="2200" dirty="0"/>
              <a:t>Comparison of WPAN Technologies</a:t>
            </a:r>
            <a:endParaRPr lang="en-IN" sz="3100" dirty="0"/>
          </a:p>
        </p:txBody>
      </p:sp>
      <p:sp>
        <p:nvSpPr>
          <p:cNvPr id="3" name="Slide Number Placeholder 2"/>
          <p:cNvSpPr>
            <a:spLocks noGrp="1"/>
          </p:cNvSpPr>
          <p:nvPr>
            <p:ph type="sldNum" sz="quarter" idx="12"/>
          </p:nvPr>
        </p:nvSpPr>
        <p:spPr/>
        <p:txBody>
          <a:bodyPr/>
          <a:lstStyle/>
          <a:p>
            <a:fld id="{B6F15528-21DE-4FAA-801E-634DDDAF4B2B}" type="slidenum">
              <a:rPr lang="en-US" smtClean="0"/>
              <a:pPr/>
              <a:t>106</a:t>
            </a:fld>
            <a:endParaRPr lang="en-US"/>
          </a:p>
        </p:txBody>
      </p:sp>
      <p:sp>
        <p:nvSpPr>
          <p:cNvPr id="4" name="Content Placeholder 3"/>
          <p:cNvSpPr>
            <a:spLocks noGrp="1"/>
          </p:cNvSpPr>
          <p:nvPr>
            <p:ph idx="1"/>
          </p:nvPr>
        </p:nvSpPr>
        <p:spPr/>
        <p:txBody>
          <a:bodyPr>
            <a:normAutofit/>
          </a:bodyPr>
          <a:lstStyle/>
          <a:p>
            <a:pPr algn="just"/>
            <a:r>
              <a:rPr lang="en-IN" dirty="0"/>
              <a:t>BLE is the closest competitor to ANT/ANT+ from an overall raw </a:t>
            </a:r>
            <a:r>
              <a:rPr lang="en-IN" dirty="0" smtClean="0"/>
              <a:t>performance perspective</a:t>
            </a:r>
            <a:r>
              <a:rPr lang="en-IN" dirty="0"/>
              <a:t>. </a:t>
            </a:r>
            <a:endParaRPr lang="en-IN" dirty="0" smtClean="0"/>
          </a:p>
          <a:p>
            <a:pPr algn="just"/>
            <a:r>
              <a:rPr lang="en-IN" dirty="0" smtClean="0"/>
              <a:t>BLE used in the </a:t>
            </a:r>
            <a:r>
              <a:rPr lang="en-IN" dirty="0"/>
              <a:t>mobile handset manufacturers access to a larger product </a:t>
            </a:r>
            <a:r>
              <a:rPr lang="en-IN" dirty="0" smtClean="0"/>
              <a:t>opportunity environment</a:t>
            </a:r>
            <a:r>
              <a:rPr lang="en-IN" dirty="0"/>
              <a:t>. </a:t>
            </a:r>
            <a:endParaRPr lang="en-IN" dirty="0" smtClean="0"/>
          </a:p>
          <a:p>
            <a:pPr algn="just"/>
            <a:r>
              <a:rPr lang="en-IN" dirty="0" smtClean="0"/>
              <a:t>BLE </a:t>
            </a:r>
            <a:r>
              <a:rPr lang="en-IN" dirty="0"/>
              <a:t>provides the best power per bit requirements of the </a:t>
            </a:r>
            <a:r>
              <a:rPr lang="en-IN" dirty="0" smtClean="0"/>
              <a:t>PAN </a:t>
            </a:r>
            <a:r>
              <a:rPr lang="en-IN" dirty="0"/>
              <a:t>technologies, exceeded only by Wi-Fi. </a:t>
            </a:r>
            <a:endParaRPr lang="en-IN" dirty="0" smtClean="0"/>
          </a:p>
          <a:p>
            <a:pPr algn="just"/>
            <a:r>
              <a:rPr lang="en-IN" dirty="0" smtClean="0"/>
              <a:t>BLE </a:t>
            </a:r>
            <a:r>
              <a:rPr lang="en-IN" dirty="0"/>
              <a:t>is likely to turn out to be an </a:t>
            </a:r>
            <a:r>
              <a:rPr lang="en-IN" dirty="0" smtClean="0"/>
              <a:t>important IoT/M2M </a:t>
            </a:r>
            <a:r>
              <a:rPr lang="en-IN" dirty="0"/>
              <a:t>technology in the healthcare and/or home environment, for example </a:t>
            </a:r>
            <a:r>
              <a:rPr lang="en-IN" dirty="0" smtClean="0"/>
              <a:t>for peripheral </a:t>
            </a:r>
            <a:r>
              <a:rPr lang="en-IN" dirty="0"/>
              <a:t>and/or smartphone connectivity.</a:t>
            </a:r>
          </a:p>
        </p:txBody>
      </p:sp>
    </p:spTree>
    <p:extLst>
      <p:ext uri="{BB962C8B-B14F-4D97-AF65-F5344CB8AC3E}">
        <p14:creationId xmlns:p14="http://schemas.microsoft.com/office/powerpoint/2010/main" val="1768249326"/>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smtClean="0"/>
              <a:t>WPAN Technologies for IoT/M2M</a:t>
            </a:r>
            <a:br>
              <a:rPr lang="en-IN" dirty="0" smtClean="0"/>
            </a:br>
            <a:r>
              <a:rPr lang="en-IN" sz="2200" dirty="0"/>
              <a:t>Comparison of WPAN Technologies</a:t>
            </a:r>
            <a:endParaRPr lang="en-IN" sz="3100" dirty="0"/>
          </a:p>
        </p:txBody>
      </p:sp>
      <p:sp>
        <p:nvSpPr>
          <p:cNvPr id="3" name="Slide Number Placeholder 2"/>
          <p:cNvSpPr>
            <a:spLocks noGrp="1"/>
          </p:cNvSpPr>
          <p:nvPr>
            <p:ph type="sldNum" sz="quarter" idx="12"/>
          </p:nvPr>
        </p:nvSpPr>
        <p:spPr/>
        <p:txBody>
          <a:bodyPr/>
          <a:lstStyle/>
          <a:p>
            <a:fld id="{B6F15528-21DE-4FAA-801E-634DDDAF4B2B}" type="slidenum">
              <a:rPr lang="en-US" smtClean="0"/>
              <a:pPr/>
              <a:t>107</a:t>
            </a:fld>
            <a:endParaRPr lang="en-US"/>
          </a:p>
        </p:txBody>
      </p:sp>
      <p:sp>
        <p:nvSpPr>
          <p:cNvPr id="4" name="Content Placeholder 3"/>
          <p:cNvSpPr>
            <a:spLocks noGrp="1"/>
          </p:cNvSpPr>
          <p:nvPr>
            <p:ph idx="1"/>
          </p:nvPr>
        </p:nvSpPr>
        <p:spPr/>
        <p:txBody>
          <a:bodyPr>
            <a:normAutofit/>
          </a:bodyPr>
          <a:lstStyle/>
          <a:p>
            <a:pPr algn="just"/>
            <a:r>
              <a:rPr lang="en-IN" dirty="0"/>
              <a:t>Wi-Fi is normally intended for bulk traffic transfer at high speed (HS). </a:t>
            </a:r>
            <a:endParaRPr lang="en-IN" dirty="0" smtClean="0"/>
          </a:p>
          <a:p>
            <a:pPr algn="just"/>
            <a:r>
              <a:rPr lang="en-IN" dirty="0" smtClean="0"/>
              <a:t>Wi-Fi </a:t>
            </a:r>
            <a:r>
              <a:rPr lang="en-IN" dirty="0"/>
              <a:t>requires various drivers and a full protocol stack. </a:t>
            </a:r>
            <a:endParaRPr lang="en-IN" dirty="0" smtClean="0"/>
          </a:p>
          <a:p>
            <a:pPr lvl="1" algn="just"/>
            <a:r>
              <a:rPr lang="en-IN" dirty="0" smtClean="0"/>
              <a:t>In </a:t>
            </a:r>
            <a:r>
              <a:rPr lang="en-IN" dirty="0"/>
              <a:t>addition, </a:t>
            </a:r>
            <a:r>
              <a:rPr lang="en-IN" dirty="0" smtClean="0"/>
              <a:t>such systems </a:t>
            </a:r>
            <a:r>
              <a:rPr lang="en-IN" dirty="0"/>
              <a:t>typically consume significant power at the PC end of the link to </a:t>
            </a:r>
            <a:r>
              <a:rPr lang="en-IN" dirty="0" smtClean="0"/>
              <a:t>minimize latency</a:t>
            </a:r>
            <a:r>
              <a:rPr lang="en-IN" dirty="0"/>
              <a:t>.</a:t>
            </a:r>
          </a:p>
        </p:txBody>
      </p:sp>
    </p:spTree>
    <p:extLst>
      <p:ext uri="{BB962C8B-B14F-4D97-AF65-F5344CB8AC3E}">
        <p14:creationId xmlns:p14="http://schemas.microsoft.com/office/powerpoint/2010/main" val="940146619"/>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smtClean="0"/>
              <a:t>WPAN Technologies for IoT/M2M</a:t>
            </a:r>
            <a:br>
              <a:rPr lang="en-IN" dirty="0" smtClean="0"/>
            </a:br>
            <a:r>
              <a:rPr lang="en-IN" sz="2200" dirty="0"/>
              <a:t>Comparison of WPAN Technologies</a:t>
            </a:r>
            <a:endParaRPr lang="en-IN" sz="3100" dirty="0"/>
          </a:p>
        </p:txBody>
      </p:sp>
      <p:sp>
        <p:nvSpPr>
          <p:cNvPr id="3" name="Slide Number Placeholder 2"/>
          <p:cNvSpPr>
            <a:spLocks noGrp="1"/>
          </p:cNvSpPr>
          <p:nvPr>
            <p:ph type="sldNum" sz="quarter" idx="12"/>
          </p:nvPr>
        </p:nvSpPr>
        <p:spPr/>
        <p:txBody>
          <a:bodyPr/>
          <a:lstStyle/>
          <a:p>
            <a:fld id="{B6F15528-21DE-4FAA-801E-634DDDAF4B2B}" type="slidenum">
              <a:rPr lang="en-US" smtClean="0"/>
              <a:pPr/>
              <a:t>108</a:t>
            </a:fld>
            <a:endParaRPr lang="en-US"/>
          </a:p>
        </p:txBody>
      </p:sp>
      <p:sp>
        <p:nvSpPr>
          <p:cNvPr id="4" name="Content Placeholder 3"/>
          <p:cNvSpPr>
            <a:spLocks noGrp="1"/>
          </p:cNvSpPr>
          <p:nvPr>
            <p:ph idx="1"/>
          </p:nvPr>
        </p:nvSpPr>
        <p:spPr/>
        <p:txBody>
          <a:bodyPr>
            <a:normAutofit/>
          </a:bodyPr>
          <a:lstStyle/>
          <a:p>
            <a:pPr algn="just"/>
            <a:r>
              <a:rPr lang="en-IN" dirty="0"/>
              <a:t>ZigBee and RF4CE are practically the same technology and appear prima facia </a:t>
            </a:r>
            <a:r>
              <a:rPr lang="en-IN" dirty="0" smtClean="0"/>
              <a:t>to require </a:t>
            </a:r>
            <a:r>
              <a:rPr lang="en-IN" dirty="0"/>
              <a:t>more power compared with the other PAN radio technologies. </a:t>
            </a:r>
            <a:endParaRPr lang="en-IN" dirty="0" smtClean="0"/>
          </a:p>
          <a:p>
            <a:pPr algn="just"/>
            <a:r>
              <a:rPr lang="en-IN" dirty="0" smtClean="0"/>
              <a:t>These systems are </a:t>
            </a:r>
            <a:r>
              <a:rPr lang="en-IN" dirty="0"/>
              <a:t>likely to turn out to be important IoT/M2M technologies in the healthcare </a:t>
            </a:r>
            <a:r>
              <a:rPr lang="en-IN" dirty="0" smtClean="0"/>
              <a:t>and/or home </a:t>
            </a:r>
            <a:r>
              <a:rPr lang="en-IN" dirty="0"/>
              <a:t>environment.</a:t>
            </a:r>
          </a:p>
        </p:txBody>
      </p:sp>
    </p:spTree>
    <p:extLst>
      <p:ext uri="{BB962C8B-B14F-4D97-AF65-F5344CB8AC3E}">
        <p14:creationId xmlns:p14="http://schemas.microsoft.com/office/powerpoint/2010/main" val="2527367339"/>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smtClean="0"/>
              <a:t>WPAN Technologies for IoT/M2M</a:t>
            </a:r>
            <a:br>
              <a:rPr lang="en-IN" dirty="0" smtClean="0"/>
            </a:br>
            <a:r>
              <a:rPr lang="en-IN" sz="2200" dirty="0"/>
              <a:t>Comparison of WPAN Technologies</a:t>
            </a:r>
            <a:endParaRPr lang="en-IN" sz="3100" dirty="0"/>
          </a:p>
        </p:txBody>
      </p:sp>
      <p:sp>
        <p:nvSpPr>
          <p:cNvPr id="3" name="Slide Number Placeholder 2"/>
          <p:cNvSpPr>
            <a:spLocks noGrp="1"/>
          </p:cNvSpPr>
          <p:nvPr>
            <p:ph type="sldNum" sz="quarter" idx="12"/>
          </p:nvPr>
        </p:nvSpPr>
        <p:spPr/>
        <p:txBody>
          <a:bodyPr/>
          <a:lstStyle/>
          <a:p>
            <a:fld id="{B6F15528-21DE-4FAA-801E-634DDDAF4B2B}" type="slidenum">
              <a:rPr lang="en-US" smtClean="0"/>
              <a:pPr/>
              <a:t>109</a:t>
            </a:fld>
            <a:endParaRPr lang="en-US"/>
          </a:p>
        </p:txBody>
      </p:sp>
      <p:sp>
        <p:nvSpPr>
          <p:cNvPr id="4" name="Content Placeholder 3"/>
          <p:cNvSpPr>
            <a:spLocks noGrp="1"/>
          </p:cNvSpPr>
          <p:nvPr>
            <p:ph idx="1"/>
          </p:nvPr>
        </p:nvSpPr>
        <p:spPr/>
        <p:txBody>
          <a:bodyPr>
            <a:normAutofit/>
          </a:bodyPr>
          <a:lstStyle/>
          <a:p>
            <a:pPr algn="just"/>
            <a:r>
              <a:rPr lang="en-IN" dirty="0"/>
              <a:t>NFC is not seen as a competitor to most low-power wireless technologies; </a:t>
            </a:r>
            <a:r>
              <a:rPr lang="en-IN" dirty="0" smtClean="0"/>
              <a:t>the interest </a:t>
            </a:r>
            <a:r>
              <a:rPr lang="en-IN" dirty="0"/>
              <a:t>in this technology is that it brings new use cases to the mobile space. </a:t>
            </a:r>
            <a:endParaRPr lang="en-IN" dirty="0" smtClean="0"/>
          </a:p>
          <a:p>
            <a:pPr algn="just"/>
            <a:r>
              <a:rPr lang="en-IN" dirty="0" smtClean="0"/>
              <a:t>IR transmit-only </a:t>
            </a:r>
            <a:r>
              <a:rPr lang="en-IN" dirty="0"/>
              <a:t>devices are inexpensive and may still remain a viable option in </a:t>
            </a:r>
            <a:r>
              <a:rPr lang="en-IN" dirty="0" err="1" smtClean="0"/>
              <a:t>lowend</a:t>
            </a:r>
            <a:r>
              <a:rPr lang="en-IN" dirty="0" smtClean="0"/>
              <a:t> televisions </a:t>
            </a:r>
            <a:r>
              <a:rPr lang="en-IN" dirty="0"/>
              <a:t>for the near future, but the technology is also relatively power </a:t>
            </a:r>
            <a:r>
              <a:rPr lang="en-IN" dirty="0" smtClean="0"/>
              <a:t>hungry.</a:t>
            </a:r>
            <a:endParaRPr lang="en-IN" dirty="0"/>
          </a:p>
          <a:p>
            <a:pPr algn="just"/>
            <a:r>
              <a:rPr lang="en-IN" dirty="0"/>
              <a:t>IR is being replaced in many areas by non-LOS radio technology.</a:t>
            </a:r>
          </a:p>
        </p:txBody>
      </p:sp>
    </p:spTree>
    <p:extLst>
      <p:ext uri="{BB962C8B-B14F-4D97-AF65-F5344CB8AC3E}">
        <p14:creationId xmlns:p14="http://schemas.microsoft.com/office/powerpoint/2010/main" val="313768206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a:t>WPAN Technologies </a:t>
            </a:r>
            <a:r>
              <a:rPr lang="en-IN" dirty="0" smtClean="0"/>
              <a:t>for IoT/M2M</a:t>
            </a:r>
            <a:endParaRPr lang="en-IN" dirty="0"/>
          </a:p>
        </p:txBody>
      </p:sp>
      <p:sp>
        <p:nvSpPr>
          <p:cNvPr id="3" name="Content Placeholder 2"/>
          <p:cNvSpPr>
            <a:spLocks noGrp="1"/>
          </p:cNvSpPr>
          <p:nvPr>
            <p:ph idx="1"/>
          </p:nvPr>
        </p:nvSpPr>
        <p:spPr/>
        <p:txBody>
          <a:bodyPr>
            <a:normAutofit/>
          </a:bodyPr>
          <a:lstStyle/>
          <a:p>
            <a:pPr algn="just"/>
            <a:r>
              <a:rPr lang="en-IN" dirty="0" smtClean="0"/>
              <a:t>WBANs</a:t>
            </a:r>
            <a:r>
              <a:rPr lang="en-IN" dirty="0"/>
              <a:t>, the key wireless standards include </a:t>
            </a:r>
            <a:r>
              <a:rPr lang="en-IN" dirty="0" smtClean="0"/>
              <a:t>ZigBee/IEEE 802.15.4 </a:t>
            </a:r>
            <a:r>
              <a:rPr lang="en-IN" dirty="0"/>
              <a:t>along with the Personal, Home and Hospital Care (PHHC) </a:t>
            </a:r>
            <a:endParaRPr lang="en-IN" dirty="0" smtClean="0"/>
          </a:p>
          <a:p>
            <a:pPr lvl="1" algn="just"/>
            <a:r>
              <a:rPr lang="en-IN" dirty="0" smtClean="0"/>
              <a:t>ZigBee Health </a:t>
            </a:r>
            <a:r>
              <a:rPr lang="en-IN" dirty="0"/>
              <a:t>Care, </a:t>
            </a:r>
            <a:endParaRPr lang="en-IN" dirty="0" smtClean="0"/>
          </a:p>
          <a:p>
            <a:pPr lvl="1" algn="just"/>
            <a:r>
              <a:rPr lang="en-IN" dirty="0" smtClean="0"/>
              <a:t>IEEE </a:t>
            </a:r>
            <a:r>
              <a:rPr lang="en-IN" dirty="0"/>
              <a:t>802.15.1 (Bluetooth), </a:t>
            </a:r>
            <a:endParaRPr lang="en-IN" dirty="0" smtClean="0"/>
          </a:p>
          <a:p>
            <a:pPr lvl="1" algn="just"/>
            <a:r>
              <a:rPr lang="en-IN" dirty="0" smtClean="0"/>
              <a:t>IEEE </a:t>
            </a:r>
            <a:r>
              <a:rPr lang="en-IN" dirty="0"/>
              <a:t>802.15.6 and </a:t>
            </a:r>
            <a:r>
              <a:rPr lang="en-IN" dirty="0" smtClean="0"/>
              <a:t>IEEE 802.15.4j</a:t>
            </a:r>
            <a:r>
              <a:rPr lang="en-IN" dirty="0"/>
              <a:t>; </a:t>
            </a:r>
            <a:endParaRPr lang="en-IN" dirty="0" smtClean="0"/>
          </a:p>
          <a:p>
            <a:pPr lvl="1" algn="just"/>
            <a:r>
              <a:rPr lang="en-IN" dirty="0" smtClean="0"/>
              <a:t>ISO/IEEE </a:t>
            </a:r>
            <a:r>
              <a:rPr lang="en-IN" dirty="0"/>
              <a:t>11073 and ETSI TR 101 557 V1.1.1</a:t>
            </a:r>
          </a:p>
          <a:p>
            <a:pPr lvl="1" algn="just"/>
            <a:r>
              <a:rPr lang="en-IN" dirty="0" smtClean="0"/>
              <a:t>Low-power </a:t>
            </a:r>
            <a:r>
              <a:rPr lang="en-IN" dirty="0"/>
              <a:t>consumption IEEE 802.11 </a:t>
            </a:r>
            <a:r>
              <a:rPr lang="en-IN" dirty="0" smtClean="0"/>
              <a:t>Wi-Fi</a:t>
            </a:r>
            <a:endParaRPr lang="en-IN"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11</a:t>
            </a:fld>
            <a:endParaRPr lang="en-US"/>
          </a:p>
        </p:txBody>
      </p:sp>
    </p:spTree>
    <p:extLst>
      <p:ext uri="{BB962C8B-B14F-4D97-AF65-F5344CB8AC3E}">
        <p14:creationId xmlns:p14="http://schemas.microsoft.com/office/powerpoint/2010/main" val="1823984128"/>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smtClean="0"/>
              <a:t>WPAN Technologies for IoT/M2M</a:t>
            </a:r>
            <a:br>
              <a:rPr lang="en-IN" dirty="0" smtClean="0"/>
            </a:br>
            <a:r>
              <a:rPr lang="en-IN" sz="2200" dirty="0"/>
              <a:t>Comparison of WPAN Technologies</a:t>
            </a:r>
            <a:endParaRPr lang="en-IN" sz="3100" dirty="0"/>
          </a:p>
        </p:txBody>
      </p:sp>
      <p:sp>
        <p:nvSpPr>
          <p:cNvPr id="3" name="Slide Number Placeholder 2"/>
          <p:cNvSpPr>
            <a:spLocks noGrp="1"/>
          </p:cNvSpPr>
          <p:nvPr>
            <p:ph type="sldNum" sz="quarter" idx="12"/>
          </p:nvPr>
        </p:nvSpPr>
        <p:spPr/>
        <p:txBody>
          <a:bodyPr/>
          <a:lstStyle/>
          <a:p>
            <a:fld id="{B6F15528-21DE-4FAA-801E-634DDDAF4B2B}" type="slidenum">
              <a:rPr lang="en-US" smtClean="0"/>
              <a:pPr/>
              <a:t>110</a:t>
            </a:fld>
            <a:endParaRPr lang="en-US"/>
          </a:p>
        </p:txBody>
      </p:sp>
      <p:pic>
        <p:nvPicPr>
          <p:cNvPr id="1026" name="Picture 2"/>
          <p:cNvPicPr>
            <a:picLocks noGrp="1" noChangeAspect="1" noChangeArrowheads="1"/>
          </p:cNvPicPr>
          <p:nvPr>
            <p:ph idx="1"/>
          </p:nvPr>
        </p:nvPicPr>
        <p:blipFill rotWithShape="1">
          <a:blip r:embed="rId3" cstate="print">
            <a:extLst>
              <a:ext uri="{28A0092B-C50C-407E-A947-70E740481C1C}">
                <a14:useLocalDpi xmlns:a14="http://schemas.microsoft.com/office/drawing/2010/main" val="0"/>
              </a:ext>
            </a:extLst>
          </a:blip>
          <a:srcRect/>
          <a:stretch/>
        </p:blipFill>
        <p:spPr bwMode="auto">
          <a:xfrm>
            <a:off x="228364" y="1524000"/>
            <a:ext cx="8687272" cy="5181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61245199"/>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sz="3100" dirty="0"/>
              <a:t>Cellular and Mobile Network Technologies for IoT/M2M</a:t>
            </a:r>
            <a:endParaRPr lang="en-IN" dirty="0"/>
          </a:p>
        </p:txBody>
      </p:sp>
      <p:sp>
        <p:nvSpPr>
          <p:cNvPr id="3" name="Content Placeholder 2"/>
          <p:cNvSpPr>
            <a:spLocks noGrp="1"/>
          </p:cNvSpPr>
          <p:nvPr>
            <p:ph idx="1"/>
          </p:nvPr>
        </p:nvSpPr>
        <p:spPr/>
        <p:txBody>
          <a:bodyPr/>
          <a:lstStyle/>
          <a:p>
            <a:r>
              <a:rPr lang="en-IN" dirty="0"/>
              <a:t>Overview and </a:t>
            </a:r>
            <a:r>
              <a:rPr lang="en-IN" dirty="0" smtClean="0"/>
              <a:t>Motivations</a:t>
            </a:r>
            <a:endParaRPr lang="en-IN" dirty="0"/>
          </a:p>
          <a:p>
            <a:r>
              <a:rPr lang="fr-FR" dirty="0" smtClean="0"/>
              <a:t>Universal </a:t>
            </a:r>
            <a:r>
              <a:rPr lang="fr-FR" dirty="0"/>
              <a:t>Mobile </a:t>
            </a:r>
            <a:r>
              <a:rPr lang="fr-FR" dirty="0" err="1"/>
              <a:t>Telecommunications</a:t>
            </a:r>
            <a:r>
              <a:rPr lang="fr-FR" dirty="0"/>
              <a:t> </a:t>
            </a:r>
            <a:r>
              <a:rPr lang="fr-FR" dirty="0" smtClean="0"/>
              <a:t>System</a:t>
            </a:r>
            <a:endParaRPr lang="fr-FR" dirty="0"/>
          </a:p>
          <a:p>
            <a:r>
              <a:rPr lang="en-IN" dirty="0" smtClean="0"/>
              <a:t>LTE</a:t>
            </a:r>
            <a:endParaRPr lang="en-IN"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111</a:t>
            </a:fld>
            <a:endParaRPr lang="en-US"/>
          </a:p>
        </p:txBody>
      </p:sp>
    </p:spTree>
    <p:extLst>
      <p:ext uri="{BB962C8B-B14F-4D97-AF65-F5344CB8AC3E}">
        <p14:creationId xmlns:p14="http://schemas.microsoft.com/office/powerpoint/2010/main" val="1243509736"/>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sz="3100" dirty="0"/>
              <a:t>Cellular and Mobile Network Technologies for IoT/M2M</a:t>
            </a:r>
            <a:br>
              <a:rPr lang="en-IN" sz="3100" dirty="0"/>
            </a:br>
            <a:r>
              <a:rPr lang="en-IN" sz="3100" dirty="0"/>
              <a:t>Overview and Motivations</a:t>
            </a:r>
            <a:endParaRPr lang="en-IN" dirty="0"/>
          </a:p>
        </p:txBody>
      </p:sp>
      <p:sp>
        <p:nvSpPr>
          <p:cNvPr id="3" name="Content Placeholder 2"/>
          <p:cNvSpPr>
            <a:spLocks noGrp="1"/>
          </p:cNvSpPr>
          <p:nvPr>
            <p:ph idx="1"/>
          </p:nvPr>
        </p:nvSpPr>
        <p:spPr/>
        <p:txBody>
          <a:bodyPr/>
          <a:lstStyle/>
          <a:p>
            <a:pPr algn="just"/>
            <a:r>
              <a:rPr lang="en-IN" dirty="0"/>
              <a:t>M2M applications are expected to become important sources of </a:t>
            </a:r>
            <a:r>
              <a:rPr lang="en-IN" dirty="0" smtClean="0"/>
              <a:t>traffic and revenues for </a:t>
            </a:r>
            <a:r>
              <a:rPr lang="en-IN" dirty="0"/>
              <a:t>cellular data networks. For example, energy suppliers routinely </a:t>
            </a:r>
            <a:r>
              <a:rPr lang="en-IN" dirty="0" smtClean="0"/>
              <a:t>utilize SCADA-based </a:t>
            </a:r>
            <a:r>
              <a:rPr lang="en-IN" dirty="0"/>
              <a:t>systems to enable remote telemetry functions in the power grid.</a:t>
            </a:r>
          </a:p>
          <a:p>
            <a:pPr algn="just"/>
            <a:r>
              <a:rPr lang="en-IN" dirty="0" smtClean="0"/>
              <a:t>At </a:t>
            </a:r>
            <a:r>
              <a:rPr lang="en-IN" dirty="0"/>
              <a:t>this time an </a:t>
            </a:r>
            <a:r>
              <a:rPr lang="en-IN" dirty="0" smtClean="0"/>
              <a:t>increasing number </a:t>
            </a:r>
            <a:r>
              <a:rPr lang="en-IN" dirty="0"/>
              <a:t>of utilities are turning to public cellular networks to support </a:t>
            </a:r>
            <a:r>
              <a:rPr lang="en-IN" dirty="0" smtClean="0"/>
              <a:t>various </a:t>
            </a:r>
            <a:r>
              <a:rPr lang="en-IN" dirty="0"/>
              <a:t>functions.</a:t>
            </a:r>
          </a:p>
        </p:txBody>
      </p:sp>
      <p:sp>
        <p:nvSpPr>
          <p:cNvPr id="4" name="Slide Number Placeholder 3"/>
          <p:cNvSpPr>
            <a:spLocks noGrp="1"/>
          </p:cNvSpPr>
          <p:nvPr>
            <p:ph type="sldNum" sz="quarter" idx="12"/>
          </p:nvPr>
        </p:nvSpPr>
        <p:spPr/>
        <p:txBody>
          <a:bodyPr/>
          <a:lstStyle/>
          <a:p>
            <a:fld id="{B6F15528-21DE-4FAA-801E-634DDDAF4B2B}" type="slidenum">
              <a:rPr lang="en-US" smtClean="0"/>
              <a:pPr/>
              <a:t>112</a:t>
            </a:fld>
            <a:endParaRPr lang="en-US"/>
          </a:p>
        </p:txBody>
      </p:sp>
    </p:spTree>
    <p:extLst>
      <p:ext uri="{BB962C8B-B14F-4D97-AF65-F5344CB8AC3E}">
        <p14:creationId xmlns:p14="http://schemas.microsoft.com/office/powerpoint/2010/main" val="1042418673"/>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sz="3100" dirty="0"/>
              <a:t>Cellular and Mobile Network Technologies for IoT/M2M</a:t>
            </a:r>
            <a:br>
              <a:rPr lang="en-IN" sz="3100" dirty="0"/>
            </a:br>
            <a:r>
              <a:rPr lang="en-IN" sz="3100" dirty="0"/>
              <a:t>Overview and Motivations</a:t>
            </a:r>
            <a:endParaRPr lang="en-IN" dirty="0"/>
          </a:p>
        </p:txBody>
      </p:sp>
      <p:sp>
        <p:nvSpPr>
          <p:cNvPr id="3" name="Content Placeholder 2"/>
          <p:cNvSpPr>
            <a:spLocks noGrp="1"/>
          </p:cNvSpPr>
          <p:nvPr>
            <p:ph idx="1"/>
          </p:nvPr>
        </p:nvSpPr>
        <p:spPr/>
        <p:txBody>
          <a:bodyPr>
            <a:normAutofit lnSpcReduction="10000"/>
          </a:bodyPr>
          <a:lstStyle/>
          <a:p>
            <a:pPr algn="just"/>
            <a:r>
              <a:rPr lang="en-IN" dirty="0" smtClean="0"/>
              <a:t>Mobile </a:t>
            </a:r>
            <a:r>
              <a:rPr lang="en-IN" dirty="0"/>
              <a:t>networks, one should keep in mind </a:t>
            </a:r>
            <a:r>
              <a:rPr lang="en-IN" dirty="0" smtClean="0"/>
              <a:t>that IoT/M2M </a:t>
            </a:r>
            <a:r>
              <a:rPr lang="en-IN" dirty="0"/>
              <a:t>traffic has specific characteristics</a:t>
            </a:r>
            <a:r>
              <a:rPr lang="en-IN" dirty="0" smtClean="0"/>
              <a:t>, which relate </a:t>
            </a:r>
            <a:r>
              <a:rPr lang="en-IN" dirty="0"/>
              <a:t>to the priority of the data being communicated, the size of the data, the </a:t>
            </a:r>
            <a:r>
              <a:rPr lang="en-IN" dirty="0" smtClean="0"/>
              <a:t>real time streaming </a:t>
            </a:r>
            <a:r>
              <a:rPr lang="en-IN" dirty="0"/>
              <a:t>needs on one end of the requirements spectrum to the </a:t>
            </a:r>
            <a:r>
              <a:rPr lang="en-IN" dirty="0" smtClean="0"/>
              <a:t>extremely high </a:t>
            </a:r>
            <a:r>
              <a:rPr lang="en-IN" dirty="0"/>
              <a:t>delay tolerance of the data on the other end of the requirements spectrum, </a:t>
            </a:r>
            <a:r>
              <a:rPr lang="en-IN" dirty="0" smtClean="0"/>
              <a:t>and varying </a:t>
            </a:r>
            <a:r>
              <a:rPr lang="en-IN" dirty="0"/>
              <a:t>degrees of mobility; </a:t>
            </a:r>
            <a:endParaRPr lang="en-IN" dirty="0" smtClean="0"/>
          </a:p>
          <a:p>
            <a:pPr algn="just"/>
            <a:r>
              <a:rPr lang="en-IN" dirty="0" smtClean="0"/>
              <a:t>cellular/mobile </a:t>
            </a:r>
            <a:r>
              <a:rPr lang="en-IN" dirty="0"/>
              <a:t>networks are characterized by </a:t>
            </a:r>
            <a:r>
              <a:rPr lang="en-IN" dirty="0" smtClean="0"/>
              <a:t>varying capacity</a:t>
            </a:r>
            <a:r>
              <a:rPr lang="en-IN" dirty="0"/>
              <a:t>, bandwidth, link conditions, link utilization, and overall network load, </a:t>
            </a:r>
            <a:r>
              <a:rPr lang="en-IN" dirty="0" smtClean="0"/>
              <a:t>which affect </a:t>
            </a:r>
            <a:r>
              <a:rPr lang="en-IN" dirty="0"/>
              <a:t>their ability to reliably transfer such M2M </a:t>
            </a:r>
            <a:r>
              <a:rPr lang="en-IN" dirty="0" smtClean="0"/>
              <a:t>data. </a:t>
            </a:r>
          </a:p>
          <a:p>
            <a:pPr algn="just"/>
            <a:r>
              <a:rPr lang="en-IN" dirty="0" smtClean="0"/>
              <a:t>These </a:t>
            </a:r>
            <a:r>
              <a:rPr lang="en-IN" dirty="0"/>
              <a:t>details have to </a:t>
            </a:r>
            <a:r>
              <a:rPr lang="en-IN" dirty="0" smtClean="0"/>
              <a:t>be reconciled </a:t>
            </a:r>
            <a:r>
              <a:rPr lang="en-IN" dirty="0"/>
              <a:t>in order to be able to cost-effectively utilize cellular technologies for </a:t>
            </a:r>
            <a:r>
              <a:rPr lang="en-IN" dirty="0" smtClean="0"/>
              <a:t>a broad </a:t>
            </a:r>
            <a:r>
              <a:rPr lang="en-IN" dirty="0"/>
              <a:t>set of </a:t>
            </a:r>
            <a:r>
              <a:rPr lang="en-IN" dirty="0" smtClean="0"/>
              <a:t>applications.</a:t>
            </a:r>
            <a:endParaRPr lang="en-IN"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113</a:t>
            </a:fld>
            <a:endParaRPr lang="en-US"/>
          </a:p>
        </p:txBody>
      </p:sp>
    </p:spTree>
    <p:extLst>
      <p:ext uri="{BB962C8B-B14F-4D97-AF65-F5344CB8AC3E}">
        <p14:creationId xmlns:p14="http://schemas.microsoft.com/office/powerpoint/2010/main" val="3287963133"/>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sz="3100" dirty="0"/>
              <a:t>Cellular and Mobile Network Technologies for IoT/M2M</a:t>
            </a:r>
            <a:br>
              <a:rPr lang="en-IN" sz="3100" dirty="0"/>
            </a:br>
            <a:r>
              <a:rPr lang="en-IN" sz="3100" dirty="0"/>
              <a:t>Overview and Motivations</a:t>
            </a:r>
            <a:endParaRPr lang="en-IN" dirty="0"/>
          </a:p>
        </p:txBody>
      </p:sp>
      <p:sp>
        <p:nvSpPr>
          <p:cNvPr id="3" name="Content Placeholder 2"/>
          <p:cNvSpPr>
            <a:spLocks noGrp="1"/>
          </p:cNvSpPr>
          <p:nvPr>
            <p:ph idx="1"/>
          </p:nvPr>
        </p:nvSpPr>
        <p:spPr/>
        <p:txBody>
          <a:bodyPr>
            <a:normAutofit/>
          </a:bodyPr>
          <a:lstStyle/>
          <a:p>
            <a:pPr algn="just"/>
            <a:r>
              <a:rPr lang="en-IN" dirty="0"/>
              <a:t>Initial 3GPP efforts have focused on the ability to differentiate </a:t>
            </a:r>
            <a:r>
              <a:rPr lang="en-IN" dirty="0" smtClean="0"/>
              <a:t>MTC-type devices</a:t>
            </a:r>
            <a:r>
              <a:rPr lang="en-IN" dirty="0"/>
              <a:t>, allowing operators to selectively handle such devices in </a:t>
            </a:r>
            <a:r>
              <a:rPr lang="en-IN" dirty="0" smtClean="0"/>
              <a:t>congestion/overload situations.</a:t>
            </a:r>
          </a:p>
          <a:p>
            <a:pPr algn="just"/>
            <a:endParaRPr lang="en-IN" dirty="0"/>
          </a:p>
          <a:p>
            <a:pPr algn="just"/>
            <a:r>
              <a:rPr lang="en-IN" dirty="0" smtClean="0"/>
              <a:t>Cellular </a:t>
            </a:r>
            <a:r>
              <a:rPr lang="en-IN" dirty="0"/>
              <a:t>technologies are practical </a:t>
            </a:r>
            <a:r>
              <a:rPr lang="en-IN" dirty="0" smtClean="0"/>
              <a:t>and/or ideal </a:t>
            </a:r>
            <a:r>
              <a:rPr lang="en-IN" dirty="0"/>
              <a:t>for M2M. </a:t>
            </a:r>
            <a:endParaRPr lang="en-IN" dirty="0" smtClean="0"/>
          </a:p>
          <a:p>
            <a:pPr algn="just"/>
            <a:r>
              <a:rPr lang="en-IN" dirty="0" smtClean="0"/>
              <a:t> Many </a:t>
            </a:r>
            <a:r>
              <a:rPr lang="en-IN" dirty="0"/>
              <a:t>developers are concentrating </a:t>
            </a:r>
            <a:r>
              <a:rPr lang="en-IN" dirty="0" smtClean="0"/>
              <a:t>on 4G products but, </a:t>
            </a:r>
            <a:r>
              <a:rPr lang="en-IN" dirty="0"/>
              <a:t>the cost of 4G modules is two times more expensive than </a:t>
            </a:r>
            <a:r>
              <a:rPr lang="en-IN" dirty="0" smtClean="0"/>
              <a:t>3G modules </a:t>
            </a:r>
            <a:r>
              <a:rPr lang="en-IN" dirty="0"/>
              <a:t>and three times more expensive than 2G modules</a:t>
            </a:r>
            <a:r>
              <a:rPr lang="en-IN" dirty="0" smtClean="0"/>
              <a:t>;</a:t>
            </a:r>
          </a:p>
          <a:p>
            <a:pPr algn="just"/>
            <a:r>
              <a:rPr lang="en-IN" dirty="0" smtClean="0"/>
              <a:t>So network should be cost effective.</a:t>
            </a:r>
          </a:p>
        </p:txBody>
      </p:sp>
      <p:sp>
        <p:nvSpPr>
          <p:cNvPr id="4" name="Slide Number Placeholder 3"/>
          <p:cNvSpPr>
            <a:spLocks noGrp="1"/>
          </p:cNvSpPr>
          <p:nvPr>
            <p:ph type="sldNum" sz="quarter" idx="12"/>
          </p:nvPr>
        </p:nvSpPr>
        <p:spPr/>
        <p:txBody>
          <a:bodyPr/>
          <a:lstStyle/>
          <a:p>
            <a:fld id="{B6F15528-21DE-4FAA-801E-634DDDAF4B2B}" type="slidenum">
              <a:rPr lang="en-US" smtClean="0"/>
              <a:pPr/>
              <a:t>114</a:t>
            </a:fld>
            <a:endParaRPr lang="en-US"/>
          </a:p>
        </p:txBody>
      </p:sp>
    </p:spTree>
    <p:extLst>
      <p:ext uri="{BB962C8B-B14F-4D97-AF65-F5344CB8AC3E}">
        <p14:creationId xmlns:p14="http://schemas.microsoft.com/office/powerpoint/2010/main" val="166992643"/>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sz="3100" dirty="0"/>
              <a:t>Cellular and Mobile Network Technologies for IoT/M2M</a:t>
            </a:r>
            <a:br>
              <a:rPr lang="en-IN" sz="3100" dirty="0"/>
            </a:br>
            <a:r>
              <a:rPr lang="en-IN" sz="3100" dirty="0"/>
              <a:t>Universal Mobile Telecommunications System</a:t>
            </a:r>
            <a:endParaRPr lang="en-IN" dirty="0"/>
          </a:p>
        </p:txBody>
      </p:sp>
      <p:sp>
        <p:nvSpPr>
          <p:cNvPr id="3" name="Content Placeholder 2"/>
          <p:cNvSpPr>
            <a:spLocks noGrp="1"/>
          </p:cNvSpPr>
          <p:nvPr>
            <p:ph idx="1"/>
          </p:nvPr>
        </p:nvSpPr>
        <p:spPr/>
        <p:txBody>
          <a:bodyPr>
            <a:normAutofit/>
          </a:bodyPr>
          <a:lstStyle/>
          <a:p>
            <a:pPr algn="just"/>
            <a:r>
              <a:rPr lang="en-IN" dirty="0"/>
              <a:t>UMTS is a 3G mobile cellular technology for networks supporting voice and data (</a:t>
            </a:r>
            <a:r>
              <a:rPr lang="en-IN" dirty="0" smtClean="0"/>
              <a:t>IP) based </a:t>
            </a:r>
            <a:r>
              <a:rPr lang="en-IN" dirty="0"/>
              <a:t>on the GSM standard developed by the </a:t>
            </a:r>
            <a:r>
              <a:rPr lang="en-IN" dirty="0" smtClean="0"/>
              <a:t>3GPP.</a:t>
            </a:r>
          </a:p>
          <a:p>
            <a:pPr algn="just"/>
            <a:r>
              <a:rPr lang="en-IN" dirty="0"/>
              <a:t>UMTS can carry many traffic types from real-time </a:t>
            </a:r>
            <a:r>
              <a:rPr lang="en-IN" dirty="0" smtClean="0"/>
              <a:t>circuit switched </a:t>
            </a:r>
            <a:r>
              <a:rPr lang="en-IN" dirty="0"/>
              <a:t>to IP-based packet switched.</a:t>
            </a:r>
            <a:endParaRPr lang="en-IN" dirty="0" smtClean="0"/>
          </a:p>
        </p:txBody>
      </p:sp>
      <p:sp>
        <p:nvSpPr>
          <p:cNvPr id="4" name="Slide Number Placeholder 3"/>
          <p:cNvSpPr>
            <a:spLocks noGrp="1"/>
          </p:cNvSpPr>
          <p:nvPr>
            <p:ph type="sldNum" sz="quarter" idx="12"/>
          </p:nvPr>
        </p:nvSpPr>
        <p:spPr/>
        <p:txBody>
          <a:bodyPr/>
          <a:lstStyle/>
          <a:p>
            <a:fld id="{B6F15528-21DE-4FAA-801E-634DDDAF4B2B}" type="slidenum">
              <a:rPr lang="en-US" smtClean="0"/>
              <a:pPr/>
              <a:t>115</a:t>
            </a:fld>
            <a:endParaRPr lang="en-US"/>
          </a:p>
        </p:txBody>
      </p:sp>
    </p:spTree>
    <p:extLst>
      <p:ext uri="{BB962C8B-B14F-4D97-AF65-F5344CB8AC3E}">
        <p14:creationId xmlns:p14="http://schemas.microsoft.com/office/powerpoint/2010/main" val="2458767537"/>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sz="3100" dirty="0"/>
              <a:t>Cellular and Mobile Network Technologies for IoT/M2M</a:t>
            </a:r>
            <a:br>
              <a:rPr lang="en-IN" sz="3100" dirty="0"/>
            </a:br>
            <a:r>
              <a:rPr lang="en-IN" sz="3100" dirty="0"/>
              <a:t>Universal Mobile Telecommunications System</a:t>
            </a:r>
            <a:endParaRPr lang="en-IN" dirty="0"/>
          </a:p>
        </p:txBody>
      </p:sp>
      <p:sp>
        <p:nvSpPr>
          <p:cNvPr id="3" name="Content Placeholder 2"/>
          <p:cNvSpPr>
            <a:spLocks noGrp="1"/>
          </p:cNvSpPr>
          <p:nvPr>
            <p:ph idx="1"/>
          </p:nvPr>
        </p:nvSpPr>
        <p:spPr/>
        <p:txBody>
          <a:bodyPr>
            <a:normAutofit/>
          </a:bodyPr>
          <a:lstStyle/>
          <a:p>
            <a:pPr algn="just"/>
            <a:r>
              <a:rPr lang="en-IN" dirty="0"/>
              <a:t>Universal terrestrial radio access network (UTRAN) is a collective term for </a:t>
            </a:r>
            <a:r>
              <a:rPr lang="en-IN" dirty="0" smtClean="0"/>
              <a:t>the Node BS </a:t>
            </a:r>
            <a:r>
              <a:rPr lang="en-IN" dirty="0"/>
              <a:t>(base stations) and radio network controllers (RNC) that comprise the </a:t>
            </a:r>
            <a:r>
              <a:rPr lang="en-IN" dirty="0" smtClean="0"/>
              <a:t>UMTS RAN</a:t>
            </a:r>
            <a:r>
              <a:rPr lang="en-IN" dirty="0"/>
              <a:t>. </a:t>
            </a:r>
            <a:endParaRPr lang="en-IN" dirty="0" smtClean="0"/>
          </a:p>
          <a:p>
            <a:pPr algn="just"/>
            <a:r>
              <a:rPr lang="en-IN" dirty="0" err="1" smtClean="0"/>
              <a:t>NodeB</a:t>
            </a:r>
            <a:r>
              <a:rPr lang="en-IN" dirty="0" smtClean="0"/>
              <a:t> </a:t>
            </a:r>
            <a:r>
              <a:rPr lang="en-IN" dirty="0"/>
              <a:t>is the equivalent to the base transceiver station (BTS) concept </a:t>
            </a:r>
            <a:r>
              <a:rPr lang="en-IN" dirty="0" smtClean="0"/>
              <a:t>used in </a:t>
            </a:r>
            <a:r>
              <a:rPr lang="en-IN" dirty="0"/>
              <a:t>GSM. </a:t>
            </a:r>
            <a:endParaRPr lang="en-IN" dirty="0" smtClean="0"/>
          </a:p>
          <a:p>
            <a:pPr algn="just"/>
            <a:r>
              <a:rPr lang="en-IN" dirty="0" smtClean="0"/>
              <a:t>The </a:t>
            </a:r>
            <a:r>
              <a:rPr lang="en-IN" dirty="0"/>
              <a:t>UTRAN allows connectivity between the UE and the CN.</a:t>
            </a:r>
            <a:endParaRPr lang="en-IN" dirty="0" smtClean="0"/>
          </a:p>
        </p:txBody>
      </p:sp>
      <p:sp>
        <p:nvSpPr>
          <p:cNvPr id="4" name="Slide Number Placeholder 3"/>
          <p:cNvSpPr>
            <a:spLocks noGrp="1"/>
          </p:cNvSpPr>
          <p:nvPr>
            <p:ph type="sldNum" sz="quarter" idx="12"/>
          </p:nvPr>
        </p:nvSpPr>
        <p:spPr/>
        <p:txBody>
          <a:bodyPr/>
          <a:lstStyle/>
          <a:p>
            <a:fld id="{B6F15528-21DE-4FAA-801E-634DDDAF4B2B}" type="slidenum">
              <a:rPr lang="en-US" smtClean="0"/>
              <a:pPr/>
              <a:t>116</a:t>
            </a:fld>
            <a:endParaRPr lang="en-US"/>
          </a:p>
        </p:txBody>
      </p:sp>
    </p:spTree>
    <p:extLst>
      <p:ext uri="{BB962C8B-B14F-4D97-AF65-F5344CB8AC3E}">
        <p14:creationId xmlns:p14="http://schemas.microsoft.com/office/powerpoint/2010/main" val="730142852"/>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sz="3100" dirty="0"/>
              <a:t>Cellular and Mobile Network Technologies for IoT/M2M</a:t>
            </a:r>
            <a:br>
              <a:rPr lang="en-IN" sz="3100" dirty="0"/>
            </a:br>
            <a:r>
              <a:rPr lang="en-IN" sz="3100" dirty="0"/>
              <a:t>Universal Mobile Telecommunications System</a:t>
            </a:r>
            <a:endParaRPr lang="en-IN"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117</a:t>
            </a:fld>
            <a:endParaRPr lang="en-US"/>
          </a:p>
        </p:txBody>
      </p:sp>
      <p:pic>
        <p:nvPicPr>
          <p:cNvPr id="1026" name="Picture 2"/>
          <p:cNvPicPr>
            <a:picLocks noGrp="1" noChangeAspect="1" noChangeArrowheads="1"/>
          </p:cNvPicPr>
          <p:nvPr>
            <p:ph idx="1"/>
          </p:nvPr>
        </p:nvPicPr>
        <p:blipFill rotWithShape="1">
          <a:blip r:embed="rId2" cstate="print">
            <a:extLst>
              <a:ext uri="{28A0092B-C50C-407E-A947-70E740481C1C}">
                <a14:useLocalDpi xmlns:a14="http://schemas.microsoft.com/office/drawing/2010/main" val="0"/>
              </a:ext>
            </a:extLst>
          </a:blip>
          <a:srcRect l="12435" t="9768" r="11551" b="3338"/>
          <a:stretch/>
        </p:blipFill>
        <p:spPr bwMode="auto">
          <a:xfrm>
            <a:off x="571500" y="1600200"/>
            <a:ext cx="8001000" cy="51421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19760470"/>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sz="3100" dirty="0"/>
              <a:t>Cellular and Mobile Network Technologies for IoT/M2M</a:t>
            </a:r>
            <a:br>
              <a:rPr lang="en-IN" sz="3100" dirty="0"/>
            </a:br>
            <a:r>
              <a:rPr lang="en-IN" sz="3100" dirty="0"/>
              <a:t>Universal Mobile Telecommunications System</a:t>
            </a:r>
            <a:endParaRPr lang="en-IN"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118</a:t>
            </a:fld>
            <a:endParaRPr lang="en-US"/>
          </a:p>
        </p:txBody>
      </p:sp>
      <p:sp>
        <p:nvSpPr>
          <p:cNvPr id="3" name="Content Placeholder 2"/>
          <p:cNvSpPr>
            <a:spLocks noGrp="1"/>
          </p:cNvSpPr>
          <p:nvPr>
            <p:ph idx="1"/>
          </p:nvPr>
        </p:nvSpPr>
        <p:spPr/>
        <p:txBody>
          <a:bodyPr/>
          <a:lstStyle/>
          <a:p>
            <a:pPr algn="just"/>
            <a:r>
              <a:rPr lang="en-IN" dirty="0" smtClean="0"/>
              <a:t>Video </a:t>
            </a:r>
            <a:r>
              <a:rPr lang="en-IN" dirty="0"/>
              <a:t>can be supported over the data (IP) capability of a </a:t>
            </a:r>
            <a:r>
              <a:rPr lang="en-IN" dirty="0" smtClean="0"/>
              <a:t>3G system</a:t>
            </a:r>
            <a:r>
              <a:rPr lang="en-IN" dirty="0"/>
              <a:t>; mobility is generally supported at the PHY level, but could also be </a:t>
            </a:r>
            <a:r>
              <a:rPr lang="en-IN" dirty="0" smtClean="0"/>
              <a:t>supported with </a:t>
            </a:r>
            <a:r>
              <a:rPr lang="en-IN" dirty="0"/>
              <a:t>the MIPv6 mechanisms. </a:t>
            </a:r>
            <a:endParaRPr lang="en-IN" dirty="0" smtClean="0"/>
          </a:p>
          <a:p>
            <a:pPr algn="just"/>
            <a:r>
              <a:rPr lang="en-IN" dirty="0" smtClean="0"/>
              <a:t>The </a:t>
            </a:r>
            <a:r>
              <a:rPr lang="en-IN" dirty="0"/>
              <a:t>challenge of 3G system is related to </a:t>
            </a:r>
            <a:r>
              <a:rPr lang="en-IN" dirty="0" smtClean="0"/>
              <a:t>bandwidth availability</a:t>
            </a:r>
            <a:r>
              <a:rPr lang="en-IN" dirty="0"/>
              <a:t>.</a:t>
            </a:r>
          </a:p>
        </p:txBody>
      </p:sp>
    </p:spTree>
    <p:extLst>
      <p:ext uri="{BB962C8B-B14F-4D97-AF65-F5344CB8AC3E}">
        <p14:creationId xmlns:p14="http://schemas.microsoft.com/office/powerpoint/2010/main" val="3879505633"/>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sz="3100" dirty="0"/>
              <a:t>Cellular and Mobile Network Technologies for IoT/M2M</a:t>
            </a:r>
            <a:br>
              <a:rPr lang="en-IN" sz="3100" dirty="0"/>
            </a:br>
            <a:r>
              <a:rPr lang="en-IN" sz="3100" dirty="0"/>
              <a:t>LTE- Overview</a:t>
            </a:r>
            <a:endParaRPr lang="en-IN"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119</a:t>
            </a:fld>
            <a:endParaRPr lang="en-US"/>
          </a:p>
        </p:txBody>
      </p:sp>
      <p:sp>
        <p:nvSpPr>
          <p:cNvPr id="3" name="Content Placeholder 2"/>
          <p:cNvSpPr>
            <a:spLocks noGrp="1"/>
          </p:cNvSpPr>
          <p:nvPr>
            <p:ph idx="1"/>
          </p:nvPr>
        </p:nvSpPr>
        <p:spPr/>
        <p:txBody>
          <a:bodyPr/>
          <a:lstStyle/>
          <a:p>
            <a:pPr algn="just"/>
            <a:r>
              <a:rPr lang="en-IN" dirty="0"/>
              <a:t>LTE can be viewed as an architecture framework and </a:t>
            </a:r>
            <a:r>
              <a:rPr lang="en-IN" dirty="0" smtClean="0"/>
              <a:t>aims </a:t>
            </a:r>
            <a:r>
              <a:rPr lang="en-IN" dirty="0"/>
              <a:t>at providing seamless IP connectivity between UE and </a:t>
            </a:r>
            <a:r>
              <a:rPr lang="en-IN" dirty="0" smtClean="0"/>
              <a:t>the packet </a:t>
            </a:r>
            <a:r>
              <a:rPr lang="en-IN" dirty="0"/>
              <a:t>(IPv4, IPv6) data network without any disruption to the end-users’ </a:t>
            </a:r>
            <a:r>
              <a:rPr lang="en-IN" dirty="0" smtClean="0"/>
              <a:t>applications during </a:t>
            </a:r>
            <a:r>
              <a:rPr lang="en-IN" dirty="0"/>
              <a:t>mobility. </a:t>
            </a:r>
            <a:endParaRPr lang="en-IN" dirty="0" smtClean="0"/>
          </a:p>
          <a:p>
            <a:pPr algn="just"/>
            <a:r>
              <a:rPr lang="en-IN" dirty="0" smtClean="0"/>
              <a:t>In </a:t>
            </a:r>
            <a:r>
              <a:rPr lang="en-IN" dirty="0"/>
              <a:t>contrast to the circuit-switched model of </a:t>
            </a:r>
            <a:r>
              <a:rPr lang="en-IN" dirty="0" smtClean="0"/>
              <a:t>previous-generation cellular </a:t>
            </a:r>
            <a:r>
              <a:rPr lang="en-IN" dirty="0"/>
              <a:t>systems, LTE has been designed to support </a:t>
            </a:r>
            <a:r>
              <a:rPr lang="en-IN" i="1" dirty="0"/>
              <a:t>only </a:t>
            </a:r>
            <a:r>
              <a:rPr lang="en-IN" dirty="0"/>
              <a:t>packet-switched services</a:t>
            </a:r>
            <a:r>
              <a:rPr lang="en-IN" dirty="0" smtClean="0"/>
              <a:t>.</a:t>
            </a:r>
          </a:p>
          <a:p>
            <a:pPr algn="just"/>
            <a:r>
              <a:rPr lang="en-IN" dirty="0"/>
              <a:t>LTE is typically used to represent both </a:t>
            </a:r>
            <a:r>
              <a:rPr lang="en-IN" dirty="0" smtClean="0"/>
              <a:t>LTE and SAE (</a:t>
            </a:r>
            <a:r>
              <a:rPr lang="en-IN" dirty="0"/>
              <a:t>System architecture evolution</a:t>
            </a:r>
            <a:r>
              <a:rPr lang="en-IN" dirty="0" smtClean="0"/>
              <a:t>).</a:t>
            </a:r>
            <a:endParaRPr lang="en-IN" dirty="0"/>
          </a:p>
        </p:txBody>
      </p:sp>
    </p:spTree>
    <p:extLst>
      <p:ext uri="{BB962C8B-B14F-4D97-AF65-F5344CB8AC3E}">
        <p14:creationId xmlns:p14="http://schemas.microsoft.com/office/powerpoint/2010/main" val="250207378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a:t>WPAN Technologies </a:t>
            </a:r>
            <a:r>
              <a:rPr lang="en-IN" dirty="0" smtClean="0"/>
              <a:t>for IoT/M2M</a:t>
            </a:r>
            <a:endParaRPr lang="en-IN" dirty="0"/>
          </a:p>
        </p:txBody>
      </p:sp>
      <p:sp>
        <p:nvSpPr>
          <p:cNvPr id="3" name="Content Placeholder 2"/>
          <p:cNvSpPr>
            <a:spLocks noGrp="1"/>
          </p:cNvSpPr>
          <p:nvPr>
            <p:ph idx="1"/>
          </p:nvPr>
        </p:nvSpPr>
        <p:spPr/>
        <p:txBody>
          <a:bodyPr>
            <a:normAutofit lnSpcReduction="10000"/>
          </a:bodyPr>
          <a:lstStyle/>
          <a:p>
            <a:pPr algn="just"/>
            <a:r>
              <a:rPr lang="en-IN" dirty="0"/>
              <a:t>The following network topologies are applicable to personal low-power </a:t>
            </a:r>
            <a:r>
              <a:rPr lang="en-IN" dirty="0" smtClean="0"/>
              <a:t>radio networks:</a:t>
            </a:r>
            <a:endParaRPr lang="en-IN" dirty="0"/>
          </a:p>
          <a:p>
            <a:pPr lvl="1" algn="just"/>
            <a:r>
              <a:rPr lang="en-IN" b="1" dirty="0" smtClean="0"/>
              <a:t>Broadcast</a:t>
            </a:r>
            <a:r>
              <a:rPr lang="en-IN" b="1" dirty="0"/>
              <a:t>: </a:t>
            </a:r>
            <a:r>
              <a:rPr lang="en-IN" dirty="0"/>
              <a:t>environment where a message is sent from a device in the </a:t>
            </a:r>
            <a:r>
              <a:rPr lang="en-IN" dirty="0" smtClean="0"/>
              <a:t>hope that </a:t>
            </a:r>
            <a:r>
              <a:rPr lang="en-IN" dirty="0"/>
              <a:t>it is received by a receiver within range. The broadcaster does not </a:t>
            </a:r>
            <a:r>
              <a:rPr lang="en-IN" dirty="0" smtClean="0"/>
              <a:t>receive signals</a:t>
            </a:r>
            <a:r>
              <a:rPr lang="en-IN" dirty="0"/>
              <a:t>;</a:t>
            </a:r>
          </a:p>
          <a:p>
            <a:pPr lvl="1" algn="just"/>
            <a:r>
              <a:rPr lang="en-IN" b="1" dirty="0" smtClean="0"/>
              <a:t>Mesh</a:t>
            </a:r>
            <a:r>
              <a:rPr lang="en-IN" b="1" dirty="0"/>
              <a:t>: </a:t>
            </a:r>
            <a:r>
              <a:rPr lang="en-IN" dirty="0"/>
              <a:t>environment where a message can be relayed from one point in a </a:t>
            </a:r>
            <a:r>
              <a:rPr lang="en-IN" dirty="0" smtClean="0"/>
              <a:t>network to </a:t>
            </a:r>
            <a:r>
              <a:rPr lang="en-IN" dirty="0"/>
              <a:t>any other by hopping through multiple nodes;</a:t>
            </a:r>
          </a:p>
          <a:p>
            <a:pPr lvl="1" algn="just"/>
            <a:r>
              <a:rPr lang="en-IN" b="1" dirty="0" smtClean="0"/>
              <a:t>Star</a:t>
            </a:r>
            <a:r>
              <a:rPr lang="en-IN" b="1" dirty="0"/>
              <a:t>: </a:t>
            </a:r>
            <a:r>
              <a:rPr lang="en-IN" dirty="0"/>
              <a:t>environment where a central device can communicate with a number </a:t>
            </a:r>
            <a:r>
              <a:rPr lang="en-IN" dirty="0" smtClean="0"/>
              <a:t>of connected </a:t>
            </a:r>
            <a:r>
              <a:rPr lang="en-IN" dirty="0"/>
              <a:t>devices;</a:t>
            </a:r>
          </a:p>
          <a:p>
            <a:pPr lvl="1" algn="just"/>
            <a:r>
              <a:rPr lang="en-IN" b="1" dirty="0" smtClean="0"/>
              <a:t>Scanning</a:t>
            </a:r>
            <a:r>
              <a:rPr lang="en-IN" b="1" dirty="0"/>
              <a:t>: </a:t>
            </a:r>
            <a:r>
              <a:rPr lang="en-IN" dirty="0"/>
              <a:t>environment where a scanning device is constantly in receive </a:t>
            </a:r>
            <a:r>
              <a:rPr lang="en-IN" dirty="0" smtClean="0"/>
              <a:t>mode, waiting </a:t>
            </a:r>
            <a:r>
              <a:rPr lang="en-IN" dirty="0"/>
              <a:t>to pick up a signal from anything transmitting within range;</a:t>
            </a:r>
          </a:p>
          <a:p>
            <a:pPr lvl="1" algn="just"/>
            <a:r>
              <a:rPr lang="en-IN" b="1" dirty="0" smtClean="0"/>
              <a:t>Point-to-point</a:t>
            </a:r>
            <a:r>
              <a:rPr lang="en-IN" b="1" dirty="0"/>
              <a:t>: </a:t>
            </a:r>
            <a:r>
              <a:rPr lang="en-IN" dirty="0"/>
              <a:t>in this mode, a one-to-one connection exists, where only </a:t>
            </a:r>
            <a:r>
              <a:rPr lang="en-IN" dirty="0" smtClean="0"/>
              <a:t>two devices </a:t>
            </a:r>
            <a:r>
              <a:rPr lang="en-IN" dirty="0"/>
              <a:t>are connected over the communication path.</a:t>
            </a:r>
          </a:p>
        </p:txBody>
      </p:sp>
      <p:sp>
        <p:nvSpPr>
          <p:cNvPr id="4" name="Slide Number Placeholder 3"/>
          <p:cNvSpPr>
            <a:spLocks noGrp="1"/>
          </p:cNvSpPr>
          <p:nvPr>
            <p:ph type="sldNum" sz="quarter" idx="12"/>
          </p:nvPr>
        </p:nvSpPr>
        <p:spPr/>
        <p:txBody>
          <a:bodyPr/>
          <a:lstStyle/>
          <a:p>
            <a:fld id="{B6F15528-21DE-4FAA-801E-634DDDAF4B2B}" type="slidenum">
              <a:rPr lang="en-US" smtClean="0"/>
              <a:pPr/>
              <a:t>12</a:t>
            </a:fld>
            <a:endParaRPr lang="en-US"/>
          </a:p>
        </p:txBody>
      </p:sp>
    </p:spTree>
    <p:extLst>
      <p:ext uri="{BB962C8B-B14F-4D97-AF65-F5344CB8AC3E}">
        <p14:creationId xmlns:p14="http://schemas.microsoft.com/office/powerpoint/2010/main" val="3718922182"/>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sz="3100" dirty="0"/>
              <a:t>Cellular and Mobile Network Technologies for IoT/M2M</a:t>
            </a:r>
            <a:br>
              <a:rPr lang="en-IN" sz="3100" dirty="0"/>
            </a:br>
            <a:r>
              <a:rPr lang="en-IN" sz="3100" dirty="0"/>
              <a:t>LTE- Overview</a:t>
            </a:r>
            <a:endParaRPr lang="en-IN"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120</a:t>
            </a:fld>
            <a:endParaRPr lang="en-US"/>
          </a:p>
        </p:txBody>
      </p:sp>
      <p:sp>
        <p:nvSpPr>
          <p:cNvPr id="3" name="Content Placeholder 2"/>
          <p:cNvSpPr>
            <a:spLocks noGrp="1"/>
          </p:cNvSpPr>
          <p:nvPr>
            <p:ph idx="1"/>
          </p:nvPr>
        </p:nvSpPr>
        <p:spPr/>
        <p:txBody>
          <a:bodyPr/>
          <a:lstStyle/>
          <a:p>
            <a:pPr algn="just"/>
            <a:r>
              <a:rPr lang="en-IN" dirty="0" smtClean="0"/>
              <a:t>Together </a:t>
            </a:r>
            <a:r>
              <a:rPr lang="en-IN" dirty="0"/>
              <a:t>LTE and SAE comprise the </a:t>
            </a:r>
            <a:r>
              <a:rPr lang="en-IN" dirty="0" smtClean="0"/>
              <a:t>EPS </a:t>
            </a:r>
            <a:r>
              <a:rPr lang="en-IN" dirty="0"/>
              <a:t>(evolved packet system</a:t>
            </a:r>
            <a:r>
              <a:rPr lang="en-IN" dirty="0" smtClean="0"/>
              <a:t>). </a:t>
            </a:r>
          </a:p>
          <a:p>
            <a:pPr algn="just"/>
            <a:r>
              <a:rPr lang="en-IN" dirty="0" smtClean="0"/>
              <a:t>EPS </a:t>
            </a:r>
            <a:r>
              <a:rPr lang="en-IN" dirty="0"/>
              <a:t>provides the user with IP </a:t>
            </a:r>
            <a:r>
              <a:rPr lang="en-IN" dirty="0" smtClean="0"/>
              <a:t>connectivity to </a:t>
            </a:r>
            <a:r>
              <a:rPr lang="en-IN" dirty="0"/>
              <a:t>a packet data network for accessing the Internet, as well as for supporting </a:t>
            </a:r>
            <a:r>
              <a:rPr lang="en-IN" dirty="0" smtClean="0"/>
              <a:t>services such </a:t>
            </a:r>
            <a:r>
              <a:rPr lang="en-IN" dirty="0"/>
              <a:t>as streaming video</a:t>
            </a:r>
            <a:r>
              <a:rPr lang="en-IN" dirty="0" smtClean="0"/>
              <a:t>.</a:t>
            </a:r>
          </a:p>
          <a:p>
            <a:r>
              <a:rPr lang="en-IN" dirty="0"/>
              <a:t>The EPS consists of the:</a:t>
            </a:r>
          </a:p>
          <a:p>
            <a:pPr lvl="1"/>
            <a:r>
              <a:rPr lang="en-IN" dirty="0" smtClean="0"/>
              <a:t>New </a:t>
            </a:r>
            <a:r>
              <a:rPr lang="en-IN" dirty="0"/>
              <a:t>air interface E-UTRAN (evolved UTRAN) and</a:t>
            </a:r>
          </a:p>
          <a:p>
            <a:pPr lvl="1"/>
            <a:r>
              <a:rPr lang="en-IN" dirty="0" smtClean="0"/>
              <a:t>The </a:t>
            </a:r>
            <a:r>
              <a:rPr lang="en-IN" dirty="0"/>
              <a:t>evolved packet core (EPC) network</a:t>
            </a:r>
          </a:p>
        </p:txBody>
      </p:sp>
    </p:spTree>
    <p:extLst>
      <p:ext uri="{BB962C8B-B14F-4D97-AF65-F5344CB8AC3E}">
        <p14:creationId xmlns:p14="http://schemas.microsoft.com/office/powerpoint/2010/main" val="528136312"/>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sz="3100" dirty="0"/>
              <a:t>Cellular and Mobile Network Technologies for IoT/M2M</a:t>
            </a:r>
            <a:br>
              <a:rPr lang="en-IN" sz="3100" dirty="0"/>
            </a:br>
            <a:r>
              <a:rPr lang="en-IN" sz="3100" dirty="0"/>
              <a:t>LTE- Overview</a:t>
            </a:r>
            <a:endParaRPr lang="en-IN"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121</a:t>
            </a:fld>
            <a:endParaRPr lang="en-US"/>
          </a:p>
        </p:txBody>
      </p:sp>
      <p:pic>
        <p:nvPicPr>
          <p:cNvPr id="2050" name="Picture 2"/>
          <p:cNvPicPr>
            <a:picLocks noGrp="1" noChangeAspect="1" noChangeArrowheads="1"/>
          </p:cNvPicPr>
          <p:nvPr>
            <p:ph idx="1"/>
          </p:nvPr>
        </p:nvPicPr>
        <p:blipFill rotWithShape="1">
          <a:blip r:embed="rId2" cstate="print">
            <a:extLst>
              <a:ext uri="{28A0092B-C50C-407E-A947-70E740481C1C}">
                <a14:useLocalDpi xmlns:a14="http://schemas.microsoft.com/office/drawing/2010/main" val="0"/>
              </a:ext>
            </a:extLst>
          </a:blip>
          <a:srcRect/>
          <a:stretch/>
        </p:blipFill>
        <p:spPr bwMode="auto">
          <a:xfrm>
            <a:off x="1143000" y="1524000"/>
            <a:ext cx="6858000" cy="5181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32849034"/>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sz="3100" dirty="0"/>
              <a:t>Cellular and Mobile Network Technologies for IoT/M2M</a:t>
            </a:r>
            <a:br>
              <a:rPr lang="en-IN" sz="3100" dirty="0"/>
            </a:br>
            <a:r>
              <a:rPr lang="en-IN" sz="3100" dirty="0"/>
              <a:t>LTE- Overview</a:t>
            </a:r>
            <a:endParaRPr lang="en-IN"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122</a:t>
            </a:fld>
            <a:endParaRPr lang="en-US"/>
          </a:p>
        </p:txBody>
      </p:sp>
      <p:pic>
        <p:nvPicPr>
          <p:cNvPr id="3074" name="Picture 2"/>
          <p:cNvPicPr>
            <a:picLocks noGrp="1" noChangeAspect="1" noChangeArrowheads="1"/>
          </p:cNvPicPr>
          <p:nvPr>
            <p:ph idx="1"/>
          </p:nvPr>
        </p:nvPicPr>
        <p:blipFill rotWithShape="1">
          <a:blip r:embed="rId2" cstate="print">
            <a:extLst>
              <a:ext uri="{28A0092B-C50C-407E-A947-70E740481C1C}">
                <a14:useLocalDpi xmlns:a14="http://schemas.microsoft.com/office/drawing/2010/main" val="0"/>
              </a:ext>
            </a:extLst>
          </a:blip>
          <a:srcRect/>
          <a:stretch/>
        </p:blipFill>
        <p:spPr bwMode="auto">
          <a:xfrm>
            <a:off x="1752600" y="1371600"/>
            <a:ext cx="5638800" cy="53801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96125099"/>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sz="3100" dirty="0"/>
              <a:t>Cellular and Mobile Network Technologies for IoT/M2M</a:t>
            </a:r>
            <a:br>
              <a:rPr lang="en-IN" sz="3100" dirty="0"/>
            </a:br>
            <a:r>
              <a:rPr lang="en-IN" sz="3100" dirty="0"/>
              <a:t>LTE- Overview</a:t>
            </a:r>
            <a:endParaRPr lang="en-IN"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123</a:t>
            </a:fld>
            <a:endParaRPr lang="en-US"/>
          </a:p>
        </p:txBody>
      </p:sp>
      <p:sp>
        <p:nvSpPr>
          <p:cNvPr id="3" name="Content Placeholder 2"/>
          <p:cNvSpPr>
            <a:spLocks noGrp="1"/>
          </p:cNvSpPr>
          <p:nvPr>
            <p:ph idx="1"/>
          </p:nvPr>
        </p:nvSpPr>
        <p:spPr/>
        <p:txBody>
          <a:bodyPr/>
          <a:lstStyle/>
          <a:p>
            <a:pPr algn="just"/>
            <a:r>
              <a:rPr lang="en-IN" dirty="0"/>
              <a:t>LTE promises the following benefits:</a:t>
            </a:r>
          </a:p>
          <a:p>
            <a:pPr lvl="1" algn="just"/>
            <a:r>
              <a:rPr lang="en-IN" dirty="0" smtClean="0"/>
              <a:t> Simplified network architecture (Flat IP based);</a:t>
            </a:r>
          </a:p>
          <a:p>
            <a:pPr lvl="1" algn="just"/>
            <a:r>
              <a:rPr lang="en-IN" dirty="0" smtClean="0"/>
              <a:t> Efficient interworking;</a:t>
            </a:r>
          </a:p>
          <a:p>
            <a:pPr lvl="1" algn="just"/>
            <a:r>
              <a:rPr lang="en-IN" dirty="0" smtClean="0"/>
              <a:t> Robust </a:t>
            </a:r>
            <a:r>
              <a:rPr lang="en-IN" dirty="0" err="1" smtClean="0"/>
              <a:t>QoS</a:t>
            </a:r>
            <a:r>
              <a:rPr lang="en-IN" dirty="0" smtClean="0"/>
              <a:t> framework;</a:t>
            </a:r>
          </a:p>
          <a:p>
            <a:pPr lvl="1" algn="just"/>
            <a:r>
              <a:rPr lang="en-IN" dirty="0" smtClean="0"/>
              <a:t> Common evolution for multiple technologies;</a:t>
            </a:r>
          </a:p>
          <a:p>
            <a:pPr lvl="1" algn="just"/>
            <a:r>
              <a:rPr lang="en-IN" dirty="0" smtClean="0"/>
              <a:t> Real-time, interactive, low-latency true broadband;</a:t>
            </a:r>
          </a:p>
          <a:p>
            <a:pPr lvl="1" algn="just"/>
            <a:r>
              <a:rPr lang="en-IN" dirty="0" smtClean="0"/>
              <a:t> Multisession data;</a:t>
            </a:r>
          </a:p>
          <a:p>
            <a:pPr lvl="1" algn="just"/>
            <a:r>
              <a:rPr lang="en-IN" dirty="0" smtClean="0"/>
              <a:t> End-to-end enhanced </a:t>
            </a:r>
            <a:r>
              <a:rPr lang="en-IN" dirty="0" err="1" smtClean="0"/>
              <a:t>QoS</a:t>
            </a:r>
            <a:r>
              <a:rPr lang="en-IN" dirty="0" smtClean="0"/>
              <a:t> management (see below);</a:t>
            </a:r>
          </a:p>
          <a:p>
            <a:pPr lvl="1" algn="just"/>
            <a:r>
              <a:rPr lang="en-IN" dirty="0" smtClean="0"/>
              <a:t> Policy control and management;</a:t>
            </a:r>
          </a:p>
          <a:p>
            <a:pPr lvl="1" algn="just"/>
            <a:r>
              <a:rPr lang="en-IN" dirty="0" smtClean="0"/>
              <a:t> High level of security.</a:t>
            </a:r>
            <a:endParaRPr lang="en-IN" dirty="0"/>
          </a:p>
        </p:txBody>
      </p:sp>
    </p:spTree>
    <p:extLst>
      <p:ext uri="{BB962C8B-B14F-4D97-AF65-F5344CB8AC3E}">
        <p14:creationId xmlns:p14="http://schemas.microsoft.com/office/powerpoint/2010/main" val="4287575044"/>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sz="3100" dirty="0"/>
              <a:t>Cellular and Mobile Network Technologies for IoT/M2M</a:t>
            </a:r>
            <a:br>
              <a:rPr lang="en-IN" sz="3100" dirty="0"/>
            </a:br>
            <a:r>
              <a:rPr lang="en-IN" sz="3100" dirty="0"/>
              <a:t>LTE- Overview</a:t>
            </a:r>
            <a:endParaRPr lang="en-IN"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124</a:t>
            </a:fld>
            <a:endParaRPr lang="en-US"/>
          </a:p>
        </p:txBody>
      </p:sp>
      <p:sp>
        <p:nvSpPr>
          <p:cNvPr id="3" name="Content Placeholder 2"/>
          <p:cNvSpPr>
            <a:spLocks noGrp="1"/>
          </p:cNvSpPr>
          <p:nvPr>
            <p:ph idx="1"/>
          </p:nvPr>
        </p:nvSpPr>
        <p:spPr/>
        <p:txBody>
          <a:bodyPr>
            <a:normAutofit/>
          </a:bodyPr>
          <a:lstStyle/>
          <a:p>
            <a:pPr algn="just"/>
            <a:r>
              <a:rPr lang="en-IN" dirty="0"/>
              <a:t>The EPS uses the concept of </a:t>
            </a:r>
            <a:r>
              <a:rPr lang="en-IN" i="1" dirty="0"/>
              <a:t>bearers </a:t>
            </a:r>
            <a:r>
              <a:rPr lang="en-IN" dirty="0"/>
              <a:t>to route IP traffic from a gateway in </a:t>
            </a:r>
            <a:r>
              <a:rPr lang="en-IN" dirty="0" smtClean="0"/>
              <a:t>the packet </a:t>
            </a:r>
            <a:r>
              <a:rPr lang="en-IN" dirty="0"/>
              <a:t>data network to the UE. </a:t>
            </a:r>
            <a:endParaRPr lang="en-IN" dirty="0" smtClean="0"/>
          </a:p>
          <a:p>
            <a:pPr algn="just"/>
            <a:r>
              <a:rPr lang="en-IN" dirty="0" smtClean="0"/>
              <a:t>A </a:t>
            </a:r>
            <a:r>
              <a:rPr lang="en-IN" dirty="0"/>
              <a:t>bearer is an IP packet flow with a defined </a:t>
            </a:r>
            <a:r>
              <a:rPr lang="en-IN" dirty="0" err="1" smtClean="0"/>
              <a:t>QoS</a:t>
            </a:r>
            <a:r>
              <a:rPr lang="en-IN" dirty="0" smtClean="0"/>
              <a:t> between </a:t>
            </a:r>
            <a:r>
              <a:rPr lang="en-IN" dirty="0"/>
              <a:t>the gateway and the UE. The E-UTRAN and EPC together set up and </a:t>
            </a:r>
            <a:r>
              <a:rPr lang="en-IN" dirty="0" smtClean="0"/>
              <a:t>release bearers </a:t>
            </a:r>
            <a:r>
              <a:rPr lang="en-IN" dirty="0"/>
              <a:t>as required by applications. </a:t>
            </a:r>
            <a:endParaRPr lang="en-IN" dirty="0" smtClean="0"/>
          </a:p>
          <a:p>
            <a:pPr algn="just"/>
            <a:r>
              <a:rPr lang="en-IN" dirty="0" smtClean="0"/>
              <a:t>An </a:t>
            </a:r>
            <a:r>
              <a:rPr lang="en-IN" dirty="0"/>
              <a:t>EPS bearer is often associated with a </a:t>
            </a:r>
            <a:r>
              <a:rPr lang="en-IN" dirty="0" err="1"/>
              <a:t>QoS</a:t>
            </a:r>
            <a:r>
              <a:rPr lang="en-IN" dirty="0"/>
              <a:t>.</a:t>
            </a:r>
          </a:p>
          <a:p>
            <a:pPr algn="just"/>
            <a:r>
              <a:rPr lang="en-IN" dirty="0"/>
              <a:t>Multiple bearers can be established for an end-user in order to provide different </a:t>
            </a:r>
            <a:r>
              <a:rPr lang="en-IN" dirty="0" err="1" smtClean="0"/>
              <a:t>QoS</a:t>
            </a:r>
            <a:r>
              <a:rPr lang="en-IN" dirty="0" smtClean="0"/>
              <a:t> streams </a:t>
            </a:r>
            <a:r>
              <a:rPr lang="en-IN" dirty="0"/>
              <a:t>or connectivity to different packet data networks or applications </a:t>
            </a:r>
            <a:r>
              <a:rPr lang="en-IN" dirty="0" smtClean="0"/>
              <a:t>reachable via </a:t>
            </a:r>
            <a:r>
              <a:rPr lang="en-IN" dirty="0"/>
              <a:t>that network.</a:t>
            </a:r>
          </a:p>
        </p:txBody>
      </p:sp>
    </p:spTree>
    <p:extLst>
      <p:ext uri="{BB962C8B-B14F-4D97-AF65-F5344CB8AC3E}">
        <p14:creationId xmlns:p14="http://schemas.microsoft.com/office/powerpoint/2010/main" val="4008581006"/>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sz="3100" dirty="0"/>
              <a:t>Cellular and Mobile Network Technologies for IoT/M2M</a:t>
            </a:r>
            <a:br>
              <a:rPr lang="en-IN" sz="3100" dirty="0"/>
            </a:br>
            <a:r>
              <a:rPr lang="en-IN" sz="3100" dirty="0"/>
              <a:t>LTE- Overview</a:t>
            </a:r>
            <a:endParaRPr lang="en-IN"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125</a:t>
            </a:fld>
            <a:endParaRPr lang="en-US"/>
          </a:p>
        </p:txBody>
      </p:sp>
      <p:sp>
        <p:nvSpPr>
          <p:cNvPr id="3" name="Content Placeholder 2"/>
          <p:cNvSpPr>
            <a:spLocks noGrp="1"/>
          </p:cNvSpPr>
          <p:nvPr>
            <p:ph idx="1"/>
          </p:nvPr>
        </p:nvSpPr>
        <p:spPr/>
        <p:txBody>
          <a:bodyPr>
            <a:normAutofit/>
          </a:bodyPr>
          <a:lstStyle/>
          <a:p>
            <a:pPr algn="just"/>
            <a:r>
              <a:rPr lang="en-IN" dirty="0"/>
              <a:t>For example, </a:t>
            </a:r>
            <a:endParaRPr lang="en-IN" dirty="0" smtClean="0"/>
          </a:p>
          <a:p>
            <a:pPr algn="just"/>
            <a:r>
              <a:rPr lang="en-IN" dirty="0" smtClean="0"/>
              <a:t>a </a:t>
            </a:r>
            <a:r>
              <a:rPr lang="en-IN" dirty="0"/>
              <a:t>user might be engaged in watching a video clip </a:t>
            </a:r>
            <a:r>
              <a:rPr lang="en-IN" dirty="0" smtClean="0"/>
              <a:t>while at </a:t>
            </a:r>
            <a:r>
              <a:rPr lang="en-IN" dirty="0"/>
              <a:t>the same time performing web browsing or FTP download; </a:t>
            </a:r>
            <a:endParaRPr lang="en-IN" dirty="0" smtClean="0"/>
          </a:p>
          <a:p>
            <a:pPr algn="just"/>
            <a:r>
              <a:rPr lang="en-IN" dirty="0" smtClean="0"/>
              <a:t>a </a:t>
            </a:r>
            <a:r>
              <a:rPr lang="en-IN" dirty="0"/>
              <a:t>video bearer </a:t>
            </a:r>
            <a:r>
              <a:rPr lang="en-IN" dirty="0" smtClean="0"/>
              <a:t>would provide </a:t>
            </a:r>
            <a:r>
              <a:rPr lang="en-IN" dirty="0"/>
              <a:t>the necessary </a:t>
            </a:r>
            <a:r>
              <a:rPr lang="en-IN" dirty="0" err="1"/>
              <a:t>QoS</a:t>
            </a:r>
            <a:r>
              <a:rPr lang="en-IN" dirty="0"/>
              <a:t> for the video stream, while a best-effort bearer would </a:t>
            </a:r>
            <a:r>
              <a:rPr lang="en-IN" dirty="0" smtClean="0"/>
              <a:t>be suitable </a:t>
            </a:r>
            <a:r>
              <a:rPr lang="en-IN" dirty="0"/>
              <a:t>for the web browsing or file transfer </a:t>
            </a:r>
            <a:r>
              <a:rPr lang="en-IN" dirty="0" smtClean="0"/>
              <a:t>session. </a:t>
            </a:r>
          </a:p>
          <a:p>
            <a:pPr algn="just"/>
            <a:r>
              <a:rPr lang="en-IN" dirty="0" smtClean="0"/>
              <a:t>This </a:t>
            </a:r>
            <a:r>
              <a:rPr lang="en-IN" dirty="0"/>
              <a:t>is </a:t>
            </a:r>
            <a:r>
              <a:rPr lang="en-IN" dirty="0" smtClean="0"/>
              <a:t>achieved by </a:t>
            </a:r>
            <a:r>
              <a:rPr lang="en-IN" dirty="0"/>
              <a:t>means of several EPS network elements that have different roles.</a:t>
            </a:r>
          </a:p>
        </p:txBody>
      </p:sp>
    </p:spTree>
    <p:extLst>
      <p:ext uri="{BB962C8B-B14F-4D97-AF65-F5344CB8AC3E}">
        <p14:creationId xmlns:p14="http://schemas.microsoft.com/office/powerpoint/2010/main" val="2815663541"/>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sz="3100" dirty="0"/>
              <a:t>Cellular and Mobile Network Technologies for IoT/M2M</a:t>
            </a:r>
            <a:br>
              <a:rPr lang="en-IN" sz="3100" dirty="0"/>
            </a:br>
            <a:r>
              <a:rPr lang="en-IN" sz="3100" dirty="0"/>
              <a:t>LTE- Overview</a:t>
            </a:r>
            <a:endParaRPr lang="en-IN"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126</a:t>
            </a:fld>
            <a:endParaRPr lang="en-US"/>
          </a:p>
        </p:txBody>
      </p:sp>
      <p:pic>
        <p:nvPicPr>
          <p:cNvPr id="4098" name="Picture 2"/>
          <p:cNvPicPr>
            <a:picLocks noGrp="1" noChangeAspect="1" noChangeArrowheads="1"/>
          </p:cNvPicPr>
          <p:nvPr>
            <p:ph idx="1"/>
          </p:nvPr>
        </p:nvPicPr>
        <p:blipFill rotWithShape="1">
          <a:blip r:embed="rId2" cstate="print">
            <a:extLst>
              <a:ext uri="{28A0092B-C50C-407E-A947-70E740481C1C}">
                <a14:useLocalDpi xmlns:a14="http://schemas.microsoft.com/office/drawing/2010/main" val="0"/>
              </a:ext>
            </a:extLst>
          </a:blip>
          <a:srcRect/>
          <a:stretch/>
        </p:blipFill>
        <p:spPr bwMode="auto">
          <a:xfrm>
            <a:off x="685800" y="1523999"/>
            <a:ext cx="7772400" cy="51997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37814789"/>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sz="3100" dirty="0"/>
              <a:t>Cellular and Mobile Network Technologies for IoT/M2M</a:t>
            </a:r>
            <a:br>
              <a:rPr lang="en-IN" sz="3100" dirty="0"/>
            </a:br>
            <a:r>
              <a:rPr lang="en-IN" sz="3100" dirty="0"/>
              <a:t>LTE- Core Network</a:t>
            </a:r>
            <a:endParaRPr lang="en-IN"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127</a:t>
            </a:fld>
            <a:endParaRPr lang="en-US"/>
          </a:p>
        </p:txBody>
      </p:sp>
      <p:sp>
        <p:nvSpPr>
          <p:cNvPr id="3" name="Content Placeholder 2"/>
          <p:cNvSpPr>
            <a:spLocks noGrp="1"/>
          </p:cNvSpPr>
          <p:nvPr>
            <p:ph idx="1"/>
          </p:nvPr>
        </p:nvSpPr>
        <p:spPr/>
        <p:txBody>
          <a:bodyPr/>
          <a:lstStyle/>
          <a:p>
            <a:pPr algn="just"/>
            <a:r>
              <a:rPr lang="en-IN" dirty="0"/>
              <a:t>At a high level, the network is comprised of the CN (i.e</a:t>
            </a:r>
            <a:r>
              <a:rPr lang="en-IN" dirty="0" smtClean="0"/>
              <a:t>., the </a:t>
            </a:r>
            <a:r>
              <a:rPr lang="en-IN" dirty="0"/>
              <a:t>EPC) and the access network E-UTRAN. </a:t>
            </a:r>
            <a:endParaRPr lang="en-IN" dirty="0" smtClean="0"/>
          </a:p>
          <a:p>
            <a:pPr algn="just"/>
            <a:r>
              <a:rPr lang="en-IN" dirty="0" smtClean="0"/>
              <a:t>While </a:t>
            </a:r>
            <a:r>
              <a:rPr lang="en-IN" dirty="0"/>
              <a:t>the CN consists of many </a:t>
            </a:r>
            <a:r>
              <a:rPr lang="en-IN" dirty="0" smtClean="0"/>
              <a:t>logical nodes</a:t>
            </a:r>
            <a:r>
              <a:rPr lang="en-IN" dirty="0"/>
              <a:t>, the access network is comprised of essentially just one node, the </a:t>
            </a:r>
            <a:r>
              <a:rPr lang="en-IN" dirty="0" smtClean="0"/>
              <a:t>evolved </a:t>
            </a:r>
            <a:r>
              <a:rPr lang="en-IN" dirty="0" err="1" smtClean="0"/>
              <a:t>NodeB</a:t>
            </a:r>
            <a:r>
              <a:rPr lang="en-IN" dirty="0" smtClean="0"/>
              <a:t> </a:t>
            </a:r>
            <a:r>
              <a:rPr lang="en-IN" dirty="0"/>
              <a:t>(</a:t>
            </a:r>
            <a:r>
              <a:rPr lang="en-IN" dirty="0" err="1"/>
              <a:t>eNodeB</a:t>
            </a:r>
            <a:r>
              <a:rPr lang="en-IN" dirty="0"/>
              <a:t>), which connects to the UEs. </a:t>
            </a:r>
            <a:endParaRPr lang="en-IN" dirty="0" smtClean="0"/>
          </a:p>
          <a:p>
            <a:pPr algn="just"/>
            <a:r>
              <a:rPr lang="en-IN" dirty="0" smtClean="0"/>
              <a:t>Each </a:t>
            </a:r>
            <a:r>
              <a:rPr lang="en-IN" dirty="0"/>
              <a:t>of </a:t>
            </a:r>
            <a:r>
              <a:rPr lang="en-IN" dirty="0" smtClean="0"/>
              <a:t>these </a:t>
            </a:r>
            <a:r>
              <a:rPr lang="en-IN" dirty="0"/>
              <a:t>network elements </a:t>
            </a:r>
            <a:r>
              <a:rPr lang="en-IN" dirty="0" smtClean="0"/>
              <a:t>is interconnected </a:t>
            </a:r>
            <a:r>
              <a:rPr lang="en-IN" dirty="0"/>
              <a:t>over interfaces that are standardized in order to allow </a:t>
            </a:r>
            <a:r>
              <a:rPr lang="en-IN" dirty="0" smtClean="0"/>
              <a:t>multivendor interoperability</a:t>
            </a:r>
            <a:r>
              <a:rPr lang="en-IN" dirty="0"/>
              <a:t>.</a:t>
            </a:r>
          </a:p>
        </p:txBody>
      </p:sp>
    </p:spTree>
    <p:extLst>
      <p:ext uri="{BB962C8B-B14F-4D97-AF65-F5344CB8AC3E}">
        <p14:creationId xmlns:p14="http://schemas.microsoft.com/office/powerpoint/2010/main" val="3972211368"/>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sz="3100" dirty="0"/>
              <a:t>Cellular and Mobile Network Technologies for IoT/M2M</a:t>
            </a:r>
            <a:br>
              <a:rPr lang="en-IN" sz="3100" dirty="0"/>
            </a:br>
            <a:r>
              <a:rPr lang="en-IN" sz="3100" dirty="0"/>
              <a:t>LTE- Core Network</a:t>
            </a:r>
            <a:endParaRPr lang="en-IN"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128</a:t>
            </a:fld>
            <a:endParaRPr lang="en-US"/>
          </a:p>
        </p:txBody>
      </p:sp>
      <p:pic>
        <p:nvPicPr>
          <p:cNvPr id="7" name="Picture 2"/>
          <p:cNvPicPr>
            <a:picLocks noGrp="1" noChangeAspect="1" noChangeArrowheads="1"/>
          </p:cNvPicPr>
          <p:nvPr>
            <p:ph idx="1"/>
          </p:nvPr>
        </p:nvPicPr>
        <p:blipFill rotWithShape="1">
          <a:blip r:embed="rId2" cstate="print">
            <a:extLst>
              <a:ext uri="{28A0092B-C50C-407E-A947-70E740481C1C}">
                <a14:useLocalDpi xmlns:a14="http://schemas.microsoft.com/office/drawing/2010/main" val="0"/>
              </a:ext>
            </a:extLst>
          </a:blip>
          <a:srcRect/>
          <a:stretch/>
        </p:blipFill>
        <p:spPr bwMode="auto">
          <a:xfrm>
            <a:off x="1333500" y="1447800"/>
            <a:ext cx="6477000" cy="533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76001124"/>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sz="3100" dirty="0"/>
              <a:t>Cellular and Mobile Network Technologies for IoT/M2M</a:t>
            </a:r>
            <a:br>
              <a:rPr lang="en-IN" sz="3100" dirty="0"/>
            </a:br>
            <a:r>
              <a:rPr lang="en-IN" sz="3100" dirty="0"/>
              <a:t>LTE- Core Network</a:t>
            </a:r>
            <a:endParaRPr lang="en-IN"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129</a:t>
            </a:fld>
            <a:endParaRPr lang="en-US"/>
          </a:p>
        </p:txBody>
      </p:sp>
      <p:pic>
        <p:nvPicPr>
          <p:cNvPr id="2050" name="Picture 2"/>
          <p:cNvPicPr>
            <a:picLocks noGrp="1" noChangeAspect="1" noChangeArrowheads="1"/>
          </p:cNvPicPr>
          <p:nvPr>
            <p:ph idx="1"/>
          </p:nvPr>
        </p:nvPicPr>
        <p:blipFill rotWithShape="1">
          <a:blip r:embed="rId2" cstate="print">
            <a:extLst>
              <a:ext uri="{28A0092B-C50C-407E-A947-70E740481C1C}">
                <a14:useLocalDpi xmlns:a14="http://schemas.microsoft.com/office/drawing/2010/main" val="0"/>
              </a:ext>
            </a:extLst>
          </a:blip>
          <a:srcRect/>
          <a:stretch/>
        </p:blipFill>
        <p:spPr bwMode="auto">
          <a:xfrm>
            <a:off x="1714500" y="1600200"/>
            <a:ext cx="5715000" cy="50519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1265973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a:t>WPAN Technologies </a:t>
            </a:r>
            <a:r>
              <a:rPr lang="en-IN" dirty="0" smtClean="0"/>
              <a:t>for IoT/M2M</a:t>
            </a:r>
            <a:endParaRPr lang="en-IN" dirty="0"/>
          </a:p>
        </p:txBody>
      </p:sp>
      <p:sp>
        <p:nvSpPr>
          <p:cNvPr id="3" name="Content Placeholder 2"/>
          <p:cNvSpPr>
            <a:spLocks noGrp="1"/>
          </p:cNvSpPr>
          <p:nvPr>
            <p:ph idx="1"/>
          </p:nvPr>
        </p:nvSpPr>
        <p:spPr/>
        <p:txBody>
          <a:bodyPr/>
          <a:lstStyle/>
          <a:p>
            <a:pPr algn="just"/>
            <a:r>
              <a:rPr lang="en-IN" dirty="0" err="1" smtClean="0"/>
              <a:t>Zigbee</a:t>
            </a:r>
            <a:r>
              <a:rPr lang="en-IN" dirty="0" smtClean="0"/>
              <a:t>/IEEE </a:t>
            </a:r>
            <a:r>
              <a:rPr lang="en-IN" dirty="0"/>
              <a:t>802.15.4 </a:t>
            </a:r>
            <a:endParaRPr lang="en-IN" dirty="0" smtClean="0"/>
          </a:p>
          <a:p>
            <a:pPr algn="just"/>
            <a:r>
              <a:rPr lang="en-IN" dirty="0" smtClean="0"/>
              <a:t>Radio </a:t>
            </a:r>
            <a:r>
              <a:rPr lang="en-IN" dirty="0"/>
              <a:t>Frequency for Consumer Electronics (RF4CE</a:t>
            </a:r>
            <a:r>
              <a:rPr lang="en-IN" dirty="0" smtClean="0"/>
              <a:t>)</a:t>
            </a:r>
            <a:endParaRPr lang="en-IN" dirty="0"/>
          </a:p>
          <a:p>
            <a:pPr algn="just"/>
            <a:r>
              <a:rPr lang="en-IN" dirty="0" smtClean="0"/>
              <a:t>Bluetooth </a:t>
            </a:r>
            <a:r>
              <a:rPr lang="en-IN" dirty="0"/>
              <a:t>and its Low-Energy </a:t>
            </a:r>
            <a:r>
              <a:rPr lang="en-IN" dirty="0" smtClean="0"/>
              <a:t>Profile</a:t>
            </a:r>
            <a:endParaRPr lang="en-IN" dirty="0"/>
          </a:p>
          <a:p>
            <a:pPr algn="just"/>
            <a:r>
              <a:rPr lang="nl-NL" dirty="0" smtClean="0"/>
              <a:t>IEEE </a:t>
            </a:r>
            <a:r>
              <a:rPr lang="nl-NL" dirty="0"/>
              <a:t>802.15.6 </a:t>
            </a:r>
            <a:r>
              <a:rPr lang="nl-NL" dirty="0" smtClean="0"/>
              <a:t>WBANs </a:t>
            </a:r>
            <a:endParaRPr lang="nl-NL" dirty="0"/>
          </a:p>
          <a:p>
            <a:pPr algn="just"/>
            <a:r>
              <a:rPr lang="en-IN" dirty="0" smtClean="0"/>
              <a:t>IEEE </a:t>
            </a:r>
            <a:r>
              <a:rPr lang="en-IN" dirty="0"/>
              <a:t>802.15 WPAN TG4j </a:t>
            </a:r>
            <a:r>
              <a:rPr lang="en-IN" dirty="0" smtClean="0"/>
              <a:t>MBANs </a:t>
            </a:r>
            <a:endParaRPr lang="en-IN" dirty="0"/>
          </a:p>
          <a:p>
            <a:pPr algn="just"/>
            <a:r>
              <a:rPr lang="fi-FI" dirty="0" smtClean="0"/>
              <a:t>ETSI </a:t>
            </a:r>
            <a:r>
              <a:rPr lang="fi-FI" dirty="0"/>
              <a:t>TR 101 557 </a:t>
            </a:r>
            <a:endParaRPr lang="fi-FI" dirty="0" smtClean="0"/>
          </a:p>
          <a:p>
            <a:pPr algn="just"/>
            <a:r>
              <a:rPr lang="en-IN" dirty="0" smtClean="0"/>
              <a:t>NFC</a:t>
            </a:r>
          </a:p>
          <a:p>
            <a:pPr algn="just"/>
            <a:r>
              <a:rPr lang="en-IN" dirty="0" smtClean="0"/>
              <a:t>Dedicated Short-Range Communications (DSRC) and Related Protocols</a:t>
            </a:r>
          </a:p>
          <a:p>
            <a:pPr algn="just"/>
            <a:r>
              <a:rPr lang="en-IN" dirty="0" smtClean="0"/>
              <a:t>Comparison of WPAN Technologies</a:t>
            </a:r>
            <a:endParaRPr lang="en-IN"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13</a:t>
            </a:fld>
            <a:endParaRPr lang="en-US"/>
          </a:p>
        </p:txBody>
      </p:sp>
    </p:spTree>
    <p:extLst>
      <p:ext uri="{BB962C8B-B14F-4D97-AF65-F5344CB8AC3E}">
        <p14:creationId xmlns:p14="http://schemas.microsoft.com/office/powerpoint/2010/main" val="2857248182"/>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sz="3100" dirty="0"/>
              <a:t>Cellular and Mobile Network Technologies for IoT/M2M</a:t>
            </a:r>
            <a:br>
              <a:rPr lang="en-IN" sz="3100" dirty="0"/>
            </a:br>
            <a:r>
              <a:rPr lang="en-IN" sz="3100" dirty="0"/>
              <a:t>LTE- Core Network</a:t>
            </a:r>
            <a:endParaRPr lang="en-IN"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130</a:t>
            </a:fld>
            <a:endParaRPr lang="en-US"/>
          </a:p>
        </p:txBody>
      </p:sp>
      <p:pic>
        <p:nvPicPr>
          <p:cNvPr id="3074" name="Picture 2"/>
          <p:cNvPicPr>
            <a:picLocks noGrp="1" noChangeAspect="1" noChangeArrowheads="1"/>
          </p:cNvPicPr>
          <p:nvPr>
            <p:ph idx="1"/>
          </p:nvPr>
        </p:nvPicPr>
        <p:blipFill rotWithShape="1">
          <a:blip r:embed="rId2" cstate="print">
            <a:extLst>
              <a:ext uri="{28A0092B-C50C-407E-A947-70E740481C1C}">
                <a14:useLocalDpi xmlns:a14="http://schemas.microsoft.com/office/drawing/2010/main" val="0"/>
              </a:ext>
            </a:extLst>
          </a:blip>
          <a:srcRect/>
          <a:stretch/>
        </p:blipFill>
        <p:spPr bwMode="auto">
          <a:xfrm>
            <a:off x="990600" y="1524000"/>
            <a:ext cx="7162800" cy="497602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30365899"/>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sz="3100" dirty="0"/>
              <a:t>Cellular and Mobile Network Technologies for IoT/M2M</a:t>
            </a:r>
            <a:br>
              <a:rPr lang="en-IN" sz="3100" dirty="0"/>
            </a:br>
            <a:r>
              <a:rPr lang="en-IN" sz="3100" dirty="0"/>
              <a:t>LTE- Core Network</a:t>
            </a:r>
            <a:endParaRPr lang="en-IN"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131</a:t>
            </a:fld>
            <a:endParaRPr lang="en-US"/>
          </a:p>
        </p:txBody>
      </p:sp>
      <p:sp>
        <p:nvSpPr>
          <p:cNvPr id="3" name="Content Placeholder 2"/>
          <p:cNvSpPr>
            <a:spLocks noGrp="1"/>
          </p:cNvSpPr>
          <p:nvPr>
            <p:ph idx="1"/>
          </p:nvPr>
        </p:nvSpPr>
        <p:spPr/>
        <p:txBody>
          <a:bodyPr>
            <a:normAutofit fontScale="92500" lnSpcReduction="10000"/>
          </a:bodyPr>
          <a:lstStyle/>
          <a:p>
            <a:pPr algn="just"/>
            <a:r>
              <a:rPr lang="en-IN" dirty="0"/>
              <a:t>The CN is responsible for the overall control of the UE and </a:t>
            </a:r>
            <a:r>
              <a:rPr lang="en-IN" dirty="0" smtClean="0"/>
              <a:t>establishment of </a:t>
            </a:r>
            <a:r>
              <a:rPr lang="en-IN" dirty="0"/>
              <a:t>the bearers. </a:t>
            </a:r>
            <a:endParaRPr lang="en-IN" dirty="0" smtClean="0"/>
          </a:p>
          <a:p>
            <a:pPr algn="just"/>
            <a:r>
              <a:rPr lang="en-IN" dirty="0" smtClean="0"/>
              <a:t>The </a:t>
            </a:r>
            <a:r>
              <a:rPr lang="en-IN" dirty="0"/>
              <a:t>main logical nodes of the CN are: </a:t>
            </a:r>
            <a:endParaRPr lang="en-IN" dirty="0" smtClean="0"/>
          </a:p>
          <a:p>
            <a:pPr lvl="1" algn="just"/>
            <a:r>
              <a:rPr lang="en-IN" dirty="0" smtClean="0"/>
              <a:t>(</a:t>
            </a:r>
            <a:r>
              <a:rPr lang="en-IN" dirty="0" err="1"/>
              <a:t>i</a:t>
            </a:r>
            <a:r>
              <a:rPr lang="en-IN" dirty="0"/>
              <a:t>) PDN gateway (P-GW); </a:t>
            </a:r>
            <a:endParaRPr lang="en-IN" dirty="0" smtClean="0"/>
          </a:p>
          <a:p>
            <a:pPr lvl="1" algn="just"/>
            <a:r>
              <a:rPr lang="en-IN" dirty="0" smtClean="0"/>
              <a:t>(ii) serving </a:t>
            </a:r>
            <a:r>
              <a:rPr lang="en-IN" dirty="0"/>
              <a:t>gateway (S-GW); </a:t>
            </a:r>
            <a:endParaRPr lang="en-IN" dirty="0" smtClean="0"/>
          </a:p>
          <a:p>
            <a:pPr lvl="1" algn="just"/>
            <a:r>
              <a:rPr lang="en-IN" dirty="0" smtClean="0"/>
              <a:t>(</a:t>
            </a:r>
            <a:r>
              <a:rPr lang="en-IN" dirty="0"/>
              <a:t>iii) mobility management entity (MME). </a:t>
            </a:r>
            <a:endParaRPr lang="en-IN" dirty="0" smtClean="0"/>
          </a:p>
          <a:p>
            <a:pPr algn="just"/>
            <a:r>
              <a:rPr lang="en-IN" dirty="0" smtClean="0"/>
              <a:t>In addition to </a:t>
            </a:r>
            <a:r>
              <a:rPr lang="en-IN" dirty="0"/>
              <a:t>these nodes, the CN also includes other logical nodes and functions such as </a:t>
            </a:r>
            <a:r>
              <a:rPr lang="en-IN" dirty="0" smtClean="0"/>
              <a:t>the Home </a:t>
            </a:r>
            <a:r>
              <a:rPr lang="en-IN" dirty="0"/>
              <a:t>Subscriber Server (HSS) and the Policy Control and Charging Rules </a:t>
            </a:r>
            <a:r>
              <a:rPr lang="en-IN" dirty="0" smtClean="0"/>
              <a:t>Function </a:t>
            </a:r>
            <a:r>
              <a:rPr lang="en-IN" dirty="0"/>
              <a:t>(PCRF). </a:t>
            </a:r>
            <a:endParaRPr lang="en-IN" dirty="0" smtClean="0"/>
          </a:p>
          <a:p>
            <a:pPr algn="just"/>
            <a:r>
              <a:rPr lang="en-IN" dirty="0" smtClean="0"/>
              <a:t>Since </a:t>
            </a:r>
            <a:r>
              <a:rPr lang="en-IN" dirty="0"/>
              <a:t>the EPS only provides a bearer path of a certain </a:t>
            </a:r>
            <a:r>
              <a:rPr lang="en-IN" dirty="0" err="1"/>
              <a:t>QoS</a:t>
            </a:r>
            <a:r>
              <a:rPr lang="en-IN" dirty="0"/>
              <a:t>, control </a:t>
            </a:r>
            <a:r>
              <a:rPr lang="en-IN" dirty="0" smtClean="0"/>
              <a:t>of multimedia </a:t>
            </a:r>
            <a:r>
              <a:rPr lang="en-IN" dirty="0"/>
              <a:t>applications such as packet video is provided by the IP </a:t>
            </a:r>
            <a:r>
              <a:rPr lang="en-IN" dirty="0" smtClean="0"/>
              <a:t>multimedia subsystem </a:t>
            </a:r>
            <a:r>
              <a:rPr lang="en-IN" dirty="0"/>
              <a:t>(IMS), which is considered to be outside the EPS itself.</a:t>
            </a:r>
          </a:p>
        </p:txBody>
      </p:sp>
    </p:spTree>
    <p:extLst>
      <p:ext uri="{BB962C8B-B14F-4D97-AF65-F5344CB8AC3E}">
        <p14:creationId xmlns:p14="http://schemas.microsoft.com/office/powerpoint/2010/main" val="3337644396"/>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sz="3100" dirty="0"/>
              <a:t>Cellular and Mobile Network Technologies for IoT/M2M</a:t>
            </a:r>
            <a:br>
              <a:rPr lang="en-IN" sz="3100" dirty="0"/>
            </a:br>
            <a:r>
              <a:rPr lang="en-IN" sz="3100" dirty="0"/>
              <a:t>LTE- Access Network</a:t>
            </a:r>
            <a:endParaRPr lang="en-IN"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132</a:t>
            </a:fld>
            <a:endParaRPr lang="en-US"/>
          </a:p>
        </p:txBody>
      </p:sp>
      <p:pic>
        <p:nvPicPr>
          <p:cNvPr id="5" name="Picture 2"/>
          <p:cNvPicPr>
            <a:picLocks noGrp="1" noChangeAspect="1" noChangeArrowheads="1"/>
          </p:cNvPicPr>
          <p:nvPr>
            <p:ph idx="1"/>
          </p:nvPr>
        </p:nvPicPr>
        <p:blipFill rotWithShape="1">
          <a:blip r:embed="rId2" cstate="print">
            <a:extLst>
              <a:ext uri="{28A0092B-C50C-407E-A947-70E740481C1C}">
                <a14:useLocalDpi xmlns:a14="http://schemas.microsoft.com/office/drawing/2010/main" val="0"/>
              </a:ext>
            </a:extLst>
          </a:blip>
          <a:srcRect/>
          <a:stretch/>
        </p:blipFill>
        <p:spPr bwMode="auto">
          <a:xfrm>
            <a:off x="1257300" y="1600200"/>
            <a:ext cx="6629400" cy="51010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58237818"/>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sz="3100" dirty="0"/>
              <a:t>Cellular and Mobile Network Technologies for IoT/M2M</a:t>
            </a:r>
            <a:br>
              <a:rPr lang="en-IN" sz="3100" dirty="0"/>
            </a:br>
            <a:r>
              <a:rPr lang="en-IN" sz="3100" dirty="0"/>
              <a:t>LTE- Access Network</a:t>
            </a:r>
            <a:endParaRPr lang="en-IN"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133</a:t>
            </a:fld>
            <a:endParaRPr lang="en-US"/>
          </a:p>
        </p:txBody>
      </p:sp>
      <p:sp>
        <p:nvSpPr>
          <p:cNvPr id="3" name="Content Placeholder 2"/>
          <p:cNvSpPr>
            <a:spLocks noGrp="1"/>
          </p:cNvSpPr>
          <p:nvPr>
            <p:ph idx="1"/>
          </p:nvPr>
        </p:nvSpPr>
        <p:spPr/>
        <p:txBody>
          <a:bodyPr>
            <a:normAutofit/>
          </a:bodyPr>
          <a:lstStyle/>
          <a:p>
            <a:pPr algn="just"/>
            <a:r>
              <a:rPr lang="en-IN" dirty="0" smtClean="0"/>
              <a:t>For normal user traffic (as opposed to broadcast), there is no centralized controller in E-UTRAN; hence the E-UTRAN architecture is said to be flat. </a:t>
            </a:r>
          </a:p>
          <a:p>
            <a:pPr algn="just"/>
            <a:r>
              <a:rPr lang="en-IN" dirty="0" smtClean="0"/>
              <a:t>The </a:t>
            </a:r>
            <a:r>
              <a:rPr lang="en-IN" dirty="0" err="1" smtClean="0"/>
              <a:t>eNodeBs</a:t>
            </a:r>
            <a:r>
              <a:rPr lang="en-IN" dirty="0" smtClean="0"/>
              <a:t> are normally interconnected with each other by means of an interface known as “X2” and to the EPC by means of the S1 interface—more specifically, to the MME by means of the S1–MME interface and to the S-GW by means of the S1–U interface. </a:t>
            </a:r>
          </a:p>
          <a:p>
            <a:pPr algn="just"/>
            <a:r>
              <a:rPr lang="en-IN" dirty="0" smtClean="0"/>
              <a:t>The protocols that run between the </a:t>
            </a:r>
            <a:r>
              <a:rPr lang="en-IN" dirty="0" err="1" smtClean="0"/>
              <a:t>eNodeBs</a:t>
            </a:r>
            <a:r>
              <a:rPr lang="en-IN" dirty="0" smtClean="0"/>
              <a:t> and the UE are known as the “AS protocols.”</a:t>
            </a:r>
            <a:endParaRPr lang="en-IN" dirty="0"/>
          </a:p>
        </p:txBody>
      </p:sp>
    </p:spTree>
    <p:extLst>
      <p:ext uri="{BB962C8B-B14F-4D97-AF65-F5344CB8AC3E}">
        <p14:creationId xmlns:p14="http://schemas.microsoft.com/office/powerpoint/2010/main" val="1708444165"/>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sz="3100" dirty="0"/>
              <a:t>Cellular and Mobile Network Technologies for IoT/M2M</a:t>
            </a:r>
            <a:br>
              <a:rPr lang="en-IN" sz="3100" dirty="0"/>
            </a:br>
            <a:r>
              <a:rPr lang="en-IN" sz="3100" dirty="0"/>
              <a:t>LTE- Access Network</a:t>
            </a:r>
            <a:endParaRPr lang="en-IN"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134</a:t>
            </a:fld>
            <a:endParaRPr lang="en-US"/>
          </a:p>
        </p:txBody>
      </p:sp>
      <p:sp>
        <p:nvSpPr>
          <p:cNvPr id="3" name="Content Placeholder 2"/>
          <p:cNvSpPr>
            <a:spLocks noGrp="1"/>
          </p:cNvSpPr>
          <p:nvPr>
            <p:ph idx="1"/>
          </p:nvPr>
        </p:nvSpPr>
        <p:spPr/>
        <p:txBody>
          <a:bodyPr>
            <a:normAutofit/>
          </a:bodyPr>
          <a:lstStyle/>
          <a:p>
            <a:pPr algn="just"/>
            <a:r>
              <a:rPr lang="en-IN" dirty="0" smtClean="0"/>
              <a:t>For normal user traffic (as opposed to broadcast), there is no centralized controller in E-UTRAN; hence the E-UTRAN architecture is said to be flat. </a:t>
            </a:r>
          </a:p>
          <a:p>
            <a:pPr algn="just"/>
            <a:r>
              <a:rPr lang="en-IN" dirty="0" smtClean="0"/>
              <a:t>The </a:t>
            </a:r>
            <a:r>
              <a:rPr lang="en-IN" dirty="0" err="1" smtClean="0"/>
              <a:t>eNodeBs</a:t>
            </a:r>
            <a:r>
              <a:rPr lang="en-IN" dirty="0" smtClean="0"/>
              <a:t> are normally interconnected with each other by means of an interface known as “X2” and to the EPC by means of the S1 interface—more specifically, to the MME by means of the S1–MME interface and to the S-GW by means of the S1–U interface. </a:t>
            </a:r>
          </a:p>
          <a:p>
            <a:pPr algn="just"/>
            <a:r>
              <a:rPr lang="en-IN" dirty="0" smtClean="0"/>
              <a:t>The protocols that run between the </a:t>
            </a:r>
            <a:r>
              <a:rPr lang="en-IN" dirty="0" err="1" smtClean="0"/>
              <a:t>eNodeBs</a:t>
            </a:r>
            <a:r>
              <a:rPr lang="en-IN" dirty="0" smtClean="0"/>
              <a:t> and the UE are known as the “AS protocols.”</a:t>
            </a:r>
            <a:endParaRPr lang="en-IN"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 y="1687680"/>
            <a:ext cx="8763000" cy="41035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0433306"/>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sz="3100" dirty="0"/>
              <a:t>Cellular and Mobile Network Technologies for IoT/M2M</a:t>
            </a:r>
            <a:br>
              <a:rPr lang="en-IN" sz="3100" dirty="0"/>
            </a:br>
            <a:r>
              <a:rPr lang="en-IN" sz="3100" dirty="0"/>
              <a:t>LTE- Access Network</a:t>
            </a:r>
            <a:endParaRPr lang="en-IN"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135</a:t>
            </a:fld>
            <a:endParaRPr lang="en-US"/>
          </a:p>
        </p:txBody>
      </p:sp>
      <p:sp>
        <p:nvSpPr>
          <p:cNvPr id="3" name="Content Placeholder 2"/>
          <p:cNvSpPr>
            <a:spLocks noGrp="1"/>
          </p:cNvSpPr>
          <p:nvPr>
            <p:ph idx="1"/>
          </p:nvPr>
        </p:nvSpPr>
        <p:spPr/>
        <p:txBody>
          <a:bodyPr>
            <a:normAutofit fontScale="85000" lnSpcReduction="10000"/>
          </a:bodyPr>
          <a:lstStyle/>
          <a:p>
            <a:pPr algn="just"/>
            <a:r>
              <a:rPr lang="en-IN" dirty="0" smtClean="0"/>
              <a:t>The </a:t>
            </a:r>
            <a:r>
              <a:rPr lang="en-IN" dirty="0" err="1"/>
              <a:t>eNodeBs</a:t>
            </a:r>
            <a:r>
              <a:rPr lang="en-IN" dirty="0"/>
              <a:t>, each of which can be </a:t>
            </a:r>
            <a:r>
              <a:rPr lang="en-IN" dirty="0" smtClean="0"/>
              <a:t>responsible for </a:t>
            </a:r>
            <a:r>
              <a:rPr lang="en-IN" dirty="0"/>
              <a:t>managing multiple cells. </a:t>
            </a:r>
            <a:endParaRPr lang="en-IN" dirty="0" smtClean="0"/>
          </a:p>
          <a:p>
            <a:pPr algn="just"/>
            <a:r>
              <a:rPr lang="en-IN" dirty="0" smtClean="0"/>
              <a:t>The </a:t>
            </a:r>
            <a:r>
              <a:rPr lang="en-IN" dirty="0" err="1" smtClean="0"/>
              <a:t>eNodeB</a:t>
            </a:r>
            <a:r>
              <a:rPr lang="en-IN" dirty="0" smtClean="0"/>
              <a:t> allows tight </a:t>
            </a:r>
            <a:r>
              <a:rPr lang="en-IN" dirty="0"/>
              <a:t>interaction between the different protocol layers of the RAN, thus </a:t>
            </a:r>
            <a:r>
              <a:rPr lang="en-IN" dirty="0" smtClean="0"/>
              <a:t>reducing latency </a:t>
            </a:r>
            <a:r>
              <a:rPr lang="en-IN" dirty="0"/>
              <a:t>and improving efficiency. </a:t>
            </a:r>
            <a:endParaRPr lang="en-IN" dirty="0" smtClean="0"/>
          </a:p>
          <a:p>
            <a:pPr algn="just"/>
            <a:r>
              <a:rPr lang="en-IN" dirty="0" smtClean="0"/>
              <a:t>Such </a:t>
            </a:r>
            <a:r>
              <a:rPr lang="en-IN" dirty="0"/>
              <a:t>distributed control eliminates the need </a:t>
            </a:r>
            <a:r>
              <a:rPr lang="en-IN" dirty="0" smtClean="0"/>
              <a:t>forma </a:t>
            </a:r>
            <a:r>
              <a:rPr lang="en-IN" dirty="0"/>
              <a:t>high-availability, processing-intensive controller, which in turn has the </a:t>
            </a:r>
            <a:r>
              <a:rPr lang="en-IN" dirty="0" smtClean="0"/>
              <a:t>potential to </a:t>
            </a:r>
            <a:r>
              <a:rPr lang="en-IN" dirty="0"/>
              <a:t>reduce costs and avoid “single points of failure.” </a:t>
            </a:r>
            <a:endParaRPr lang="en-IN" dirty="0" smtClean="0"/>
          </a:p>
          <a:p>
            <a:pPr algn="just"/>
            <a:r>
              <a:rPr lang="en-IN" dirty="0" smtClean="0"/>
              <a:t>Furthermore</a:t>
            </a:r>
            <a:r>
              <a:rPr lang="en-IN" dirty="0"/>
              <a:t>, as LTE does </a:t>
            </a:r>
            <a:r>
              <a:rPr lang="en-IN" dirty="0" smtClean="0"/>
              <a:t>not support </a:t>
            </a:r>
            <a:r>
              <a:rPr lang="en-IN" dirty="0"/>
              <a:t>soft handover, there is no need for a centralized data-combining function </a:t>
            </a:r>
            <a:r>
              <a:rPr lang="en-IN" dirty="0" smtClean="0"/>
              <a:t>in the </a:t>
            </a:r>
            <a:r>
              <a:rPr lang="en-IN" dirty="0"/>
              <a:t>network. </a:t>
            </a:r>
            <a:endParaRPr lang="en-IN" dirty="0" smtClean="0"/>
          </a:p>
          <a:p>
            <a:pPr algn="just"/>
            <a:r>
              <a:rPr lang="en-IN" dirty="0" smtClean="0"/>
              <a:t>One </a:t>
            </a:r>
            <a:r>
              <a:rPr lang="en-IN" dirty="0"/>
              <a:t>consequence of the lack of a centralized controller node is </a:t>
            </a:r>
            <a:r>
              <a:rPr lang="en-IN" dirty="0" smtClean="0"/>
              <a:t>that, as </a:t>
            </a:r>
            <a:r>
              <a:rPr lang="en-IN" dirty="0"/>
              <a:t>the UE moves, the network must transfer all information related to a UE, </a:t>
            </a:r>
            <a:r>
              <a:rPr lang="en-IN" dirty="0" smtClean="0"/>
              <a:t>that </a:t>
            </a:r>
            <a:r>
              <a:rPr lang="en-IN" dirty="0"/>
              <a:t>is, the UE context, together with any buffered data, from one </a:t>
            </a:r>
            <a:r>
              <a:rPr lang="en-IN" dirty="0" err="1"/>
              <a:t>eNodeB</a:t>
            </a:r>
            <a:r>
              <a:rPr lang="en-IN" dirty="0"/>
              <a:t> to </a:t>
            </a:r>
            <a:r>
              <a:rPr lang="en-IN" dirty="0" smtClean="0"/>
              <a:t>another; mechanisms </a:t>
            </a:r>
            <a:r>
              <a:rPr lang="en-IN" dirty="0"/>
              <a:t>are, therefore, needed to avoid data loss during handover.</a:t>
            </a:r>
          </a:p>
        </p:txBody>
      </p:sp>
    </p:spTree>
    <p:extLst>
      <p:ext uri="{BB962C8B-B14F-4D97-AF65-F5344CB8AC3E}">
        <p14:creationId xmlns:p14="http://schemas.microsoft.com/office/powerpoint/2010/main" val="581952172"/>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sz="3100" dirty="0"/>
              <a:t>Cellular and Mobile Network Technologies for IoT/M2M</a:t>
            </a:r>
            <a:br>
              <a:rPr lang="en-IN" sz="3100" dirty="0"/>
            </a:br>
            <a:r>
              <a:rPr lang="en-IN" sz="3100" dirty="0"/>
              <a:t>LTE- Roaming</a:t>
            </a:r>
            <a:endParaRPr lang="en-IN"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136</a:t>
            </a:fld>
            <a:endParaRPr lang="en-US"/>
          </a:p>
        </p:txBody>
      </p:sp>
      <p:sp>
        <p:nvSpPr>
          <p:cNvPr id="3" name="Content Placeholder 2"/>
          <p:cNvSpPr>
            <a:spLocks noGrp="1"/>
          </p:cNvSpPr>
          <p:nvPr>
            <p:ph idx="1"/>
          </p:nvPr>
        </p:nvSpPr>
        <p:spPr/>
        <p:txBody>
          <a:bodyPr>
            <a:normAutofit/>
          </a:bodyPr>
          <a:lstStyle/>
          <a:p>
            <a:pPr algn="just"/>
            <a:r>
              <a:rPr lang="en-IN" dirty="0"/>
              <a:t>A network run by one operator in a jurisdiction (or </a:t>
            </a:r>
            <a:r>
              <a:rPr lang="en-IN" dirty="0" smtClean="0"/>
              <a:t>service area</a:t>
            </a:r>
            <a:r>
              <a:rPr lang="en-IN" dirty="0"/>
              <a:t>) is known as a “public land mobile network (PLMN).” </a:t>
            </a:r>
            <a:endParaRPr lang="en-IN" dirty="0" smtClean="0"/>
          </a:p>
          <a:p>
            <a:pPr algn="just"/>
            <a:r>
              <a:rPr lang="en-IN" dirty="0" smtClean="0"/>
              <a:t>Roaming </a:t>
            </a:r>
            <a:r>
              <a:rPr lang="en-IN" dirty="0"/>
              <a:t>is the </a:t>
            </a:r>
            <a:r>
              <a:rPr lang="en-IN" dirty="0" smtClean="0"/>
              <a:t>capability where </a:t>
            </a:r>
            <a:r>
              <a:rPr lang="en-IN" dirty="0"/>
              <a:t>users are allowed to connect to PLMNs other than those to which they </a:t>
            </a:r>
            <a:r>
              <a:rPr lang="en-IN" dirty="0" smtClean="0"/>
              <a:t>are directly subscribed.</a:t>
            </a:r>
          </a:p>
          <a:p>
            <a:pPr algn="just"/>
            <a:r>
              <a:rPr lang="en-IN" dirty="0"/>
              <a:t>A roaming user is connected to </a:t>
            </a:r>
            <a:r>
              <a:rPr lang="en-IN" dirty="0" smtClean="0"/>
              <a:t>the E-UTRAN</a:t>
            </a:r>
            <a:r>
              <a:rPr lang="en-IN" dirty="0"/>
              <a:t>, MME, and S-GW of the visited LTE network; however, LTE/SAE </a:t>
            </a:r>
            <a:r>
              <a:rPr lang="en-IN" dirty="0" smtClean="0"/>
              <a:t>allows the </a:t>
            </a:r>
            <a:r>
              <a:rPr lang="en-IN" dirty="0"/>
              <a:t>P-GW of either the visited or the home network to be </a:t>
            </a:r>
            <a:r>
              <a:rPr lang="en-IN" dirty="0" smtClean="0"/>
              <a:t>used.</a:t>
            </a:r>
            <a:endParaRPr lang="en-IN" dirty="0"/>
          </a:p>
        </p:txBody>
      </p:sp>
    </p:spTree>
    <p:extLst>
      <p:ext uri="{BB962C8B-B14F-4D97-AF65-F5344CB8AC3E}">
        <p14:creationId xmlns:p14="http://schemas.microsoft.com/office/powerpoint/2010/main" val="3162160452"/>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sz="3100" dirty="0"/>
              <a:t>Cellular and Mobile Network Technologies for IoT/M2M</a:t>
            </a:r>
            <a:br>
              <a:rPr lang="en-IN" sz="3100" dirty="0"/>
            </a:br>
            <a:r>
              <a:rPr lang="en-IN" sz="3100" dirty="0"/>
              <a:t>LTE- Roaming</a:t>
            </a:r>
            <a:endParaRPr lang="en-IN"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137</a:t>
            </a:fld>
            <a:endParaRPr lang="en-US"/>
          </a:p>
        </p:txBody>
      </p:sp>
      <p:pic>
        <p:nvPicPr>
          <p:cNvPr id="5122" name="Picture 2"/>
          <p:cNvPicPr>
            <a:picLocks noGrp="1" noChangeAspect="1" noChangeArrowheads="1"/>
          </p:cNvPicPr>
          <p:nvPr>
            <p:ph idx="1"/>
          </p:nvPr>
        </p:nvPicPr>
        <p:blipFill rotWithShape="1">
          <a:blip r:embed="rId2" cstate="print">
            <a:extLst>
              <a:ext uri="{28A0092B-C50C-407E-A947-70E740481C1C}">
                <a14:useLocalDpi xmlns:a14="http://schemas.microsoft.com/office/drawing/2010/main" val="0"/>
              </a:ext>
            </a:extLst>
          </a:blip>
          <a:srcRect/>
          <a:stretch/>
        </p:blipFill>
        <p:spPr bwMode="auto">
          <a:xfrm>
            <a:off x="1069594" y="1524000"/>
            <a:ext cx="7004812" cy="5181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90848025"/>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sz="3100" dirty="0"/>
              <a:t>Cellular and Mobile Network Technologies for IoT/M2M</a:t>
            </a:r>
            <a:br>
              <a:rPr lang="en-IN" sz="3100" dirty="0"/>
            </a:br>
            <a:r>
              <a:rPr lang="en-IN" sz="3100" dirty="0"/>
              <a:t>LTE- Interworking</a:t>
            </a:r>
            <a:endParaRPr lang="en-IN"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138</a:t>
            </a:fld>
            <a:endParaRPr lang="en-US"/>
          </a:p>
        </p:txBody>
      </p:sp>
      <p:sp>
        <p:nvSpPr>
          <p:cNvPr id="3" name="Content Placeholder 2"/>
          <p:cNvSpPr>
            <a:spLocks noGrp="1"/>
          </p:cNvSpPr>
          <p:nvPr>
            <p:ph idx="1"/>
          </p:nvPr>
        </p:nvSpPr>
        <p:spPr/>
        <p:txBody>
          <a:bodyPr/>
          <a:lstStyle/>
          <a:p>
            <a:pPr algn="just"/>
            <a:r>
              <a:rPr lang="en-IN" dirty="0"/>
              <a:t>The EPS also supports interworking and mobility (handover) with </a:t>
            </a:r>
            <a:r>
              <a:rPr lang="en-IN" dirty="0" smtClean="0"/>
              <a:t>networks such </a:t>
            </a:r>
            <a:r>
              <a:rPr lang="en-IN" dirty="0"/>
              <a:t>as GSM, UMTS, CDMA2000, and WiMAX (worldwide interoperability </a:t>
            </a:r>
            <a:r>
              <a:rPr lang="en-IN" dirty="0" smtClean="0"/>
              <a:t>for microwave </a:t>
            </a:r>
            <a:r>
              <a:rPr lang="en-IN" dirty="0"/>
              <a:t>access).</a:t>
            </a:r>
          </a:p>
        </p:txBody>
      </p:sp>
    </p:spTree>
    <p:extLst>
      <p:ext uri="{BB962C8B-B14F-4D97-AF65-F5344CB8AC3E}">
        <p14:creationId xmlns:p14="http://schemas.microsoft.com/office/powerpoint/2010/main" val="3071368496"/>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sz="3100" dirty="0"/>
              <a:t>Cellular and Mobile Network Technologies for IoT/M2M</a:t>
            </a:r>
            <a:br>
              <a:rPr lang="en-IN" sz="3100" dirty="0"/>
            </a:br>
            <a:r>
              <a:rPr lang="en-IN" sz="3100" dirty="0"/>
              <a:t>LTE- Interworking</a:t>
            </a:r>
            <a:endParaRPr lang="en-IN"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139</a:t>
            </a:fld>
            <a:endParaRPr lang="en-US"/>
          </a:p>
        </p:txBody>
      </p:sp>
      <p:pic>
        <p:nvPicPr>
          <p:cNvPr id="1026" name="Picture 2"/>
          <p:cNvPicPr>
            <a:picLocks noGrp="1" noChangeAspect="1" noChangeArrowheads="1"/>
          </p:cNvPicPr>
          <p:nvPr>
            <p:ph idx="1"/>
          </p:nvPr>
        </p:nvPicPr>
        <p:blipFill rotWithShape="1">
          <a:blip r:embed="rId2" cstate="print">
            <a:extLst>
              <a:ext uri="{28A0092B-C50C-407E-A947-70E740481C1C}">
                <a14:useLocalDpi xmlns:a14="http://schemas.microsoft.com/office/drawing/2010/main" val="0"/>
              </a:ext>
            </a:extLst>
          </a:blip>
          <a:srcRect/>
          <a:stretch/>
        </p:blipFill>
        <p:spPr bwMode="auto">
          <a:xfrm>
            <a:off x="287602" y="1447800"/>
            <a:ext cx="8568796" cy="5181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7280033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t>WPAN Technologies </a:t>
            </a:r>
            <a:r>
              <a:rPr lang="en-IN" dirty="0" smtClean="0"/>
              <a:t>for IoT/M2M</a:t>
            </a:r>
            <a:r>
              <a:rPr lang="en-IN" dirty="0"/>
              <a:t/>
            </a:r>
            <a:br>
              <a:rPr lang="en-IN" dirty="0"/>
            </a:br>
            <a:r>
              <a:rPr lang="en-IN" dirty="0" err="1"/>
              <a:t>Zigbee</a:t>
            </a:r>
            <a:r>
              <a:rPr lang="en-IN" dirty="0"/>
              <a:t>/IEEE 802.15.4</a:t>
            </a:r>
          </a:p>
        </p:txBody>
      </p:sp>
      <p:sp>
        <p:nvSpPr>
          <p:cNvPr id="3" name="Content Placeholder 2"/>
          <p:cNvSpPr>
            <a:spLocks noGrp="1"/>
          </p:cNvSpPr>
          <p:nvPr>
            <p:ph idx="1"/>
          </p:nvPr>
        </p:nvSpPr>
        <p:spPr/>
        <p:txBody>
          <a:bodyPr>
            <a:normAutofit fontScale="92500" lnSpcReduction="20000"/>
          </a:bodyPr>
          <a:lstStyle/>
          <a:p>
            <a:pPr algn="just"/>
            <a:r>
              <a:rPr lang="en-IN" dirty="0" smtClean="0"/>
              <a:t>The </a:t>
            </a:r>
            <a:r>
              <a:rPr lang="en-IN" dirty="0"/>
              <a:t>commercialization of consumer-based IoT services requires </a:t>
            </a:r>
            <a:r>
              <a:rPr lang="en-IN" dirty="0" smtClean="0"/>
              <a:t>the introduction </a:t>
            </a:r>
            <a:r>
              <a:rPr lang="en-IN" dirty="0"/>
              <a:t>of wireless, low-power, battery-powered sensors and actuators in </a:t>
            </a:r>
            <a:r>
              <a:rPr lang="en-IN" dirty="0" smtClean="0"/>
              <a:t>people’s premises</a:t>
            </a:r>
            <a:r>
              <a:rPr lang="en-IN" dirty="0"/>
              <a:t>. </a:t>
            </a:r>
            <a:endParaRPr lang="en-IN" dirty="0" smtClean="0"/>
          </a:p>
          <a:p>
            <a:pPr algn="just"/>
            <a:r>
              <a:rPr lang="en-IN" dirty="0" smtClean="0"/>
              <a:t>ZigBee’s </a:t>
            </a:r>
            <a:r>
              <a:rPr lang="en-IN" dirty="0"/>
              <a:t>focus </a:t>
            </a:r>
            <a:r>
              <a:rPr lang="en-IN" dirty="0" smtClean="0"/>
              <a:t>aimed </a:t>
            </a:r>
            <a:r>
              <a:rPr lang="en-IN" dirty="0"/>
              <a:t>at the “little devices” (things, objects) </a:t>
            </a:r>
            <a:r>
              <a:rPr lang="en-IN" dirty="0" smtClean="0"/>
              <a:t>like </a:t>
            </a:r>
            <a:r>
              <a:rPr lang="en-IN" dirty="0"/>
              <a:t>light switches, thermostats, electricity meters, remote controls (RCs</a:t>
            </a:r>
            <a:r>
              <a:rPr lang="en-IN" dirty="0" smtClean="0"/>
              <a:t>), as </a:t>
            </a:r>
            <a:r>
              <a:rPr lang="en-IN" dirty="0"/>
              <a:t>well as more complex sensor devices found in the healthcare, commercial </a:t>
            </a:r>
            <a:r>
              <a:rPr lang="en-IN" dirty="0" smtClean="0"/>
              <a:t>building, and </a:t>
            </a:r>
            <a:r>
              <a:rPr lang="en-IN" dirty="0"/>
              <a:t>industrial automation </a:t>
            </a:r>
            <a:r>
              <a:rPr lang="en-IN" dirty="0" smtClean="0"/>
              <a:t>sectors. </a:t>
            </a:r>
          </a:p>
          <a:p>
            <a:pPr algn="just"/>
            <a:r>
              <a:rPr lang="en-IN" dirty="0" smtClean="0"/>
              <a:t>To </a:t>
            </a:r>
            <a:r>
              <a:rPr lang="en-IN" dirty="0"/>
              <a:t>avoid multiple separate </a:t>
            </a:r>
            <a:r>
              <a:rPr lang="en-IN" dirty="0" smtClean="0"/>
              <a:t>consumer networks</a:t>
            </a:r>
            <a:r>
              <a:rPr lang="en-IN" dirty="0"/>
              <a:t>, a PHY/MAC-agnostic solution is needed upon which IP standards </a:t>
            </a:r>
            <a:r>
              <a:rPr lang="en-IN" dirty="0" smtClean="0"/>
              <a:t>and other </a:t>
            </a:r>
            <a:r>
              <a:rPr lang="en-IN" dirty="0"/>
              <a:t>well-known higher-layer protocols can run with little </a:t>
            </a:r>
            <a:r>
              <a:rPr lang="en-IN" dirty="0" smtClean="0"/>
              <a:t>changes. </a:t>
            </a:r>
          </a:p>
          <a:p>
            <a:pPr algn="just"/>
            <a:r>
              <a:rPr lang="en-IN" dirty="0" smtClean="0"/>
              <a:t>ZigBee is one </a:t>
            </a:r>
            <a:r>
              <a:rPr lang="en-IN" dirty="0"/>
              <a:t>such open standard, as discussed below. ZigBee IP (</a:t>
            </a:r>
            <a:r>
              <a:rPr lang="en-IN" dirty="0" smtClean="0"/>
              <a:t>ZIP) is </a:t>
            </a:r>
            <a:r>
              <a:rPr lang="en-IN" dirty="0"/>
              <a:t>an example where </a:t>
            </a:r>
            <a:r>
              <a:rPr lang="en-IN" dirty="0" err="1"/>
              <a:t>Zigbee</a:t>
            </a:r>
            <a:r>
              <a:rPr lang="en-IN" dirty="0"/>
              <a:t> systems operate in an IP context. </a:t>
            </a:r>
            <a:endParaRPr lang="en-IN" dirty="0" smtClean="0"/>
          </a:p>
          <a:p>
            <a:pPr algn="just"/>
            <a:r>
              <a:rPr lang="en-IN" dirty="0" smtClean="0"/>
              <a:t>Here we focus more on </a:t>
            </a:r>
            <a:r>
              <a:rPr lang="en-IN" dirty="0"/>
              <a:t>the wireless lower-layer aspects of </a:t>
            </a:r>
            <a:r>
              <a:rPr lang="en-IN" dirty="0" err="1"/>
              <a:t>Zigbee</a:t>
            </a:r>
            <a:r>
              <a:rPr lang="en-IN" dirty="0"/>
              <a:t> and not the IP </a:t>
            </a:r>
            <a:r>
              <a:rPr lang="en-IN" dirty="0" smtClean="0"/>
              <a:t>part.</a:t>
            </a:r>
            <a:endParaRPr lang="en-IN"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14</a:t>
            </a:fld>
            <a:endParaRPr lang="en-US"/>
          </a:p>
        </p:txBody>
      </p:sp>
    </p:spTree>
    <p:extLst>
      <p:ext uri="{BB962C8B-B14F-4D97-AF65-F5344CB8AC3E}">
        <p14:creationId xmlns:p14="http://schemas.microsoft.com/office/powerpoint/2010/main" val="914612109"/>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sz="3100" dirty="0"/>
              <a:t>Cellular and Mobile Network Technologies for IoT/M2M</a:t>
            </a:r>
            <a:br>
              <a:rPr lang="en-IN" sz="3100" dirty="0"/>
            </a:br>
            <a:r>
              <a:rPr lang="en-IN" sz="3100" dirty="0"/>
              <a:t>LTE- Interworking</a:t>
            </a:r>
            <a:endParaRPr lang="en-IN"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140</a:t>
            </a:fld>
            <a:endParaRPr lang="en-US"/>
          </a:p>
        </p:txBody>
      </p:sp>
      <p:sp>
        <p:nvSpPr>
          <p:cNvPr id="3" name="Content Placeholder 2"/>
          <p:cNvSpPr>
            <a:spLocks noGrp="1"/>
          </p:cNvSpPr>
          <p:nvPr>
            <p:ph idx="1"/>
          </p:nvPr>
        </p:nvSpPr>
        <p:spPr/>
        <p:txBody>
          <a:bodyPr/>
          <a:lstStyle/>
          <a:p>
            <a:pPr algn="just"/>
            <a:r>
              <a:rPr lang="en-IN" dirty="0" smtClean="0"/>
              <a:t>The </a:t>
            </a:r>
            <a:r>
              <a:rPr lang="en-IN" dirty="0"/>
              <a:t>S-GW acts as the </a:t>
            </a:r>
            <a:r>
              <a:rPr lang="en-IN" dirty="0" smtClean="0"/>
              <a:t>mobility anchor </a:t>
            </a:r>
            <a:r>
              <a:rPr lang="en-IN" dirty="0"/>
              <a:t>for interworking with other 3GPP technologies such as GSM and UMTS,</a:t>
            </a:r>
          </a:p>
          <a:p>
            <a:pPr algn="just"/>
            <a:r>
              <a:rPr lang="en-IN" dirty="0" smtClean="0"/>
              <a:t>The </a:t>
            </a:r>
            <a:r>
              <a:rPr lang="en-IN" dirty="0"/>
              <a:t>P-GW serves as an anchor allowing seamless mobility to non-3GPP </a:t>
            </a:r>
            <a:r>
              <a:rPr lang="en-IN" dirty="0" smtClean="0"/>
              <a:t>networks such </a:t>
            </a:r>
            <a:r>
              <a:rPr lang="en-IN" dirty="0"/>
              <a:t>as CDMA2000 </a:t>
            </a:r>
            <a:r>
              <a:rPr lang="en-IN" dirty="0" smtClean="0"/>
              <a:t>or WiMAX</a:t>
            </a:r>
            <a:r>
              <a:rPr lang="en-IN" dirty="0"/>
              <a:t>. </a:t>
            </a:r>
            <a:endParaRPr lang="en-IN" dirty="0" smtClean="0"/>
          </a:p>
          <a:p>
            <a:pPr lvl="1" algn="just"/>
            <a:r>
              <a:rPr lang="en-IN" dirty="0" smtClean="0"/>
              <a:t>The </a:t>
            </a:r>
            <a:r>
              <a:rPr lang="en-IN" dirty="0"/>
              <a:t>P-GW may also support a Proxy </a:t>
            </a:r>
            <a:r>
              <a:rPr lang="en-IN" dirty="0" smtClean="0"/>
              <a:t>Mobile Internet </a:t>
            </a:r>
            <a:r>
              <a:rPr lang="en-IN" dirty="0"/>
              <a:t>Protocol (PMIPv6)-based interface.</a:t>
            </a:r>
          </a:p>
        </p:txBody>
      </p:sp>
    </p:spTree>
    <p:extLst>
      <p:ext uri="{BB962C8B-B14F-4D97-AF65-F5344CB8AC3E}">
        <p14:creationId xmlns:p14="http://schemas.microsoft.com/office/powerpoint/2010/main" val="2097802144"/>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sz="3100" dirty="0"/>
              <a:t>Cellular and Mobile Network Technologies for IoT/M2M</a:t>
            </a:r>
            <a:br>
              <a:rPr lang="en-IN" sz="3100" dirty="0"/>
            </a:br>
            <a:r>
              <a:rPr lang="en-IN" sz="3100" dirty="0"/>
              <a:t>LTE- Protocol Architecture</a:t>
            </a:r>
            <a:endParaRPr lang="en-IN"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141</a:t>
            </a:fld>
            <a:endParaRPr lang="en-US"/>
          </a:p>
        </p:txBody>
      </p:sp>
      <p:sp>
        <p:nvSpPr>
          <p:cNvPr id="3" name="Content Placeholder 2"/>
          <p:cNvSpPr>
            <a:spLocks noGrp="1"/>
          </p:cNvSpPr>
          <p:nvPr>
            <p:ph idx="1"/>
          </p:nvPr>
        </p:nvSpPr>
        <p:spPr/>
        <p:txBody>
          <a:bodyPr/>
          <a:lstStyle/>
          <a:p>
            <a:pPr algn="just"/>
            <a:r>
              <a:rPr lang="en-IN" dirty="0"/>
              <a:t>The protocol architecture spans the user </a:t>
            </a:r>
            <a:r>
              <a:rPr lang="en-IN" dirty="0" smtClean="0"/>
              <a:t>plane and </a:t>
            </a:r>
            <a:r>
              <a:rPr lang="en-IN" dirty="0"/>
              <a:t>the control plane.</a:t>
            </a:r>
          </a:p>
        </p:txBody>
      </p:sp>
    </p:spTree>
    <p:extLst>
      <p:ext uri="{BB962C8B-B14F-4D97-AF65-F5344CB8AC3E}">
        <p14:creationId xmlns:p14="http://schemas.microsoft.com/office/powerpoint/2010/main" val="2303155527"/>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sz="3100" dirty="0"/>
              <a:t>Cellular and Mobile Network Technologies for IoT/M2M</a:t>
            </a:r>
            <a:br>
              <a:rPr lang="en-IN" sz="3100" dirty="0"/>
            </a:br>
            <a:r>
              <a:rPr lang="en-IN" sz="3100" dirty="0"/>
              <a:t>LTE- Protocol Architecture</a:t>
            </a:r>
            <a:endParaRPr lang="en-IN"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142</a:t>
            </a:fld>
            <a:endParaRPr lang="en-US"/>
          </a:p>
        </p:txBody>
      </p:sp>
      <p:pic>
        <p:nvPicPr>
          <p:cNvPr id="2050" name="Picture 2"/>
          <p:cNvPicPr>
            <a:picLocks noGrp="1" noChangeAspect="1" noChangeArrowheads="1"/>
          </p:cNvPicPr>
          <p:nvPr>
            <p:ph idx="1"/>
          </p:nvPr>
        </p:nvPicPr>
        <p:blipFill rotWithShape="1">
          <a:blip r:embed="rId2" cstate="print">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rcRect l="21957" t="19493" r="21605" b="2083"/>
          <a:stretch/>
        </p:blipFill>
        <p:spPr bwMode="auto">
          <a:xfrm>
            <a:off x="228600" y="1447800"/>
            <a:ext cx="8686800" cy="52982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62999521"/>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sz="3100" dirty="0"/>
              <a:t>Cellular and Mobile Network Technologies for IoT/M2M</a:t>
            </a:r>
            <a:br>
              <a:rPr lang="en-IN" sz="3100" dirty="0"/>
            </a:br>
            <a:r>
              <a:rPr lang="en-IN" sz="3100" dirty="0"/>
              <a:t>LTE- Protocol Architecture</a:t>
            </a:r>
            <a:endParaRPr lang="en-IN"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143</a:t>
            </a:fld>
            <a:endParaRPr lang="en-US"/>
          </a:p>
        </p:txBody>
      </p:sp>
      <p:sp>
        <p:nvSpPr>
          <p:cNvPr id="3" name="Content Placeholder 2"/>
          <p:cNvSpPr>
            <a:spLocks noGrp="1"/>
          </p:cNvSpPr>
          <p:nvPr>
            <p:ph idx="1"/>
          </p:nvPr>
        </p:nvSpPr>
        <p:spPr/>
        <p:txBody>
          <a:bodyPr>
            <a:normAutofit/>
          </a:bodyPr>
          <a:lstStyle/>
          <a:p>
            <a:pPr algn="just"/>
            <a:r>
              <a:rPr lang="en-IN" dirty="0"/>
              <a:t>The user plane protocols operate as </a:t>
            </a:r>
            <a:r>
              <a:rPr lang="en-IN" dirty="0" smtClean="0"/>
              <a:t>follows: </a:t>
            </a:r>
          </a:p>
          <a:p>
            <a:pPr lvl="1" algn="just"/>
            <a:r>
              <a:rPr lang="en-IN" dirty="0" smtClean="0"/>
              <a:t>An </a:t>
            </a:r>
            <a:r>
              <a:rPr lang="en-IN" dirty="0"/>
              <a:t>IP packet for </a:t>
            </a:r>
            <a:r>
              <a:rPr lang="en-IN" dirty="0" smtClean="0"/>
              <a:t>a UE </a:t>
            </a:r>
            <a:r>
              <a:rPr lang="en-IN" dirty="0"/>
              <a:t>is encapsulated in an EPC-specific protocol and </a:t>
            </a:r>
            <a:r>
              <a:rPr lang="en-IN" dirty="0" err="1"/>
              <a:t>tunneled</a:t>
            </a:r>
            <a:r>
              <a:rPr lang="en-IN" dirty="0"/>
              <a:t> between the P-GW </a:t>
            </a:r>
            <a:r>
              <a:rPr lang="en-IN" dirty="0" smtClean="0"/>
              <a:t>and the </a:t>
            </a:r>
            <a:r>
              <a:rPr lang="en-IN" dirty="0" err="1"/>
              <a:t>eNodeB</a:t>
            </a:r>
            <a:r>
              <a:rPr lang="en-IN" dirty="0"/>
              <a:t> for transmission to the UE. </a:t>
            </a:r>
            <a:endParaRPr lang="en-IN" dirty="0" smtClean="0"/>
          </a:p>
          <a:p>
            <a:pPr lvl="1" algn="just"/>
            <a:r>
              <a:rPr lang="en-IN" dirty="0" smtClean="0"/>
              <a:t>Different </a:t>
            </a:r>
            <a:r>
              <a:rPr lang="en-IN" dirty="0" err="1"/>
              <a:t>tunneling</a:t>
            </a:r>
            <a:r>
              <a:rPr lang="en-IN" dirty="0"/>
              <a:t> protocols are used </a:t>
            </a:r>
            <a:r>
              <a:rPr lang="en-IN" dirty="0" smtClean="0"/>
              <a:t>across different </a:t>
            </a:r>
            <a:r>
              <a:rPr lang="en-IN" dirty="0"/>
              <a:t>interfaces; A 3GPP-specific </a:t>
            </a:r>
            <a:r>
              <a:rPr lang="en-IN" dirty="0" err="1"/>
              <a:t>tunneling</a:t>
            </a:r>
            <a:r>
              <a:rPr lang="en-IN" dirty="0"/>
              <a:t> protocol called the GPRS </a:t>
            </a:r>
            <a:r>
              <a:rPr lang="en-IN" dirty="0" err="1" smtClean="0"/>
              <a:t>tunneling</a:t>
            </a:r>
            <a:r>
              <a:rPr lang="en-IN" dirty="0" smtClean="0"/>
              <a:t> protocol </a:t>
            </a:r>
            <a:r>
              <a:rPr lang="en-IN" dirty="0"/>
              <a:t>(GTP) is used over the CN interfaces, S1, and </a:t>
            </a:r>
            <a:r>
              <a:rPr lang="en-IN" dirty="0" smtClean="0"/>
              <a:t>S5/S8. </a:t>
            </a:r>
          </a:p>
          <a:p>
            <a:pPr lvl="1" algn="just"/>
            <a:r>
              <a:rPr lang="en-IN" dirty="0" smtClean="0"/>
              <a:t>Consisting </a:t>
            </a:r>
            <a:r>
              <a:rPr lang="en-IN" dirty="0"/>
              <a:t>of the packet </a:t>
            </a:r>
            <a:r>
              <a:rPr lang="en-IN" dirty="0" smtClean="0"/>
              <a:t>data </a:t>
            </a:r>
            <a:r>
              <a:rPr lang="en-IN" dirty="0"/>
              <a:t>convergence protocol </a:t>
            </a:r>
            <a:r>
              <a:rPr lang="en-IN" dirty="0" smtClean="0"/>
              <a:t> PDCP</a:t>
            </a:r>
            <a:r>
              <a:rPr lang="en-IN" dirty="0"/>
              <a:t>), radio link control (RLC) and MAC sublayers that </a:t>
            </a:r>
            <a:r>
              <a:rPr lang="en-IN" dirty="0" smtClean="0"/>
              <a:t>are terminated </a:t>
            </a:r>
            <a:r>
              <a:rPr lang="en-IN" dirty="0"/>
              <a:t>in the </a:t>
            </a:r>
            <a:r>
              <a:rPr lang="en-IN" dirty="0" err="1"/>
              <a:t>eNodeB</a:t>
            </a:r>
            <a:r>
              <a:rPr lang="en-IN" dirty="0"/>
              <a:t> on the network side.</a:t>
            </a:r>
          </a:p>
        </p:txBody>
      </p:sp>
    </p:spTree>
    <p:extLst>
      <p:ext uri="{BB962C8B-B14F-4D97-AF65-F5344CB8AC3E}">
        <p14:creationId xmlns:p14="http://schemas.microsoft.com/office/powerpoint/2010/main" val="3492003729"/>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sz="3100" dirty="0"/>
              <a:t>Cellular and Mobile Network Technologies for IoT/M2M</a:t>
            </a:r>
            <a:br>
              <a:rPr lang="en-IN" sz="3100" dirty="0"/>
            </a:br>
            <a:r>
              <a:rPr lang="en-IN" sz="3100" dirty="0"/>
              <a:t>LTE- Protocol Architecture</a:t>
            </a:r>
            <a:endParaRPr lang="en-IN"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144</a:t>
            </a:fld>
            <a:endParaRPr lang="en-US"/>
          </a:p>
        </p:txBody>
      </p:sp>
      <p:sp>
        <p:nvSpPr>
          <p:cNvPr id="3" name="Content Placeholder 2"/>
          <p:cNvSpPr>
            <a:spLocks noGrp="1"/>
          </p:cNvSpPr>
          <p:nvPr>
            <p:ph idx="1"/>
          </p:nvPr>
        </p:nvSpPr>
        <p:spPr/>
        <p:txBody>
          <a:bodyPr>
            <a:normAutofit/>
          </a:bodyPr>
          <a:lstStyle/>
          <a:p>
            <a:pPr algn="just"/>
            <a:r>
              <a:rPr lang="en-IN" dirty="0"/>
              <a:t>The protocol stack for the control </a:t>
            </a:r>
            <a:r>
              <a:rPr lang="en-IN" dirty="0" smtClean="0"/>
              <a:t>plane between </a:t>
            </a:r>
            <a:r>
              <a:rPr lang="en-IN" dirty="0"/>
              <a:t>the UE and MME is shown in </a:t>
            </a:r>
            <a:r>
              <a:rPr lang="en-IN" dirty="0" smtClean="0"/>
              <a:t>Figure. </a:t>
            </a:r>
          </a:p>
          <a:p>
            <a:pPr lvl="1" algn="just"/>
            <a:r>
              <a:rPr lang="en-IN" dirty="0" smtClean="0"/>
              <a:t>The </a:t>
            </a:r>
            <a:r>
              <a:rPr lang="en-IN" dirty="0"/>
              <a:t>lower layers </a:t>
            </a:r>
            <a:r>
              <a:rPr lang="en-IN" dirty="0" smtClean="0"/>
              <a:t>perform the </a:t>
            </a:r>
            <a:r>
              <a:rPr lang="en-IN" dirty="0"/>
              <a:t>same functions as for the user plane; </a:t>
            </a:r>
            <a:endParaRPr lang="en-IN" dirty="0" smtClean="0"/>
          </a:p>
          <a:p>
            <a:pPr lvl="1" algn="just"/>
            <a:r>
              <a:rPr lang="en-IN" dirty="0" smtClean="0"/>
              <a:t>The </a:t>
            </a:r>
            <a:r>
              <a:rPr lang="en-IN" dirty="0"/>
              <a:t>radio resource control (RRC) </a:t>
            </a:r>
            <a:r>
              <a:rPr lang="en-IN" dirty="0" smtClean="0"/>
              <a:t>protocol is </a:t>
            </a:r>
            <a:r>
              <a:rPr lang="en-IN" dirty="0"/>
              <a:t>known as “layer 3” in the AS protocol stack and it is the key controlling </a:t>
            </a:r>
            <a:r>
              <a:rPr lang="en-IN" dirty="0" smtClean="0"/>
              <a:t>function in </a:t>
            </a:r>
            <a:r>
              <a:rPr lang="en-IN" dirty="0"/>
              <a:t>the AS, being responsible for establishing the radio bearers and configuring all </a:t>
            </a:r>
            <a:r>
              <a:rPr lang="en-IN" dirty="0" smtClean="0"/>
              <a:t>the lower </a:t>
            </a:r>
            <a:r>
              <a:rPr lang="en-IN" dirty="0"/>
              <a:t>layers using RRC </a:t>
            </a:r>
            <a:r>
              <a:rPr lang="en-IN" dirty="0" err="1"/>
              <a:t>signaling</a:t>
            </a:r>
            <a:r>
              <a:rPr lang="en-IN" dirty="0"/>
              <a:t> between the </a:t>
            </a:r>
            <a:r>
              <a:rPr lang="en-IN" dirty="0" err="1"/>
              <a:t>eNodeB</a:t>
            </a:r>
            <a:r>
              <a:rPr lang="en-IN" dirty="0"/>
              <a:t> and the </a:t>
            </a:r>
            <a:r>
              <a:rPr lang="en-IN" dirty="0" smtClean="0"/>
              <a:t>UE.</a:t>
            </a:r>
            <a:endParaRPr lang="en-IN" dirty="0"/>
          </a:p>
        </p:txBody>
      </p:sp>
    </p:spTree>
    <p:extLst>
      <p:ext uri="{BB962C8B-B14F-4D97-AF65-F5344CB8AC3E}">
        <p14:creationId xmlns:p14="http://schemas.microsoft.com/office/powerpoint/2010/main" val="3039656148"/>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sz="3100" dirty="0"/>
              <a:t>Cellular and Mobile Network Technologies for IoT/M2M</a:t>
            </a:r>
            <a:br>
              <a:rPr lang="en-IN" sz="3100" dirty="0"/>
            </a:br>
            <a:r>
              <a:rPr lang="en-IN" sz="3100" dirty="0"/>
              <a:t>LTE- Multiple </a:t>
            </a:r>
            <a:r>
              <a:rPr lang="en-IN" sz="3100" dirty="0" err="1"/>
              <a:t>QoS</a:t>
            </a:r>
            <a:r>
              <a:rPr lang="en-IN" sz="3100" dirty="0"/>
              <a:t> Management</a:t>
            </a:r>
            <a:endParaRPr lang="en-IN"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145</a:t>
            </a:fld>
            <a:endParaRPr lang="en-US"/>
          </a:p>
        </p:txBody>
      </p:sp>
      <p:sp>
        <p:nvSpPr>
          <p:cNvPr id="3" name="Content Placeholder 2"/>
          <p:cNvSpPr>
            <a:spLocks noGrp="1"/>
          </p:cNvSpPr>
          <p:nvPr>
            <p:ph idx="1"/>
          </p:nvPr>
        </p:nvSpPr>
        <p:spPr/>
        <p:txBody>
          <a:bodyPr>
            <a:normAutofit/>
          </a:bodyPr>
          <a:lstStyle/>
          <a:p>
            <a:pPr algn="just"/>
            <a:r>
              <a:rPr lang="en-IN" dirty="0"/>
              <a:t>In order to support multiple </a:t>
            </a:r>
            <a:r>
              <a:rPr lang="en-IN" dirty="0" err="1"/>
              <a:t>QoS</a:t>
            </a:r>
            <a:r>
              <a:rPr lang="en-IN" dirty="0"/>
              <a:t> </a:t>
            </a:r>
            <a:r>
              <a:rPr lang="en-IN" dirty="0" smtClean="0"/>
              <a:t>requirements, different </a:t>
            </a:r>
            <a:r>
              <a:rPr lang="en-IN" dirty="0"/>
              <a:t>bearers are set up within the EPS, each being associated with a </a:t>
            </a:r>
            <a:r>
              <a:rPr lang="en-IN" dirty="0" err="1" smtClean="0"/>
              <a:t>QoS</a:t>
            </a:r>
            <a:r>
              <a:rPr lang="en-IN" dirty="0" smtClean="0"/>
              <a:t>, being </a:t>
            </a:r>
            <a:r>
              <a:rPr lang="en-IN" dirty="0"/>
              <a:t>that in a typical environment, multiple applications may be running in a UE </a:t>
            </a:r>
            <a:r>
              <a:rPr lang="en-IN" dirty="0" smtClean="0"/>
              <a:t>at any </a:t>
            </a:r>
            <a:r>
              <a:rPr lang="en-IN" dirty="0"/>
              <a:t>time, each one having different </a:t>
            </a:r>
            <a:r>
              <a:rPr lang="en-IN" dirty="0" err="1"/>
              <a:t>QoS</a:t>
            </a:r>
            <a:r>
              <a:rPr lang="en-IN" dirty="0"/>
              <a:t> requirements. </a:t>
            </a:r>
            <a:endParaRPr lang="en-IN" dirty="0" smtClean="0"/>
          </a:p>
          <a:p>
            <a:pPr algn="just"/>
            <a:r>
              <a:rPr lang="en-IN" dirty="0" smtClean="0"/>
              <a:t>In </a:t>
            </a:r>
            <a:r>
              <a:rPr lang="en-IN" dirty="0"/>
              <a:t>the access network, it </a:t>
            </a:r>
            <a:r>
              <a:rPr lang="en-IN" dirty="0" smtClean="0"/>
              <a:t>is the </a:t>
            </a:r>
            <a:r>
              <a:rPr lang="en-IN" dirty="0"/>
              <a:t>responsibility of the </a:t>
            </a:r>
            <a:r>
              <a:rPr lang="en-IN" dirty="0" err="1"/>
              <a:t>eNodeB</a:t>
            </a:r>
            <a:r>
              <a:rPr lang="en-IN" dirty="0"/>
              <a:t> to ensure the necessary </a:t>
            </a:r>
            <a:r>
              <a:rPr lang="en-IN" dirty="0" err="1"/>
              <a:t>QoS</a:t>
            </a:r>
            <a:r>
              <a:rPr lang="en-IN" dirty="0"/>
              <a:t> for a bearer over </a:t>
            </a:r>
            <a:r>
              <a:rPr lang="en-IN" dirty="0" smtClean="0"/>
              <a:t>the radio </a:t>
            </a:r>
            <a:r>
              <a:rPr lang="en-IN" dirty="0"/>
              <a:t>interface.</a:t>
            </a:r>
          </a:p>
        </p:txBody>
      </p:sp>
    </p:spTree>
    <p:extLst>
      <p:ext uri="{BB962C8B-B14F-4D97-AF65-F5344CB8AC3E}">
        <p14:creationId xmlns:p14="http://schemas.microsoft.com/office/powerpoint/2010/main" val="2317631317"/>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sz="3100" dirty="0"/>
              <a:t>Cellular and Mobile Network Technologies for IoT/M2M</a:t>
            </a:r>
            <a:br>
              <a:rPr lang="en-IN" sz="3100" dirty="0"/>
            </a:br>
            <a:r>
              <a:rPr lang="en-IN" sz="3100" dirty="0"/>
              <a:t>LTE- Multiple </a:t>
            </a:r>
            <a:r>
              <a:rPr lang="en-IN" sz="3100" dirty="0" err="1"/>
              <a:t>QoS</a:t>
            </a:r>
            <a:r>
              <a:rPr lang="en-IN" sz="3100" dirty="0"/>
              <a:t> Management</a:t>
            </a:r>
            <a:endParaRPr lang="en-IN"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146</a:t>
            </a:fld>
            <a:endParaRPr lang="en-US"/>
          </a:p>
        </p:txBody>
      </p:sp>
      <p:sp>
        <p:nvSpPr>
          <p:cNvPr id="3" name="Content Placeholder 2"/>
          <p:cNvSpPr>
            <a:spLocks noGrp="1"/>
          </p:cNvSpPr>
          <p:nvPr>
            <p:ph idx="1"/>
          </p:nvPr>
        </p:nvSpPr>
        <p:spPr/>
        <p:txBody>
          <a:bodyPr>
            <a:normAutofit fontScale="92500" lnSpcReduction="10000"/>
          </a:bodyPr>
          <a:lstStyle/>
          <a:p>
            <a:pPr algn="just"/>
            <a:r>
              <a:rPr lang="en-IN" sz="2800" dirty="0"/>
              <a:t>Bearers can be classified into two categories</a:t>
            </a:r>
            <a:r>
              <a:rPr lang="en-IN" sz="2800" dirty="0" smtClean="0"/>
              <a:t>:</a:t>
            </a:r>
          </a:p>
          <a:p>
            <a:pPr lvl="1" algn="just"/>
            <a:r>
              <a:rPr lang="en-IN" sz="2400" b="1" dirty="0"/>
              <a:t>Minimum guaranteed bit rate (GBR) bearers</a:t>
            </a:r>
            <a:r>
              <a:rPr lang="en-IN" sz="2400" dirty="0"/>
              <a:t> that can be used for </a:t>
            </a:r>
            <a:r>
              <a:rPr lang="en-IN" sz="2400" dirty="0" smtClean="0"/>
              <a:t>applications such </a:t>
            </a:r>
            <a:r>
              <a:rPr lang="en-IN" sz="2400" dirty="0"/>
              <a:t>as mobile video. </a:t>
            </a:r>
            <a:endParaRPr lang="en-IN" sz="2400" dirty="0" smtClean="0"/>
          </a:p>
          <a:p>
            <a:pPr lvl="1" algn="just"/>
            <a:r>
              <a:rPr lang="en-IN" sz="2400" dirty="0" smtClean="0"/>
              <a:t>These </a:t>
            </a:r>
            <a:r>
              <a:rPr lang="en-IN" sz="2400" dirty="0"/>
              <a:t>bearers have an associated GBR value for </a:t>
            </a:r>
            <a:r>
              <a:rPr lang="en-IN" sz="2400" dirty="0" smtClean="0"/>
              <a:t>which dedicated </a:t>
            </a:r>
            <a:r>
              <a:rPr lang="en-IN" sz="2400" dirty="0"/>
              <a:t>transmission resources are permanently allocated at bearer </a:t>
            </a:r>
            <a:r>
              <a:rPr lang="en-IN" sz="2400" dirty="0" smtClean="0"/>
              <a:t>establishment or </a:t>
            </a:r>
            <a:r>
              <a:rPr lang="en-IN" sz="2400" dirty="0"/>
              <a:t>modification (bit rates higher than the GBR may be allowed for a </a:t>
            </a:r>
            <a:r>
              <a:rPr lang="en-IN" sz="2400" dirty="0" smtClean="0"/>
              <a:t>GBR bearer </a:t>
            </a:r>
            <a:r>
              <a:rPr lang="en-IN" sz="2400" dirty="0"/>
              <a:t>if resources are available).</a:t>
            </a:r>
          </a:p>
          <a:p>
            <a:pPr lvl="1" algn="just"/>
            <a:r>
              <a:rPr lang="en-IN" sz="2400" b="1" dirty="0" smtClean="0"/>
              <a:t>Non-GBR </a:t>
            </a:r>
            <a:r>
              <a:rPr lang="en-IN" sz="2400" b="1" dirty="0"/>
              <a:t>bearers </a:t>
            </a:r>
            <a:r>
              <a:rPr lang="en-IN" sz="2400" dirty="0"/>
              <a:t>that do not guarantee any particular bit rate. </a:t>
            </a:r>
            <a:endParaRPr lang="en-IN" sz="2400" dirty="0" smtClean="0"/>
          </a:p>
          <a:p>
            <a:pPr lvl="1" algn="just"/>
            <a:r>
              <a:rPr lang="en-IN" sz="2400" dirty="0" smtClean="0"/>
              <a:t>These bearers can </a:t>
            </a:r>
            <a:r>
              <a:rPr lang="en-IN" sz="2400" dirty="0"/>
              <a:t>be used for applications such as, but not limited to, web browsing or </a:t>
            </a:r>
            <a:r>
              <a:rPr lang="en-IN" sz="2400" dirty="0" smtClean="0"/>
              <a:t>FTP transfer</a:t>
            </a:r>
            <a:r>
              <a:rPr lang="en-IN" sz="2400" dirty="0"/>
              <a:t>. For these bearers, no bandwidth resources are allocated </a:t>
            </a:r>
            <a:r>
              <a:rPr lang="en-IN" sz="2400" dirty="0" smtClean="0"/>
              <a:t>permanently to </a:t>
            </a:r>
            <a:r>
              <a:rPr lang="en-IN" sz="2400" dirty="0"/>
              <a:t>the bearer.</a:t>
            </a:r>
          </a:p>
        </p:txBody>
      </p:sp>
    </p:spTree>
    <p:extLst>
      <p:ext uri="{BB962C8B-B14F-4D97-AF65-F5344CB8AC3E}">
        <p14:creationId xmlns:p14="http://schemas.microsoft.com/office/powerpoint/2010/main" val="4097468357"/>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sz="3100" dirty="0"/>
              <a:t>Cellular and Mobile Network Technologies for IoT/M2M</a:t>
            </a:r>
            <a:br>
              <a:rPr lang="en-IN" sz="3100" dirty="0"/>
            </a:br>
            <a:r>
              <a:rPr lang="en-IN" sz="3100" dirty="0"/>
              <a:t>LTE- Multiple </a:t>
            </a:r>
            <a:r>
              <a:rPr lang="en-IN" sz="3100" dirty="0" err="1"/>
              <a:t>QoS</a:t>
            </a:r>
            <a:r>
              <a:rPr lang="en-IN" sz="3100" dirty="0"/>
              <a:t> Management</a:t>
            </a:r>
            <a:endParaRPr lang="en-IN"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147</a:t>
            </a:fld>
            <a:endParaRPr lang="en-US"/>
          </a:p>
        </p:txBody>
      </p:sp>
      <p:sp>
        <p:nvSpPr>
          <p:cNvPr id="3" name="Content Placeholder 2"/>
          <p:cNvSpPr>
            <a:spLocks noGrp="1"/>
          </p:cNvSpPr>
          <p:nvPr>
            <p:ph idx="1"/>
          </p:nvPr>
        </p:nvSpPr>
        <p:spPr/>
        <p:txBody>
          <a:bodyPr>
            <a:normAutofit/>
          </a:bodyPr>
          <a:lstStyle/>
          <a:p>
            <a:pPr algn="just"/>
            <a:r>
              <a:rPr lang="en-IN" dirty="0"/>
              <a:t>Each bearer has an associated </a:t>
            </a:r>
            <a:r>
              <a:rPr lang="en-IN" dirty="0" err="1"/>
              <a:t>QoS</a:t>
            </a:r>
            <a:r>
              <a:rPr lang="en-IN" dirty="0"/>
              <a:t> class identifier (QCI), and an allocation </a:t>
            </a:r>
            <a:r>
              <a:rPr lang="en-IN" dirty="0" smtClean="0"/>
              <a:t>and retention </a:t>
            </a:r>
            <a:r>
              <a:rPr lang="en-IN" dirty="0"/>
              <a:t>priority (ARP). </a:t>
            </a:r>
            <a:endParaRPr lang="en-IN" dirty="0" smtClean="0"/>
          </a:p>
          <a:p>
            <a:pPr algn="just"/>
            <a:r>
              <a:rPr lang="en-IN" dirty="0" smtClean="0"/>
              <a:t>The </a:t>
            </a:r>
            <a:r>
              <a:rPr lang="en-IN" dirty="0"/>
              <a:t>QCI is a scalar identifying a set of transport </a:t>
            </a:r>
            <a:r>
              <a:rPr lang="en-IN" dirty="0" smtClean="0"/>
              <a:t>characteristics and </a:t>
            </a:r>
            <a:r>
              <a:rPr lang="en-IN" dirty="0"/>
              <a:t>used to infer node-specific parameters that control </a:t>
            </a:r>
            <a:r>
              <a:rPr lang="en-IN" dirty="0" smtClean="0"/>
              <a:t>packet-forwarding treatment</a:t>
            </a:r>
            <a:r>
              <a:rPr lang="en-IN" dirty="0"/>
              <a:t>. </a:t>
            </a:r>
            <a:endParaRPr lang="en-IN" dirty="0" smtClean="0"/>
          </a:p>
          <a:p>
            <a:pPr algn="just"/>
            <a:r>
              <a:rPr lang="en-IN" dirty="0" smtClean="0"/>
              <a:t>Each </a:t>
            </a:r>
            <a:r>
              <a:rPr lang="en-IN" dirty="0"/>
              <a:t>packet flow is mapped to a QCI value based on the level of </a:t>
            </a:r>
            <a:r>
              <a:rPr lang="en-IN" dirty="0" smtClean="0"/>
              <a:t>service required </a:t>
            </a:r>
            <a:r>
              <a:rPr lang="en-IN" dirty="0"/>
              <a:t>by the application. </a:t>
            </a:r>
            <a:endParaRPr lang="en-IN" dirty="0" smtClean="0"/>
          </a:p>
          <a:p>
            <a:pPr algn="just"/>
            <a:r>
              <a:rPr lang="en-IN" dirty="0" smtClean="0"/>
              <a:t>Transport </a:t>
            </a:r>
            <a:r>
              <a:rPr lang="en-IN" dirty="0"/>
              <a:t>characteristics include bearer </a:t>
            </a:r>
            <a:r>
              <a:rPr lang="en-IN" dirty="0" smtClean="0"/>
              <a:t>with/without GBR</a:t>
            </a:r>
            <a:r>
              <a:rPr lang="en-IN" dirty="0"/>
              <a:t>, priority, packet loss rate, packet latency budget, and so on.</a:t>
            </a:r>
            <a:endParaRPr lang="en-IN" sz="2400" dirty="0"/>
          </a:p>
        </p:txBody>
      </p:sp>
    </p:spTree>
    <p:extLst>
      <p:ext uri="{BB962C8B-B14F-4D97-AF65-F5344CB8AC3E}">
        <p14:creationId xmlns:p14="http://schemas.microsoft.com/office/powerpoint/2010/main" val="1897812331"/>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sz="3100" dirty="0"/>
              <a:t>Cellular and Mobile Network Technologies for IoT/M2M</a:t>
            </a:r>
            <a:br>
              <a:rPr lang="en-IN" sz="3100" dirty="0"/>
            </a:br>
            <a:r>
              <a:rPr lang="en-IN" sz="3100" dirty="0"/>
              <a:t>LTE- Multiple </a:t>
            </a:r>
            <a:r>
              <a:rPr lang="en-IN" sz="3100" dirty="0" err="1"/>
              <a:t>QoS</a:t>
            </a:r>
            <a:r>
              <a:rPr lang="en-IN" sz="3100" dirty="0"/>
              <a:t> Management</a:t>
            </a:r>
            <a:endParaRPr lang="en-IN"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148</a:t>
            </a:fld>
            <a:endParaRPr lang="en-US"/>
          </a:p>
        </p:txBody>
      </p:sp>
      <p:pic>
        <p:nvPicPr>
          <p:cNvPr id="1026" name="Picture 2"/>
          <p:cNvPicPr>
            <a:picLocks noGrp="1" noChangeAspect="1" noChangeArrowheads="1"/>
          </p:cNvPicPr>
          <p:nvPr>
            <p:ph idx="1"/>
          </p:nvPr>
        </p:nvPicPr>
        <p:blipFill rotWithShape="1">
          <a:blip r:embed="rId2" cstate="print">
            <a:extLst>
              <a:ext uri="{28A0092B-C50C-407E-A947-70E740481C1C}">
                <a14:useLocalDpi xmlns:a14="http://schemas.microsoft.com/office/drawing/2010/main" val="0"/>
              </a:ext>
            </a:extLst>
          </a:blip>
          <a:srcRect/>
          <a:stretch/>
        </p:blipFill>
        <p:spPr bwMode="auto">
          <a:xfrm>
            <a:off x="571500" y="1499532"/>
            <a:ext cx="8001000" cy="53584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10185575"/>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sz="3100" dirty="0"/>
              <a:t>Cellular and Mobile Network Technologies for IoT/M2M</a:t>
            </a:r>
            <a:br>
              <a:rPr lang="en-IN" sz="3100" dirty="0"/>
            </a:br>
            <a:r>
              <a:rPr lang="en-IN" sz="3100" dirty="0"/>
              <a:t>LTE- </a:t>
            </a:r>
            <a:r>
              <a:rPr lang="en-IN" sz="3100" dirty="0" err="1"/>
              <a:t>Signaling</a:t>
            </a:r>
            <a:endParaRPr lang="en-IN"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149</a:t>
            </a:fld>
            <a:endParaRPr lang="en-US"/>
          </a:p>
        </p:txBody>
      </p:sp>
      <p:sp>
        <p:nvSpPr>
          <p:cNvPr id="3" name="Content Placeholder 2"/>
          <p:cNvSpPr>
            <a:spLocks noGrp="1"/>
          </p:cNvSpPr>
          <p:nvPr>
            <p:ph idx="1"/>
          </p:nvPr>
        </p:nvSpPr>
        <p:spPr/>
        <p:txBody>
          <a:bodyPr/>
          <a:lstStyle/>
          <a:p>
            <a:pPr algn="just"/>
            <a:r>
              <a:rPr lang="en-IN" dirty="0"/>
              <a:t>2G/3G networks use SS7-MAP protocol for the </a:t>
            </a:r>
            <a:r>
              <a:rPr lang="en-IN" dirty="0" smtClean="0"/>
              <a:t>following functions</a:t>
            </a:r>
            <a:r>
              <a:rPr lang="en-IN" dirty="0"/>
              <a:t>:</a:t>
            </a:r>
          </a:p>
          <a:p>
            <a:pPr lvl="1" algn="just"/>
            <a:r>
              <a:rPr lang="en-IN" dirty="0" smtClean="0"/>
              <a:t>location</a:t>
            </a:r>
            <a:endParaRPr lang="en-IN" dirty="0"/>
          </a:p>
          <a:p>
            <a:pPr lvl="1" algn="just"/>
            <a:r>
              <a:rPr lang="en-IN" dirty="0" smtClean="0"/>
              <a:t>subscriber </a:t>
            </a:r>
            <a:r>
              <a:rPr lang="en-IN" dirty="0"/>
              <a:t>access</a:t>
            </a:r>
          </a:p>
          <a:p>
            <a:pPr lvl="1" algn="just"/>
            <a:r>
              <a:rPr lang="en-IN" dirty="0" smtClean="0"/>
              <a:t>handover</a:t>
            </a:r>
            <a:endParaRPr lang="en-IN" dirty="0"/>
          </a:p>
          <a:p>
            <a:pPr lvl="1" algn="just"/>
            <a:r>
              <a:rPr lang="en-IN" dirty="0" smtClean="0"/>
              <a:t>authentication</a:t>
            </a:r>
            <a:endParaRPr lang="en-IN" dirty="0"/>
          </a:p>
          <a:p>
            <a:pPr lvl="1" algn="just"/>
            <a:r>
              <a:rPr lang="en-IN" dirty="0" smtClean="0"/>
              <a:t>security/identity </a:t>
            </a:r>
            <a:r>
              <a:rPr lang="en-IN" dirty="0"/>
              <a:t>management</a:t>
            </a:r>
          </a:p>
          <a:p>
            <a:pPr lvl="1" algn="just"/>
            <a:r>
              <a:rPr lang="en-IN" dirty="0" smtClean="0"/>
              <a:t>handover </a:t>
            </a:r>
            <a:r>
              <a:rPr lang="en-IN" dirty="0"/>
              <a:t>services</a:t>
            </a:r>
          </a:p>
        </p:txBody>
      </p:sp>
    </p:spTree>
    <p:extLst>
      <p:ext uri="{BB962C8B-B14F-4D97-AF65-F5344CB8AC3E}">
        <p14:creationId xmlns:p14="http://schemas.microsoft.com/office/powerpoint/2010/main" val="67250638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t>WPAN Technologies </a:t>
            </a:r>
            <a:r>
              <a:rPr lang="en-IN" dirty="0" smtClean="0"/>
              <a:t>for IoT/M2M</a:t>
            </a:r>
            <a:r>
              <a:rPr lang="en-IN" dirty="0"/>
              <a:t/>
            </a:r>
            <a:br>
              <a:rPr lang="en-IN" dirty="0"/>
            </a:br>
            <a:r>
              <a:rPr lang="en-IN" dirty="0" err="1"/>
              <a:t>Zigbee</a:t>
            </a:r>
            <a:r>
              <a:rPr lang="en-IN" dirty="0"/>
              <a:t>/IEEE 802.15.4</a:t>
            </a:r>
          </a:p>
        </p:txBody>
      </p:sp>
      <p:sp>
        <p:nvSpPr>
          <p:cNvPr id="3" name="Content Placeholder 2"/>
          <p:cNvSpPr>
            <a:spLocks noGrp="1"/>
          </p:cNvSpPr>
          <p:nvPr>
            <p:ph idx="1"/>
          </p:nvPr>
        </p:nvSpPr>
        <p:spPr/>
        <p:txBody>
          <a:bodyPr/>
          <a:lstStyle/>
          <a:p>
            <a:pPr algn="just"/>
            <a:r>
              <a:rPr lang="en-IN" dirty="0"/>
              <a:t>ZigBee utilizes the globally available, license-free 2.4 GHz </a:t>
            </a:r>
            <a:r>
              <a:rPr lang="en-IN" dirty="0" smtClean="0"/>
              <a:t>industrial, scientific</a:t>
            </a:r>
            <a:r>
              <a:rPr lang="en-IN" dirty="0"/>
              <a:t>, and medical (ISM) frequency band to provide low data rate wireless </a:t>
            </a:r>
            <a:r>
              <a:rPr lang="en-IN" dirty="0" smtClean="0"/>
              <a:t>applications</a:t>
            </a:r>
          </a:p>
          <a:p>
            <a:pPr algn="just"/>
            <a:r>
              <a:rPr lang="en-IN" dirty="0"/>
              <a:t>IEEE 802.15.4, wireless links can operate in </a:t>
            </a:r>
            <a:r>
              <a:rPr lang="en-IN" dirty="0" smtClean="0"/>
              <a:t>three unlicensed </a:t>
            </a:r>
            <a:r>
              <a:rPr lang="en-IN" dirty="0"/>
              <a:t>frequency bands, namely the 858 MHz band, the 902-to-928 MHz </a:t>
            </a:r>
            <a:r>
              <a:rPr lang="en-IN" dirty="0" smtClean="0"/>
              <a:t>band, and </a:t>
            </a:r>
            <a:r>
              <a:rPr lang="en-IN" dirty="0"/>
              <a:t>the 2.4 GHz </a:t>
            </a:r>
            <a:r>
              <a:rPr lang="en-IN" dirty="0" smtClean="0"/>
              <a:t>band</a:t>
            </a:r>
          </a:p>
          <a:p>
            <a:pPr algn="just"/>
            <a:r>
              <a:rPr lang="en-IN" dirty="0"/>
              <a:t>IEEE 802.15.4 defines a robust radio PHY (physical) layer and MAC (</a:t>
            </a:r>
            <a:r>
              <a:rPr lang="en-IN" dirty="0" smtClean="0"/>
              <a:t>medium access </a:t>
            </a:r>
            <a:r>
              <a:rPr lang="en-IN" dirty="0"/>
              <a:t>control) layer, while ZigBee defines the network, security, and </a:t>
            </a:r>
            <a:r>
              <a:rPr lang="en-IN" dirty="0" smtClean="0"/>
              <a:t>application framework </a:t>
            </a:r>
            <a:r>
              <a:rPr lang="en-IN" dirty="0"/>
              <a:t>for an IEEE 802.15.4-based system.</a:t>
            </a:r>
          </a:p>
        </p:txBody>
      </p:sp>
      <p:sp>
        <p:nvSpPr>
          <p:cNvPr id="4" name="Slide Number Placeholder 3"/>
          <p:cNvSpPr>
            <a:spLocks noGrp="1"/>
          </p:cNvSpPr>
          <p:nvPr>
            <p:ph type="sldNum" sz="quarter" idx="12"/>
          </p:nvPr>
        </p:nvSpPr>
        <p:spPr/>
        <p:txBody>
          <a:bodyPr/>
          <a:lstStyle/>
          <a:p>
            <a:fld id="{B6F15528-21DE-4FAA-801E-634DDDAF4B2B}" type="slidenum">
              <a:rPr lang="en-US" smtClean="0"/>
              <a:pPr/>
              <a:t>15</a:t>
            </a:fld>
            <a:endParaRPr lang="en-US"/>
          </a:p>
        </p:txBody>
      </p:sp>
    </p:spTree>
    <p:extLst>
      <p:ext uri="{BB962C8B-B14F-4D97-AF65-F5344CB8AC3E}">
        <p14:creationId xmlns:p14="http://schemas.microsoft.com/office/powerpoint/2010/main" val="2054159327"/>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sz="3100" dirty="0"/>
              <a:t>Cellular and Mobile Network Technologies for IoT/M2M</a:t>
            </a:r>
            <a:br>
              <a:rPr lang="en-IN" sz="3100" dirty="0"/>
            </a:br>
            <a:r>
              <a:rPr lang="en-IN" sz="3100" dirty="0"/>
              <a:t>LTE- </a:t>
            </a:r>
            <a:r>
              <a:rPr lang="en-IN" sz="3100" dirty="0" err="1"/>
              <a:t>Signaling</a:t>
            </a:r>
            <a:endParaRPr lang="en-IN"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150</a:t>
            </a:fld>
            <a:endParaRPr lang="en-US"/>
          </a:p>
        </p:txBody>
      </p:sp>
      <p:sp>
        <p:nvSpPr>
          <p:cNvPr id="3" name="Content Placeholder 2"/>
          <p:cNvSpPr>
            <a:spLocks noGrp="1"/>
          </p:cNvSpPr>
          <p:nvPr>
            <p:ph idx="1"/>
          </p:nvPr>
        </p:nvSpPr>
        <p:spPr/>
        <p:txBody>
          <a:bodyPr>
            <a:normAutofit fontScale="85000" lnSpcReduction="10000"/>
          </a:bodyPr>
          <a:lstStyle/>
          <a:p>
            <a:pPr algn="just"/>
            <a:r>
              <a:rPr lang="en-IN" dirty="0" smtClean="0"/>
              <a:t>In LTE/SAE, Diameter Base Protocol (RFC 3588) has been chosen by 3GPP for many of these procedures and is increasingly used for </a:t>
            </a:r>
            <a:r>
              <a:rPr lang="en-IN" dirty="0" err="1" smtClean="0"/>
              <a:t>interoperator</a:t>
            </a:r>
            <a:r>
              <a:rPr lang="en-IN" dirty="0" smtClean="0"/>
              <a:t> </a:t>
            </a:r>
            <a:r>
              <a:rPr lang="en-IN" dirty="0" err="1" smtClean="0"/>
              <a:t>signaling</a:t>
            </a:r>
            <a:r>
              <a:rPr lang="en-IN" dirty="0" smtClean="0"/>
              <a:t> network and roaming infrastructure. </a:t>
            </a:r>
          </a:p>
          <a:p>
            <a:pPr algn="just"/>
            <a:r>
              <a:rPr lang="en-IN" dirty="0" smtClean="0"/>
              <a:t>For example, registration messages received will be based on diameter (rather than SS7-MAP). </a:t>
            </a:r>
          </a:p>
          <a:p>
            <a:pPr algn="just"/>
            <a:r>
              <a:rPr lang="en-IN" dirty="0" smtClean="0"/>
              <a:t>The LTE interfaces based on diameter include the following:</a:t>
            </a:r>
          </a:p>
          <a:p>
            <a:pPr lvl="1" algn="just"/>
            <a:r>
              <a:rPr lang="en-IN" dirty="0" smtClean="0"/>
              <a:t>Packet core-related interfaces toward HSS and EIR</a:t>
            </a:r>
          </a:p>
          <a:p>
            <a:pPr lvl="2" algn="just"/>
            <a:r>
              <a:rPr lang="en-IN" dirty="0" smtClean="0"/>
              <a:t>S6a (MME to HSS) and S6d (SGSN to HSS)</a:t>
            </a:r>
          </a:p>
          <a:p>
            <a:pPr lvl="2" algn="just"/>
            <a:r>
              <a:rPr lang="en-IN" dirty="0" smtClean="0"/>
              <a:t>S6b, S6c (external AAA functions for non-3GPP accesses)</a:t>
            </a:r>
          </a:p>
          <a:p>
            <a:pPr lvl="2" algn="just"/>
            <a:r>
              <a:rPr lang="en-IN" dirty="0" smtClean="0"/>
              <a:t>S13 (MME to EIR) and S13’ (SGSN to EIR)</a:t>
            </a:r>
          </a:p>
          <a:p>
            <a:pPr lvl="1" algn="just"/>
            <a:r>
              <a:rPr lang="en-IN" dirty="0" smtClean="0"/>
              <a:t>Network </a:t>
            </a:r>
            <a:r>
              <a:rPr lang="en-IN" dirty="0" err="1" smtClean="0"/>
              <a:t>signaling</a:t>
            </a:r>
            <a:r>
              <a:rPr lang="en-IN" dirty="0" smtClean="0"/>
              <a:t> for policy control and charging</a:t>
            </a:r>
          </a:p>
          <a:p>
            <a:pPr lvl="2" algn="just"/>
            <a:r>
              <a:rPr lang="en-IN" dirty="0" smtClean="0"/>
              <a:t>1. S9 (H-PCRF to V-PCRF)</a:t>
            </a:r>
          </a:p>
          <a:p>
            <a:pPr lvl="2" algn="just"/>
            <a:r>
              <a:rPr lang="en-IN" dirty="0" smtClean="0"/>
              <a:t>2. S7 (PCRF to P-GW)</a:t>
            </a:r>
          </a:p>
          <a:p>
            <a:pPr lvl="2" algn="just"/>
            <a:r>
              <a:rPr lang="en-IN" dirty="0" smtClean="0"/>
              <a:t>3. </a:t>
            </a:r>
            <a:r>
              <a:rPr lang="en-IN" dirty="0" err="1" smtClean="0"/>
              <a:t>Gx</a:t>
            </a:r>
            <a:r>
              <a:rPr lang="en-IN" dirty="0" smtClean="0"/>
              <a:t> (PCRF to PCEF)</a:t>
            </a:r>
          </a:p>
          <a:p>
            <a:pPr lvl="2" algn="just"/>
            <a:r>
              <a:rPr lang="en-IN" dirty="0" smtClean="0"/>
              <a:t>4. </a:t>
            </a:r>
            <a:r>
              <a:rPr lang="en-IN" dirty="0" err="1" smtClean="0"/>
              <a:t>Gxc</a:t>
            </a:r>
            <a:r>
              <a:rPr lang="en-IN" dirty="0" smtClean="0"/>
              <a:t> (PCRF to S-GW)</a:t>
            </a:r>
          </a:p>
          <a:p>
            <a:pPr lvl="2" algn="just"/>
            <a:r>
              <a:rPr lang="da-DK" dirty="0" smtClean="0"/>
              <a:t>5. Rx (AF to PCRF)</a:t>
            </a:r>
          </a:p>
          <a:p>
            <a:pPr lvl="2" algn="just"/>
            <a:r>
              <a:rPr lang="en-IN" dirty="0" smtClean="0"/>
              <a:t>6. </a:t>
            </a:r>
            <a:r>
              <a:rPr lang="en-IN" dirty="0" err="1" smtClean="0"/>
              <a:t>Gy</a:t>
            </a:r>
            <a:r>
              <a:rPr lang="en-IN" dirty="0" smtClean="0"/>
              <a:t> (PCEF to OCS)</a:t>
            </a:r>
            <a:endParaRPr lang="en-IN" dirty="0"/>
          </a:p>
        </p:txBody>
      </p:sp>
    </p:spTree>
    <p:extLst>
      <p:ext uri="{BB962C8B-B14F-4D97-AF65-F5344CB8AC3E}">
        <p14:creationId xmlns:p14="http://schemas.microsoft.com/office/powerpoint/2010/main" val="2608037330"/>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sz="3100" dirty="0"/>
              <a:t>Cellular and Mobile Network Technologies for IoT/M2M</a:t>
            </a:r>
            <a:br>
              <a:rPr lang="en-IN" sz="3100" dirty="0"/>
            </a:br>
            <a:r>
              <a:rPr lang="en-IN" sz="3100" dirty="0"/>
              <a:t>LTE- Evolution Paths to 4G/LTE</a:t>
            </a:r>
            <a:endParaRPr lang="en-IN"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151</a:t>
            </a:fld>
            <a:endParaRPr lang="en-US"/>
          </a:p>
        </p:txBody>
      </p:sp>
      <p:pic>
        <p:nvPicPr>
          <p:cNvPr id="2050" name="Picture 2"/>
          <p:cNvPicPr>
            <a:picLocks noGrp="1" noChangeAspect="1" noChangeArrowheads="1"/>
          </p:cNvPicPr>
          <p:nvPr>
            <p:ph idx="1"/>
          </p:nvPr>
        </p:nvPicPr>
        <p:blipFill rotWithShape="1">
          <a:blip r:embed="rId2" cstate="print">
            <a:extLst>
              <a:ext uri="{28A0092B-C50C-407E-A947-70E740481C1C}">
                <a14:useLocalDpi xmlns:a14="http://schemas.microsoft.com/office/drawing/2010/main" val="0"/>
              </a:ext>
            </a:extLst>
          </a:blip>
          <a:srcRect l="21252" t="7573" r="21252" b="4907"/>
          <a:stretch/>
        </p:blipFill>
        <p:spPr bwMode="auto">
          <a:xfrm>
            <a:off x="1562100" y="1524000"/>
            <a:ext cx="6019800" cy="51519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7357103"/>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sz="3100" dirty="0"/>
              <a:t>Cellular and Mobile Network Technologies for IoT/M2M</a:t>
            </a:r>
            <a:br>
              <a:rPr lang="en-IN" sz="3100" dirty="0"/>
            </a:br>
            <a:r>
              <a:rPr lang="en-IN" sz="3100" dirty="0"/>
              <a:t>LTE- Evolution Paths to 4G/LTE</a:t>
            </a:r>
            <a:endParaRPr lang="en-IN"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152</a:t>
            </a:fld>
            <a:endParaRPr lang="en-US"/>
          </a:p>
        </p:txBody>
      </p:sp>
      <p:sp>
        <p:nvSpPr>
          <p:cNvPr id="3" name="Content Placeholder 2"/>
          <p:cNvSpPr>
            <a:spLocks noGrp="1"/>
          </p:cNvSpPr>
          <p:nvPr>
            <p:ph idx="1"/>
          </p:nvPr>
        </p:nvSpPr>
        <p:spPr/>
        <p:txBody>
          <a:bodyPr>
            <a:normAutofit fontScale="92500" lnSpcReduction="20000"/>
          </a:bodyPr>
          <a:lstStyle/>
          <a:p>
            <a:pPr algn="just"/>
            <a:r>
              <a:rPr lang="en-IN" dirty="0"/>
              <a:t>Mobile operators are evolving </a:t>
            </a:r>
            <a:r>
              <a:rPr lang="en-IN" dirty="0" smtClean="0"/>
              <a:t>toward LTE/SAE </a:t>
            </a:r>
            <a:r>
              <a:rPr lang="en-IN" dirty="0"/>
              <a:t>using different evolution paths, as </a:t>
            </a:r>
            <a:r>
              <a:rPr lang="en-IN" dirty="0" smtClean="0"/>
              <a:t>follows</a:t>
            </a:r>
            <a:endParaRPr lang="en-IN" dirty="0"/>
          </a:p>
          <a:p>
            <a:pPr lvl="1" algn="just"/>
            <a:r>
              <a:rPr lang="en-IN" dirty="0" smtClean="0"/>
              <a:t>3GPP </a:t>
            </a:r>
            <a:r>
              <a:rPr lang="en-IN" dirty="0"/>
              <a:t>environments: GSM, GPRS, EDGE, WCDMA, HSPA</a:t>
            </a:r>
          </a:p>
          <a:p>
            <a:pPr lvl="1" algn="just"/>
            <a:r>
              <a:rPr lang="en-IN" dirty="0" smtClean="0"/>
              <a:t>Non-3GPP </a:t>
            </a:r>
            <a:r>
              <a:rPr lang="en-IN" dirty="0"/>
              <a:t>environments: 1xRTT, EV-DO, 3xRTT, WLAN, </a:t>
            </a:r>
            <a:r>
              <a:rPr lang="en-IN" dirty="0" smtClean="0"/>
              <a:t>WiMAX</a:t>
            </a:r>
          </a:p>
          <a:p>
            <a:pPr algn="just"/>
            <a:r>
              <a:rPr lang="en-IN" dirty="0"/>
              <a:t>Network element evolution from 2G/3G to LTE includes the following upgrades </a:t>
            </a:r>
            <a:r>
              <a:rPr lang="en-IN" dirty="0" smtClean="0"/>
              <a:t>in the </a:t>
            </a:r>
            <a:r>
              <a:rPr lang="en-IN" dirty="0"/>
              <a:t>provider network:</a:t>
            </a:r>
          </a:p>
          <a:p>
            <a:pPr lvl="1" algn="just"/>
            <a:r>
              <a:rPr lang="en-IN" dirty="0" smtClean="0"/>
              <a:t>GERAN </a:t>
            </a:r>
            <a:r>
              <a:rPr lang="en-IN" dirty="0"/>
              <a:t>and UTRAN -</a:t>
            </a:r>
            <a:r>
              <a:rPr lang="en-IN" i="1" dirty="0"/>
              <a:t>&gt; </a:t>
            </a:r>
            <a:r>
              <a:rPr lang="en-IN" b="1" dirty="0"/>
              <a:t>E-UTRAN</a:t>
            </a:r>
          </a:p>
          <a:p>
            <a:pPr lvl="1" algn="just"/>
            <a:r>
              <a:rPr lang="en-IN" dirty="0" smtClean="0"/>
              <a:t>SGSN/PDSN-FA </a:t>
            </a:r>
            <a:r>
              <a:rPr lang="en-IN" dirty="0"/>
              <a:t>-</a:t>
            </a:r>
            <a:r>
              <a:rPr lang="en-IN" i="1" dirty="0"/>
              <a:t>&gt;</a:t>
            </a:r>
            <a:r>
              <a:rPr lang="en-IN" b="1" dirty="0"/>
              <a:t>S-GW</a:t>
            </a:r>
          </a:p>
          <a:p>
            <a:pPr lvl="1" algn="just"/>
            <a:r>
              <a:rPr lang="en-IN" dirty="0" smtClean="0"/>
              <a:t>GGSN/PDSN-HA </a:t>
            </a:r>
            <a:r>
              <a:rPr lang="en-IN" dirty="0"/>
              <a:t>-</a:t>
            </a:r>
            <a:r>
              <a:rPr lang="en-IN" i="1" dirty="0"/>
              <a:t>&gt;</a:t>
            </a:r>
            <a:r>
              <a:rPr lang="en-IN" b="1" dirty="0"/>
              <a:t>PDN-GW</a:t>
            </a:r>
          </a:p>
          <a:p>
            <a:pPr lvl="1" algn="just"/>
            <a:r>
              <a:rPr lang="en-IN" dirty="0" smtClean="0"/>
              <a:t>HLR/AAA </a:t>
            </a:r>
            <a:r>
              <a:rPr lang="en-IN" dirty="0"/>
              <a:t>-</a:t>
            </a:r>
            <a:r>
              <a:rPr lang="en-IN" i="1" dirty="0"/>
              <a:t>&gt;</a:t>
            </a:r>
            <a:r>
              <a:rPr lang="en-IN" b="1" dirty="0"/>
              <a:t>HSS</a:t>
            </a:r>
          </a:p>
          <a:p>
            <a:pPr lvl="1" algn="just"/>
            <a:r>
              <a:rPr lang="en-IN" dirty="0" smtClean="0"/>
              <a:t>VLR </a:t>
            </a:r>
            <a:r>
              <a:rPr lang="en-IN" dirty="0"/>
              <a:t>-</a:t>
            </a:r>
            <a:r>
              <a:rPr lang="en-IN" i="1" dirty="0"/>
              <a:t>&gt;</a:t>
            </a:r>
            <a:r>
              <a:rPr lang="en-IN" b="1" dirty="0" smtClean="0"/>
              <a:t>MME</a:t>
            </a:r>
          </a:p>
          <a:p>
            <a:pPr algn="just"/>
            <a:r>
              <a:rPr lang="en-IN" dirty="0" smtClean="0"/>
              <a:t>The </a:t>
            </a:r>
            <a:r>
              <a:rPr lang="en-IN" dirty="0"/>
              <a:t>following </a:t>
            </a:r>
            <a:r>
              <a:rPr lang="en-IN" dirty="0" err="1"/>
              <a:t>signaling</a:t>
            </a:r>
            <a:r>
              <a:rPr lang="en-IN" dirty="0"/>
              <a:t> evolution from 2G/3G to LTE is needed:</a:t>
            </a:r>
          </a:p>
          <a:p>
            <a:pPr lvl="1" algn="just"/>
            <a:r>
              <a:rPr lang="en-IN" dirty="0" smtClean="0"/>
              <a:t>SS7-MAP/ANSI-41/RADIUS </a:t>
            </a:r>
            <a:r>
              <a:rPr lang="en-IN" dirty="0"/>
              <a:t>-</a:t>
            </a:r>
            <a:r>
              <a:rPr lang="en-IN" i="1" dirty="0"/>
              <a:t>&gt;</a:t>
            </a:r>
            <a:r>
              <a:rPr lang="en-IN" b="1" dirty="0"/>
              <a:t>Diameter</a:t>
            </a:r>
          </a:p>
          <a:p>
            <a:pPr lvl="1" algn="just"/>
            <a:r>
              <a:rPr lang="en-IN" dirty="0" smtClean="0"/>
              <a:t>GTPc-v0 </a:t>
            </a:r>
            <a:r>
              <a:rPr lang="en-IN" dirty="0"/>
              <a:t>and v1 -</a:t>
            </a:r>
            <a:r>
              <a:rPr lang="en-IN" i="1" dirty="0"/>
              <a:t>&gt;</a:t>
            </a:r>
            <a:r>
              <a:rPr lang="en-IN" b="1" dirty="0"/>
              <a:t>GTPc-v2</a:t>
            </a:r>
          </a:p>
          <a:p>
            <a:pPr lvl="1" algn="just"/>
            <a:r>
              <a:rPr lang="en-IN" dirty="0" smtClean="0"/>
              <a:t>MIP </a:t>
            </a:r>
            <a:r>
              <a:rPr lang="en-IN" dirty="0"/>
              <a:t>-</a:t>
            </a:r>
            <a:r>
              <a:rPr lang="en-IN" i="1" dirty="0"/>
              <a:t>&gt;</a:t>
            </a:r>
            <a:r>
              <a:rPr lang="en-IN" b="1" dirty="0"/>
              <a:t>PMIP</a:t>
            </a:r>
            <a:endParaRPr lang="en-IN" dirty="0"/>
          </a:p>
        </p:txBody>
      </p:sp>
    </p:spTree>
    <p:extLst>
      <p:ext uri="{BB962C8B-B14F-4D97-AF65-F5344CB8AC3E}">
        <p14:creationId xmlns:p14="http://schemas.microsoft.com/office/powerpoint/2010/main" val="432683399"/>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sz="3100" dirty="0"/>
              <a:t>Cellular and Mobile Network Technologies for IoT/M2M</a:t>
            </a:r>
            <a:br>
              <a:rPr lang="en-IN" sz="3100" dirty="0"/>
            </a:br>
            <a:r>
              <a:rPr lang="en-IN" sz="3100" dirty="0"/>
              <a:t>LTE- Evolution Paths to 4G/LTE</a:t>
            </a:r>
            <a:endParaRPr lang="en-IN"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153</a:t>
            </a:fld>
            <a:endParaRPr lang="en-US"/>
          </a:p>
        </p:txBody>
      </p:sp>
      <p:sp>
        <p:nvSpPr>
          <p:cNvPr id="5" name="Content Placeholder 4"/>
          <p:cNvSpPr>
            <a:spLocks noGrp="1"/>
          </p:cNvSpPr>
          <p:nvPr>
            <p:ph idx="1"/>
          </p:nvPr>
        </p:nvSpPr>
        <p:spPr/>
        <p:txBody>
          <a:bodyPr/>
          <a:lstStyle/>
          <a:p>
            <a:pPr algn="just"/>
            <a:r>
              <a:rPr lang="en-IN" dirty="0"/>
              <a:t>After the LTE environment is established in a portion of the provider’s </a:t>
            </a:r>
            <a:r>
              <a:rPr lang="en-IN" dirty="0" smtClean="0"/>
              <a:t>environment, legacy </a:t>
            </a:r>
            <a:r>
              <a:rPr lang="en-IN" dirty="0"/>
              <a:t>components of the provider’s network can be supported by the </a:t>
            </a:r>
            <a:r>
              <a:rPr lang="en-IN" dirty="0" smtClean="0"/>
              <a:t>LTE infrastructure</a:t>
            </a:r>
            <a:endParaRPr lang="en-IN" dirty="0"/>
          </a:p>
        </p:txBody>
      </p:sp>
    </p:spTree>
    <p:extLst>
      <p:ext uri="{BB962C8B-B14F-4D97-AF65-F5344CB8AC3E}">
        <p14:creationId xmlns:p14="http://schemas.microsoft.com/office/powerpoint/2010/main" val="1568428583"/>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sz="3100" dirty="0"/>
              <a:t>Cellular and Mobile Network Technologies for IoT/M2M</a:t>
            </a:r>
            <a:br>
              <a:rPr lang="en-IN" sz="3100" dirty="0"/>
            </a:br>
            <a:r>
              <a:rPr lang="en-IN" sz="3100" dirty="0"/>
              <a:t>LTE- Evolution Paths to 4G/LTE</a:t>
            </a:r>
            <a:endParaRPr lang="en-IN"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154</a:t>
            </a:fld>
            <a:endParaRPr lang="en-US"/>
          </a:p>
        </p:txBody>
      </p:sp>
      <p:pic>
        <p:nvPicPr>
          <p:cNvPr id="3074" name="Picture 2"/>
          <p:cNvPicPr>
            <a:picLocks noGrp="1" noChangeAspect="1" noChangeArrowheads="1"/>
          </p:cNvPicPr>
          <p:nvPr>
            <p:ph idx="1"/>
          </p:nvPr>
        </p:nvPicPr>
        <p:blipFill rotWithShape="1">
          <a:blip r:embed="rId2" cstate="print">
            <a:extLst>
              <a:ext uri="{28A0092B-C50C-407E-A947-70E740481C1C}">
                <a14:useLocalDpi xmlns:a14="http://schemas.microsoft.com/office/drawing/2010/main" val="0"/>
              </a:ext>
            </a:extLst>
          </a:blip>
          <a:srcRect l="26366" t="13533" r="24603" b="7416"/>
          <a:stretch/>
        </p:blipFill>
        <p:spPr bwMode="auto">
          <a:xfrm>
            <a:off x="1755927" y="1600200"/>
            <a:ext cx="5632147" cy="5105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92499885"/>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IN" dirty="0"/>
              <a:t>Layer </a:t>
            </a:r>
            <a:r>
              <a:rPr lang="en-IN" dirty="0" smtClean="0"/>
              <a:t>3 </a:t>
            </a:r>
            <a:br>
              <a:rPr lang="en-IN" dirty="0" smtClean="0"/>
            </a:br>
            <a:r>
              <a:rPr lang="en-IN" dirty="0" smtClean="0"/>
              <a:t>Connectivity </a:t>
            </a:r>
            <a:r>
              <a:rPr lang="en-IN" dirty="0"/>
              <a:t>:IPv6 Technologies </a:t>
            </a:r>
            <a:r>
              <a:rPr lang="en-IN" dirty="0" smtClean="0"/>
              <a:t>for </a:t>
            </a:r>
            <a:r>
              <a:rPr lang="en-IN" dirty="0"/>
              <a:t>the IoT</a:t>
            </a:r>
          </a:p>
        </p:txBody>
      </p:sp>
      <p:sp>
        <p:nvSpPr>
          <p:cNvPr id="4" name="Subtitle 3"/>
          <p:cNvSpPr>
            <a:spLocks noGrp="1"/>
          </p:cNvSpPr>
          <p:nvPr>
            <p:ph type="subTitle" idx="1"/>
          </p:nvPr>
        </p:nvSpPr>
        <p:spPr/>
        <p:txBody>
          <a:bodyPr/>
          <a:lstStyle/>
          <a:p>
            <a:endParaRPr lang="en-IN"/>
          </a:p>
        </p:txBody>
      </p:sp>
      <p:sp>
        <p:nvSpPr>
          <p:cNvPr id="3" name="Slide Number Placeholder 2"/>
          <p:cNvSpPr>
            <a:spLocks noGrp="1"/>
          </p:cNvSpPr>
          <p:nvPr>
            <p:ph type="sldNum" sz="quarter" idx="12"/>
          </p:nvPr>
        </p:nvSpPr>
        <p:spPr/>
        <p:txBody>
          <a:bodyPr/>
          <a:lstStyle/>
          <a:p>
            <a:fld id="{B6F15528-21DE-4FAA-801E-634DDDAF4B2B}" type="slidenum">
              <a:rPr lang="en-US" smtClean="0"/>
              <a:pPr/>
              <a:t>155</a:t>
            </a:fld>
            <a:endParaRPr lang="en-US"/>
          </a:p>
        </p:txBody>
      </p:sp>
    </p:spTree>
    <p:extLst>
      <p:ext uri="{BB962C8B-B14F-4D97-AF65-F5344CB8AC3E}">
        <p14:creationId xmlns:p14="http://schemas.microsoft.com/office/powerpoint/2010/main" val="2135123867"/>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Overview and Motivations</a:t>
            </a:r>
          </a:p>
        </p:txBody>
      </p:sp>
      <p:sp>
        <p:nvSpPr>
          <p:cNvPr id="3" name="Content Placeholder 2"/>
          <p:cNvSpPr>
            <a:spLocks noGrp="1"/>
          </p:cNvSpPr>
          <p:nvPr>
            <p:ph idx="1"/>
          </p:nvPr>
        </p:nvSpPr>
        <p:spPr/>
        <p:txBody>
          <a:bodyPr>
            <a:normAutofit/>
          </a:bodyPr>
          <a:lstStyle/>
          <a:p>
            <a:pPr algn="just"/>
            <a:r>
              <a:rPr lang="en-IN" dirty="0"/>
              <a:t>IPv6 provides </a:t>
            </a:r>
            <a:r>
              <a:rPr lang="en-IN" dirty="0" smtClean="0"/>
              <a:t>improved internetworking </a:t>
            </a:r>
            <a:r>
              <a:rPr lang="en-IN" dirty="0"/>
              <a:t>capabilities compared to what is presently available with IPv4. </a:t>
            </a:r>
            <a:endParaRPr lang="en-IN" dirty="0" smtClean="0"/>
          </a:p>
          <a:p>
            <a:pPr algn="just"/>
            <a:r>
              <a:rPr lang="en-IN" dirty="0" smtClean="0"/>
              <a:t>The current </a:t>
            </a:r>
            <a:r>
              <a:rPr lang="en-IN" dirty="0"/>
              <a:t>IPv4 has been in use for over 30 years, but it exhibits some challenges </a:t>
            </a:r>
            <a:r>
              <a:rPr lang="en-IN" dirty="0" smtClean="0"/>
              <a:t>in supporting </a:t>
            </a:r>
            <a:r>
              <a:rPr lang="en-IN" dirty="0"/>
              <a:t>emerging demands for address space cardinality, high-density </a:t>
            </a:r>
            <a:r>
              <a:rPr lang="en-IN" dirty="0" smtClean="0"/>
              <a:t>mobility, multimedia</a:t>
            </a:r>
            <a:r>
              <a:rPr lang="en-IN" dirty="0"/>
              <a:t>, and strong security. </a:t>
            </a:r>
            <a:endParaRPr lang="en-IN" dirty="0" smtClean="0"/>
          </a:p>
          <a:p>
            <a:pPr algn="just"/>
            <a:r>
              <a:rPr lang="en-IN" dirty="0" smtClean="0"/>
              <a:t>IPv6 </a:t>
            </a:r>
            <a:r>
              <a:rPr lang="en-IN" dirty="0"/>
              <a:t>offers the potential of achieving </a:t>
            </a:r>
            <a:r>
              <a:rPr lang="en-IN" dirty="0" smtClean="0"/>
              <a:t>scalability, </a:t>
            </a:r>
            <a:r>
              <a:rPr lang="en-IN" dirty="0" err="1" smtClean="0"/>
              <a:t>reacheability</a:t>
            </a:r>
            <a:r>
              <a:rPr lang="en-IN" dirty="0"/>
              <a:t>, end-to-end interworking, quality of service (</a:t>
            </a:r>
            <a:r>
              <a:rPr lang="en-IN" dirty="0" err="1"/>
              <a:t>QoS</a:t>
            </a:r>
            <a:r>
              <a:rPr lang="en-IN" dirty="0"/>
              <a:t>), and </a:t>
            </a:r>
            <a:r>
              <a:rPr lang="en-IN" dirty="0" smtClean="0"/>
              <a:t>commercial grade robustness </a:t>
            </a:r>
            <a:r>
              <a:rPr lang="en-IN" dirty="0"/>
              <a:t>that is needed for contemporary and emerging web services, </a:t>
            </a:r>
            <a:r>
              <a:rPr lang="en-IN" dirty="0" smtClean="0"/>
              <a:t>data services</a:t>
            </a:r>
            <a:r>
              <a:rPr lang="en-IN" dirty="0"/>
              <a:t>, mobile video, and Internet of things (IoT) applications.</a:t>
            </a:r>
          </a:p>
        </p:txBody>
      </p:sp>
      <p:sp>
        <p:nvSpPr>
          <p:cNvPr id="4" name="Slide Number Placeholder 3"/>
          <p:cNvSpPr>
            <a:spLocks noGrp="1"/>
          </p:cNvSpPr>
          <p:nvPr>
            <p:ph type="sldNum" sz="quarter" idx="12"/>
          </p:nvPr>
        </p:nvSpPr>
        <p:spPr/>
        <p:txBody>
          <a:bodyPr/>
          <a:lstStyle/>
          <a:p>
            <a:fld id="{B6F15528-21DE-4FAA-801E-634DDDAF4B2B}" type="slidenum">
              <a:rPr lang="en-US" smtClean="0"/>
              <a:pPr/>
              <a:t>156</a:t>
            </a:fld>
            <a:endParaRPr lang="en-US"/>
          </a:p>
        </p:txBody>
      </p:sp>
    </p:spTree>
    <p:extLst>
      <p:ext uri="{BB962C8B-B14F-4D97-AF65-F5344CB8AC3E}">
        <p14:creationId xmlns:p14="http://schemas.microsoft.com/office/powerpoint/2010/main" val="209887788"/>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Overview and Motivations</a:t>
            </a:r>
          </a:p>
        </p:txBody>
      </p:sp>
      <p:sp>
        <p:nvSpPr>
          <p:cNvPr id="3" name="Content Placeholder 2"/>
          <p:cNvSpPr>
            <a:spLocks noGrp="1"/>
          </p:cNvSpPr>
          <p:nvPr>
            <p:ph idx="1"/>
          </p:nvPr>
        </p:nvSpPr>
        <p:spPr/>
        <p:txBody>
          <a:bodyPr>
            <a:normAutofit/>
          </a:bodyPr>
          <a:lstStyle/>
          <a:p>
            <a:pPr algn="just"/>
            <a:r>
              <a:rPr lang="en-IN" i="1" dirty="0"/>
              <a:t>IoT may well become the “</a:t>
            </a:r>
            <a:r>
              <a:rPr lang="en-IN" i="1" dirty="0" err="1"/>
              <a:t>killerapp</a:t>
            </a:r>
            <a:r>
              <a:rPr lang="en-IN" i="1" dirty="0" smtClean="0"/>
              <a:t>”  for </a:t>
            </a:r>
            <a:r>
              <a:rPr lang="en-IN" i="1" dirty="0"/>
              <a:t>IPv6</a:t>
            </a:r>
            <a:r>
              <a:rPr lang="en-IN" i="1" dirty="0" smtClean="0"/>
              <a:t>.</a:t>
            </a:r>
          </a:p>
          <a:p>
            <a:pPr algn="just"/>
            <a:r>
              <a:rPr lang="en-IN" dirty="0"/>
              <a:t>Using IPv6 with its abundant address spaces, globally unique </a:t>
            </a:r>
            <a:r>
              <a:rPr lang="en-IN" dirty="0" smtClean="0"/>
              <a:t>object (thing</a:t>
            </a:r>
            <a:r>
              <a:rPr lang="en-IN" dirty="0"/>
              <a:t>) identification and connectivity can be provided in a standardized </a:t>
            </a:r>
            <a:r>
              <a:rPr lang="en-IN" dirty="0" smtClean="0"/>
              <a:t>manner without </a:t>
            </a:r>
            <a:r>
              <a:rPr lang="en-IN" dirty="0"/>
              <a:t>additional status or address (re)processing; hence, its intrinsic </a:t>
            </a:r>
            <a:r>
              <a:rPr lang="en-IN" dirty="0" smtClean="0"/>
              <a:t>advantage over </a:t>
            </a:r>
            <a:r>
              <a:rPr lang="en-IN" dirty="0"/>
              <a:t>IPv4 or other schemes.</a:t>
            </a:r>
          </a:p>
        </p:txBody>
      </p:sp>
      <p:sp>
        <p:nvSpPr>
          <p:cNvPr id="4" name="Slide Number Placeholder 3"/>
          <p:cNvSpPr>
            <a:spLocks noGrp="1"/>
          </p:cNvSpPr>
          <p:nvPr>
            <p:ph type="sldNum" sz="quarter" idx="12"/>
          </p:nvPr>
        </p:nvSpPr>
        <p:spPr/>
        <p:txBody>
          <a:bodyPr/>
          <a:lstStyle/>
          <a:p>
            <a:fld id="{B6F15528-21DE-4FAA-801E-634DDDAF4B2B}" type="slidenum">
              <a:rPr lang="en-US" smtClean="0"/>
              <a:pPr/>
              <a:t>157</a:t>
            </a:fld>
            <a:endParaRPr lang="en-US"/>
          </a:p>
        </p:txBody>
      </p:sp>
    </p:spTree>
    <p:extLst>
      <p:ext uri="{BB962C8B-B14F-4D97-AF65-F5344CB8AC3E}">
        <p14:creationId xmlns:p14="http://schemas.microsoft.com/office/powerpoint/2010/main" val="2110458542"/>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Overview and Motivations</a:t>
            </a:r>
          </a:p>
        </p:txBody>
      </p:sp>
      <p:sp>
        <p:nvSpPr>
          <p:cNvPr id="3" name="Content Placeholder 2"/>
          <p:cNvSpPr>
            <a:spLocks noGrp="1"/>
          </p:cNvSpPr>
          <p:nvPr>
            <p:ph idx="1"/>
          </p:nvPr>
        </p:nvSpPr>
        <p:spPr/>
        <p:txBody>
          <a:bodyPr>
            <a:normAutofit fontScale="92500"/>
          </a:bodyPr>
          <a:lstStyle/>
          <a:p>
            <a:pPr algn="just"/>
            <a:r>
              <a:rPr lang="en-IN" dirty="0"/>
              <a:t>IP was designed as a packet-based technology (protocol) in the late </a:t>
            </a:r>
            <a:r>
              <a:rPr lang="en-IN" dirty="0" smtClean="0"/>
              <a:t>1970s–early 1980s </a:t>
            </a:r>
            <a:r>
              <a:rPr lang="en-IN" dirty="0"/>
              <a:t>for the purpose of connecting computers that were in separate geographic locations.</a:t>
            </a:r>
          </a:p>
          <a:p>
            <a:pPr algn="just"/>
            <a:r>
              <a:rPr lang="en-IN" dirty="0"/>
              <a:t>Starting in the early 1990s, developers realized that the communication </a:t>
            </a:r>
            <a:r>
              <a:rPr lang="en-IN" dirty="0" smtClean="0"/>
              <a:t>needs of </a:t>
            </a:r>
            <a:r>
              <a:rPr lang="en-IN" dirty="0"/>
              <a:t>the twenty-first century needed a protocol with some new features and </a:t>
            </a:r>
            <a:r>
              <a:rPr lang="en-IN" dirty="0" smtClean="0"/>
              <a:t>capabilities, while </a:t>
            </a:r>
            <a:r>
              <a:rPr lang="en-IN" dirty="0"/>
              <a:t>at the same time retaining the useful features of the existing protocol. </a:t>
            </a:r>
            <a:endParaRPr lang="en-IN" dirty="0" smtClean="0"/>
          </a:p>
          <a:p>
            <a:pPr algn="just"/>
            <a:r>
              <a:rPr lang="en-IN" dirty="0" smtClean="0"/>
              <a:t>IPv6 was </a:t>
            </a:r>
            <a:r>
              <a:rPr lang="en-IN" dirty="0"/>
              <a:t>initially developed in the early 1990s because of the anticipated need for </a:t>
            </a:r>
            <a:r>
              <a:rPr lang="en-IN" dirty="0" smtClean="0"/>
              <a:t>more end-system </a:t>
            </a:r>
            <a:r>
              <a:rPr lang="en-IN" dirty="0"/>
              <a:t>addresses based on anticipated Internet growth, encompassing </a:t>
            </a:r>
            <a:r>
              <a:rPr lang="en-IN" dirty="0" smtClean="0"/>
              <a:t>mobile phone </a:t>
            </a:r>
            <a:r>
              <a:rPr lang="en-IN" dirty="0"/>
              <a:t>deployment, smart home appliances, and billions of new users in </a:t>
            </a:r>
            <a:r>
              <a:rPr lang="en-IN" dirty="0" smtClean="0"/>
              <a:t>developing countries </a:t>
            </a:r>
            <a:r>
              <a:rPr lang="en-IN" dirty="0"/>
              <a:t>(e.g., </a:t>
            </a:r>
            <a:r>
              <a:rPr lang="en-IN" dirty="0" smtClean="0"/>
              <a:t>BRIC: Brazil</a:t>
            </a:r>
            <a:r>
              <a:rPr lang="en-IN" dirty="0"/>
              <a:t>, Russia, India, China).</a:t>
            </a:r>
          </a:p>
        </p:txBody>
      </p:sp>
      <p:sp>
        <p:nvSpPr>
          <p:cNvPr id="4" name="Slide Number Placeholder 3"/>
          <p:cNvSpPr>
            <a:spLocks noGrp="1"/>
          </p:cNvSpPr>
          <p:nvPr>
            <p:ph type="sldNum" sz="quarter" idx="12"/>
          </p:nvPr>
        </p:nvSpPr>
        <p:spPr/>
        <p:txBody>
          <a:bodyPr/>
          <a:lstStyle/>
          <a:p>
            <a:fld id="{B6F15528-21DE-4FAA-801E-634DDDAF4B2B}" type="slidenum">
              <a:rPr lang="en-US" smtClean="0"/>
              <a:pPr/>
              <a:t>158</a:t>
            </a:fld>
            <a:endParaRPr lang="en-US"/>
          </a:p>
        </p:txBody>
      </p:sp>
    </p:spTree>
    <p:extLst>
      <p:ext uri="{BB962C8B-B14F-4D97-AF65-F5344CB8AC3E}">
        <p14:creationId xmlns:p14="http://schemas.microsoft.com/office/powerpoint/2010/main" val="3381180361"/>
      </p:ext>
    </p:extLst>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Overview and Motivations</a:t>
            </a:r>
          </a:p>
        </p:txBody>
      </p:sp>
      <p:sp>
        <p:nvSpPr>
          <p:cNvPr id="3" name="Content Placeholder 2"/>
          <p:cNvSpPr>
            <a:spLocks noGrp="1"/>
          </p:cNvSpPr>
          <p:nvPr>
            <p:ph idx="1"/>
          </p:nvPr>
        </p:nvSpPr>
        <p:spPr/>
        <p:txBody>
          <a:bodyPr>
            <a:normAutofit/>
          </a:bodyPr>
          <a:lstStyle/>
          <a:p>
            <a:pPr algn="just"/>
            <a:r>
              <a:rPr lang="en-IN" dirty="0"/>
              <a:t>IPv6 is now being slowly deployed </a:t>
            </a:r>
            <a:r>
              <a:rPr lang="en-IN" dirty="0" smtClean="0"/>
              <a:t>worldwide.</a:t>
            </a:r>
          </a:p>
          <a:p>
            <a:pPr lvl="1" algn="just"/>
            <a:r>
              <a:rPr lang="en-IN" dirty="0" smtClean="0"/>
              <a:t>The </a:t>
            </a:r>
            <a:r>
              <a:rPr lang="en-IN" dirty="0"/>
              <a:t>U.S. Department </a:t>
            </a:r>
            <a:r>
              <a:rPr lang="en-IN" dirty="0" smtClean="0"/>
              <a:t>of </a:t>
            </a:r>
            <a:r>
              <a:rPr lang="en-IN" dirty="0" err="1" smtClean="0"/>
              <a:t>Defense</a:t>
            </a:r>
            <a:r>
              <a:rPr lang="en-IN" dirty="0" smtClean="0"/>
              <a:t> </a:t>
            </a:r>
            <a:r>
              <a:rPr lang="en-IN" dirty="0"/>
              <a:t>(DoD) announced that from October 1, 2003, all new developments </a:t>
            </a:r>
            <a:r>
              <a:rPr lang="en-IN" dirty="0" smtClean="0"/>
              <a:t>and procurements </a:t>
            </a:r>
            <a:r>
              <a:rPr lang="en-IN" dirty="0"/>
              <a:t>needed to be IPv6 capable; the DoD’s goal was to complete the </a:t>
            </a:r>
            <a:r>
              <a:rPr lang="en-IN" dirty="0" smtClean="0"/>
              <a:t>transition to </a:t>
            </a:r>
            <a:r>
              <a:rPr lang="en-IN" dirty="0"/>
              <a:t>IPv6 for all intra- and internetworking across the agency by 2008, </a:t>
            </a:r>
            <a:r>
              <a:rPr lang="en-IN" dirty="0" smtClean="0"/>
              <a:t>which was </a:t>
            </a:r>
            <a:r>
              <a:rPr lang="en-IN" dirty="0"/>
              <a:t>accomplished</a:t>
            </a:r>
            <a:r>
              <a:rPr lang="en-IN" dirty="0" smtClean="0"/>
              <a:t>.</a:t>
            </a:r>
          </a:p>
          <a:p>
            <a:pPr algn="just"/>
            <a:r>
              <a:rPr lang="en-IN" dirty="0"/>
              <a:t>The current expectation is that IPv4 will continue to exist for the foreseeable </a:t>
            </a:r>
            <a:r>
              <a:rPr lang="en-IN" dirty="0" smtClean="0"/>
              <a:t>future, while </a:t>
            </a:r>
            <a:r>
              <a:rPr lang="en-IN" dirty="0"/>
              <a:t>IPv6 will be used for new broad-scale applications. </a:t>
            </a:r>
            <a:endParaRPr lang="en-IN" dirty="0" smtClean="0"/>
          </a:p>
          <a:p>
            <a:pPr algn="just"/>
            <a:r>
              <a:rPr lang="en-IN" dirty="0" smtClean="0"/>
              <a:t>The </a:t>
            </a:r>
            <a:r>
              <a:rPr lang="en-IN" dirty="0"/>
              <a:t>two protocols are </a:t>
            </a:r>
            <a:r>
              <a:rPr lang="en-IN" dirty="0" smtClean="0"/>
              <a:t>not directly </a:t>
            </a:r>
            <a:r>
              <a:rPr lang="en-IN" dirty="0" err="1"/>
              <a:t>interworkable</a:t>
            </a:r>
            <a:r>
              <a:rPr lang="en-IN" dirty="0"/>
              <a:t>, but </a:t>
            </a:r>
            <a:r>
              <a:rPr lang="en-IN" dirty="0" err="1"/>
              <a:t>tunneling</a:t>
            </a:r>
            <a:r>
              <a:rPr lang="en-IN" dirty="0"/>
              <a:t> and dual-stack techniques allow </a:t>
            </a:r>
            <a:r>
              <a:rPr lang="en-IN" dirty="0" smtClean="0"/>
              <a:t>coexistence and </a:t>
            </a:r>
            <a:r>
              <a:rPr lang="en-IN" dirty="0"/>
              <a:t>co-working.</a:t>
            </a:r>
            <a:endParaRPr lang="en-IN" b="1"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159</a:t>
            </a:fld>
            <a:endParaRPr lang="en-US"/>
          </a:p>
        </p:txBody>
      </p:sp>
    </p:spTree>
    <p:extLst>
      <p:ext uri="{BB962C8B-B14F-4D97-AF65-F5344CB8AC3E}">
        <p14:creationId xmlns:p14="http://schemas.microsoft.com/office/powerpoint/2010/main" val="246829464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t>WPAN Technologies </a:t>
            </a:r>
            <a:r>
              <a:rPr lang="en-IN" dirty="0" smtClean="0"/>
              <a:t>for IoT/M2M</a:t>
            </a:r>
            <a:r>
              <a:rPr lang="en-IN" dirty="0"/>
              <a:t/>
            </a:r>
            <a:br>
              <a:rPr lang="en-IN" dirty="0"/>
            </a:br>
            <a:r>
              <a:rPr lang="en-IN" dirty="0" err="1"/>
              <a:t>Zigbee</a:t>
            </a:r>
            <a:r>
              <a:rPr lang="en-IN" dirty="0"/>
              <a:t>/IEEE 802.15.4</a:t>
            </a:r>
          </a:p>
        </p:txBody>
      </p:sp>
      <p:sp>
        <p:nvSpPr>
          <p:cNvPr id="3" name="Content Placeholder 2"/>
          <p:cNvSpPr>
            <a:spLocks noGrp="1"/>
          </p:cNvSpPr>
          <p:nvPr>
            <p:ph idx="1"/>
          </p:nvPr>
        </p:nvSpPr>
        <p:spPr/>
        <p:txBody>
          <a:bodyPr>
            <a:normAutofit fontScale="92500" lnSpcReduction="10000"/>
          </a:bodyPr>
          <a:lstStyle/>
          <a:p>
            <a:pPr algn="just"/>
            <a:r>
              <a:rPr lang="en-IN" dirty="0"/>
              <a:t>ZigBee networks support star, </a:t>
            </a:r>
            <a:r>
              <a:rPr lang="en-IN" dirty="0" smtClean="0"/>
              <a:t>mesh, and </a:t>
            </a:r>
            <a:r>
              <a:rPr lang="en-IN" dirty="0"/>
              <a:t>cluster-tree topologies. </a:t>
            </a:r>
            <a:endParaRPr lang="en-IN" dirty="0" smtClean="0"/>
          </a:p>
          <a:p>
            <a:pPr algn="just"/>
            <a:r>
              <a:rPr lang="en-IN" dirty="0" smtClean="0"/>
              <a:t>These </a:t>
            </a:r>
            <a:r>
              <a:rPr lang="en-IN" dirty="0"/>
              <a:t>capabilities enable a network to have over </a:t>
            </a:r>
            <a:r>
              <a:rPr lang="en-IN" dirty="0" smtClean="0"/>
              <a:t>65,000 devices </a:t>
            </a:r>
            <a:r>
              <a:rPr lang="en-IN" dirty="0"/>
              <a:t>on a single wireless network. </a:t>
            </a:r>
            <a:endParaRPr lang="en-IN" dirty="0" smtClean="0"/>
          </a:p>
          <a:p>
            <a:pPr algn="just"/>
            <a:r>
              <a:rPr lang="en-IN" dirty="0" smtClean="0"/>
              <a:t>ZigBee </a:t>
            </a:r>
            <a:r>
              <a:rPr lang="en-IN" dirty="0"/>
              <a:t>offers low-latency </a:t>
            </a:r>
            <a:r>
              <a:rPr lang="en-IN" dirty="0" smtClean="0"/>
              <a:t>communication between </a:t>
            </a:r>
            <a:r>
              <a:rPr lang="en-IN" dirty="0"/>
              <a:t>devices without the need for the initial network synchronization delays </a:t>
            </a:r>
            <a:r>
              <a:rPr lang="en-IN" dirty="0" smtClean="0"/>
              <a:t>as required </a:t>
            </a:r>
            <a:r>
              <a:rPr lang="en-IN" dirty="0"/>
              <a:t>by Bluetooth. </a:t>
            </a:r>
            <a:endParaRPr lang="en-IN" dirty="0" smtClean="0"/>
          </a:p>
          <a:p>
            <a:pPr algn="just"/>
            <a:r>
              <a:rPr lang="en-IN" dirty="0" smtClean="0"/>
              <a:t>ZigBee </a:t>
            </a:r>
            <a:r>
              <a:rPr lang="en-IN" dirty="0"/>
              <a:t>can create robust self-forming, self-healing </a:t>
            </a:r>
            <a:r>
              <a:rPr lang="en-IN" dirty="0" smtClean="0"/>
              <a:t>wireless mesh </a:t>
            </a:r>
            <a:r>
              <a:rPr lang="en-IN" dirty="0"/>
              <a:t>networks. The ZigBee mesh network connects sensors and controllers </a:t>
            </a:r>
            <a:r>
              <a:rPr lang="en-IN" dirty="0" smtClean="0"/>
              <a:t>without being </a:t>
            </a:r>
            <a:r>
              <a:rPr lang="en-IN" dirty="0"/>
              <a:t>restricted by distance or range limitations; </a:t>
            </a:r>
            <a:endParaRPr lang="en-IN" dirty="0" smtClean="0"/>
          </a:p>
          <a:p>
            <a:pPr algn="just"/>
            <a:r>
              <a:rPr lang="en-IN" dirty="0" smtClean="0"/>
              <a:t>ZigBee </a:t>
            </a:r>
            <a:r>
              <a:rPr lang="en-IN" dirty="0"/>
              <a:t>mesh networks allow </a:t>
            </a:r>
            <a:r>
              <a:rPr lang="en-IN" dirty="0" smtClean="0"/>
              <a:t>all </a:t>
            </a:r>
            <a:r>
              <a:rPr lang="en-IN" dirty="0"/>
              <a:t>participating devices to communicate with one another and act as repeaters </a:t>
            </a:r>
            <a:r>
              <a:rPr lang="en-IN" dirty="0" smtClean="0"/>
              <a:t>transferring data </a:t>
            </a:r>
            <a:r>
              <a:rPr lang="en-IN" dirty="0"/>
              <a:t>between devices.</a:t>
            </a:r>
            <a:endParaRPr lang="en-IN" dirty="0" smtClean="0"/>
          </a:p>
          <a:p>
            <a:pPr algn="just"/>
            <a:endParaRPr lang="en-IN"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16</a:t>
            </a:fld>
            <a:endParaRPr lang="en-US"/>
          </a:p>
        </p:txBody>
      </p:sp>
    </p:spTree>
    <p:extLst>
      <p:ext uri="{BB962C8B-B14F-4D97-AF65-F5344CB8AC3E}">
        <p14:creationId xmlns:p14="http://schemas.microsoft.com/office/powerpoint/2010/main" val="1465675023"/>
      </p:ext>
    </p:extLst>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Overview and Motivations</a:t>
            </a:r>
          </a:p>
        </p:txBody>
      </p:sp>
      <p:sp>
        <p:nvSpPr>
          <p:cNvPr id="3" name="Content Placeholder 2"/>
          <p:cNvSpPr>
            <a:spLocks noGrp="1"/>
          </p:cNvSpPr>
          <p:nvPr>
            <p:ph idx="1"/>
          </p:nvPr>
        </p:nvSpPr>
        <p:spPr/>
        <p:txBody>
          <a:bodyPr>
            <a:normAutofit/>
          </a:bodyPr>
          <a:lstStyle/>
          <a:p>
            <a:pPr algn="just"/>
            <a:r>
              <a:rPr lang="en-IN" dirty="0"/>
              <a:t>While the basic function of the network layer internetworking protocol is to </a:t>
            </a:r>
            <a:r>
              <a:rPr lang="en-IN" dirty="0" smtClean="0"/>
              <a:t>move information </a:t>
            </a:r>
            <a:r>
              <a:rPr lang="en-IN" dirty="0"/>
              <a:t>across networks, IPv6 has more capabilities built into its foundation </a:t>
            </a:r>
            <a:r>
              <a:rPr lang="en-IN" dirty="0" smtClean="0"/>
              <a:t>than IPv4</a:t>
            </a:r>
            <a:r>
              <a:rPr lang="en-IN" dirty="0"/>
              <a:t>. </a:t>
            </a:r>
            <a:endParaRPr lang="en-IN" dirty="0" smtClean="0"/>
          </a:p>
          <a:p>
            <a:pPr algn="just"/>
            <a:r>
              <a:rPr lang="en-IN" dirty="0" smtClean="0"/>
              <a:t>Link-level </a:t>
            </a:r>
            <a:r>
              <a:rPr lang="en-IN" dirty="0"/>
              <a:t>communication does not generally require a node identifier (</a:t>
            </a:r>
            <a:r>
              <a:rPr lang="en-IN" dirty="0" smtClean="0"/>
              <a:t>address) since </a:t>
            </a:r>
            <a:r>
              <a:rPr lang="en-IN" dirty="0"/>
              <a:t>the device is intrinsically identified with the link-level address; however, </a:t>
            </a:r>
            <a:r>
              <a:rPr lang="en-IN" dirty="0" smtClean="0"/>
              <a:t>communication over </a:t>
            </a:r>
            <a:r>
              <a:rPr lang="en-IN" dirty="0"/>
              <a:t>a group of links (a network) does require unique node </a:t>
            </a:r>
            <a:r>
              <a:rPr lang="en-IN" dirty="0" smtClean="0"/>
              <a:t>identifiers (addresses).</a:t>
            </a:r>
          </a:p>
          <a:p>
            <a:pPr algn="just"/>
            <a:endParaRPr lang="en-IN" b="1"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160</a:t>
            </a:fld>
            <a:endParaRPr lang="en-US"/>
          </a:p>
        </p:txBody>
      </p:sp>
    </p:spTree>
    <p:extLst>
      <p:ext uri="{BB962C8B-B14F-4D97-AF65-F5344CB8AC3E}">
        <p14:creationId xmlns:p14="http://schemas.microsoft.com/office/powerpoint/2010/main" val="2869257383"/>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Overview and Motivations</a:t>
            </a:r>
          </a:p>
        </p:txBody>
      </p:sp>
      <p:sp>
        <p:nvSpPr>
          <p:cNvPr id="3" name="Content Placeholder 2"/>
          <p:cNvSpPr>
            <a:spLocks noGrp="1"/>
          </p:cNvSpPr>
          <p:nvPr>
            <p:ph idx="1"/>
          </p:nvPr>
        </p:nvSpPr>
        <p:spPr/>
        <p:txBody>
          <a:bodyPr>
            <a:normAutofit/>
          </a:bodyPr>
          <a:lstStyle/>
          <a:p>
            <a:pPr algn="just"/>
            <a:r>
              <a:rPr lang="en-IN" dirty="0"/>
              <a:t>The IP address is an identifier that is applied to each device </a:t>
            </a:r>
            <a:r>
              <a:rPr lang="en-IN" dirty="0" smtClean="0"/>
              <a:t>connected to </a:t>
            </a:r>
            <a:r>
              <a:rPr lang="en-IN" dirty="0"/>
              <a:t>an IP network</a:t>
            </a:r>
            <a:r>
              <a:rPr lang="en-IN" dirty="0" smtClean="0"/>
              <a:t>.</a:t>
            </a:r>
          </a:p>
          <a:p>
            <a:pPr algn="just"/>
            <a:r>
              <a:rPr lang="en-IN" dirty="0"/>
              <a:t>In this setup, different entities taking part in the network (</a:t>
            </a:r>
            <a:r>
              <a:rPr lang="en-IN" dirty="0" smtClean="0"/>
              <a:t>servers, routers</a:t>
            </a:r>
            <a:r>
              <a:rPr lang="en-IN" dirty="0"/>
              <a:t>, user computers, and so on) communicate among each other using their </a:t>
            </a:r>
            <a:r>
              <a:rPr lang="en-IN" dirty="0" smtClean="0"/>
              <a:t>IP address</a:t>
            </a:r>
            <a:r>
              <a:rPr lang="en-IN" dirty="0"/>
              <a:t>, as an entity identifier</a:t>
            </a:r>
            <a:r>
              <a:rPr lang="en-IN" dirty="0" smtClean="0"/>
              <a:t>.</a:t>
            </a:r>
          </a:p>
          <a:p>
            <a:pPr algn="just"/>
            <a:r>
              <a:rPr lang="en-IN" dirty="0"/>
              <a:t>With IPv4, the 32-bit address can be represented as </a:t>
            </a:r>
            <a:r>
              <a:rPr lang="en-IN" b="1" dirty="0" err="1"/>
              <a:t>AdrClass|netID|hostID</a:t>
            </a:r>
            <a:r>
              <a:rPr lang="en-IN" dirty="0"/>
              <a:t>. </a:t>
            </a:r>
            <a:endParaRPr lang="en-IN" dirty="0" smtClean="0"/>
          </a:p>
          <a:p>
            <a:pPr algn="just"/>
            <a:r>
              <a:rPr lang="en-IN" dirty="0" smtClean="0"/>
              <a:t>The network </a:t>
            </a:r>
            <a:r>
              <a:rPr lang="en-IN" dirty="0"/>
              <a:t>portion can contain either a network ID or a network ID and a subnet. </a:t>
            </a:r>
            <a:endParaRPr lang="en-IN" dirty="0" smtClean="0"/>
          </a:p>
          <a:p>
            <a:pPr algn="just"/>
            <a:r>
              <a:rPr lang="en-IN" dirty="0" smtClean="0"/>
              <a:t>Every network </a:t>
            </a:r>
            <a:r>
              <a:rPr lang="en-IN" dirty="0"/>
              <a:t>and every host or device has a unique address, by definition</a:t>
            </a:r>
            <a:r>
              <a:rPr lang="en-IN" dirty="0" smtClean="0"/>
              <a:t>.</a:t>
            </a:r>
            <a:endParaRPr lang="en-IN" b="1"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161</a:t>
            </a:fld>
            <a:endParaRPr lang="en-US"/>
          </a:p>
        </p:txBody>
      </p:sp>
    </p:spTree>
    <p:extLst>
      <p:ext uri="{BB962C8B-B14F-4D97-AF65-F5344CB8AC3E}">
        <p14:creationId xmlns:p14="http://schemas.microsoft.com/office/powerpoint/2010/main" val="3278447950"/>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Overview and Motivations</a:t>
            </a:r>
          </a:p>
        </p:txBody>
      </p:sp>
      <p:sp>
        <p:nvSpPr>
          <p:cNvPr id="3" name="Content Placeholder 2"/>
          <p:cNvSpPr>
            <a:spLocks noGrp="1"/>
          </p:cNvSpPr>
          <p:nvPr>
            <p:ph idx="1"/>
          </p:nvPr>
        </p:nvSpPr>
        <p:spPr/>
        <p:txBody>
          <a:bodyPr>
            <a:normAutofit lnSpcReduction="10000"/>
          </a:bodyPr>
          <a:lstStyle/>
          <a:p>
            <a:pPr algn="just"/>
            <a:r>
              <a:rPr lang="en-IN" dirty="0" smtClean="0"/>
              <a:t>IPv4 is starting to exhibit limitations, not only with respect to the need for an increase of the IP address space, driven, </a:t>
            </a:r>
          </a:p>
          <a:p>
            <a:pPr lvl="1" algn="just"/>
            <a:r>
              <a:rPr lang="en-IN" dirty="0" smtClean="0"/>
              <a:t>for example, by new populations of users in countries such as China and India; by new technologies with “always connected devices” (e.g., cable modems, networked PDAs, 3G/4G mobile smartphones, and so on); and by new services such as global rollout of VoIP, IP Television (IPTV), and social networking.</a:t>
            </a:r>
          </a:p>
          <a:p>
            <a:pPr algn="just"/>
            <a:r>
              <a:rPr lang="en-IN" dirty="0"/>
              <a:t>A regional Internet registry (RIR) manages the </a:t>
            </a:r>
            <a:r>
              <a:rPr lang="en-IN" dirty="0" smtClean="0"/>
              <a:t>allocation and </a:t>
            </a:r>
            <a:r>
              <a:rPr lang="en-IN" dirty="0"/>
              <a:t>registration of Internet resources such as IPv4 addresses, IPv6 addresses, </a:t>
            </a:r>
            <a:r>
              <a:rPr lang="en-IN" dirty="0" smtClean="0"/>
              <a:t>and autonomous </a:t>
            </a:r>
            <a:r>
              <a:rPr lang="en-IN" dirty="0"/>
              <a:t>system (AS) numbers, in a specific region of the world. </a:t>
            </a:r>
            <a:endParaRPr lang="en-IN" dirty="0" smtClean="0"/>
          </a:p>
          <a:p>
            <a:pPr lvl="1" algn="just"/>
            <a:r>
              <a:rPr lang="en-IN" dirty="0" smtClean="0"/>
              <a:t>As </a:t>
            </a:r>
            <a:r>
              <a:rPr lang="en-IN" dirty="0"/>
              <a:t>of </a:t>
            </a:r>
            <a:r>
              <a:rPr lang="en-IN" dirty="0" smtClean="0"/>
              <a:t>February 1</a:t>
            </a:r>
            <a:r>
              <a:rPr lang="en-IN" dirty="0"/>
              <a:t>, 2011, only 1% of all possible IPv4 addresses were left unassigned. </a:t>
            </a:r>
            <a:endParaRPr lang="en-IN" dirty="0" smtClean="0"/>
          </a:p>
          <a:p>
            <a:pPr lvl="2" algn="just"/>
            <a:r>
              <a:rPr lang="en-IN" dirty="0" smtClean="0"/>
              <a:t>This </a:t>
            </a:r>
            <a:r>
              <a:rPr lang="en-IN" dirty="0"/>
              <a:t>has </a:t>
            </a:r>
            <a:r>
              <a:rPr lang="en-IN" dirty="0" smtClean="0"/>
              <a:t>led to </a:t>
            </a:r>
            <a:r>
              <a:rPr lang="en-IN" dirty="0"/>
              <a:t>a predicament known as </a:t>
            </a:r>
            <a:r>
              <a:rPr lang="en-IN" i="1" dirty="0"/>
              <a:t>IPv4 Run-Out</a:t>
            </a:r>
            <a:r>
              <a:rPr lang="en-IN" dirty="0"/>
              <a:t>.</a:t>
            </a:r>
            <a:endParaRPr lang="en-IN" b="1"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162</a:t>
            </a:fld>
            <a:endParaRPr lang="en-US"/>
          </a:p>
        </p:txBody>
      </p:sp>
    </p:spTree>
    <p:extLst>
      <p:ext uri="{BB962C8B-B14F-4D97-AF65-F5344CB8AC3E}">
        <p14:creationId xmlns:p14="http://schemas.microsoft.com/office/powerpoint/2010/main" val="3549535946"/>
      </p:ext>
    </p:extLst>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Overview and Motivations</a:t>
            </a:r>
          </a:p>
        </p:txBody>
      </p:sp>
      <p:sp>
        <p:nvSpPr>
          <p:cNvPr id="4" name="Slide Number Placeholder 3"/>
          <p:cNvSpPr>
            <a:spLocks noGrp="1"/>
          </p:cNvSpPr>
          <p:nvPr>
            <p:ph type="sldNum" sz="quarter" idx="12"/>
          </p:nvPr>
        </p:nvSpPr>
        <p:spPr/>
        <p:txBody>
          <a:bodyPr/>
          <a:lstStyle/>
          <a:p>
            <a:fld id="{B6F15528-21DE-4FAA-801E-634DDDAF4B2B}" type="slidenum">
              <a:rPr lang="en-US" smtClean="0"/>
              <a:pPr/>
              <a:t>163</a:t>
            </a:fld>
            <a:endParaRPr lang="en-US"/>
          </a:p>
        </p:txBody>
      </p:sp>
      <p:pic>
        <p:nvPicPr>
          <p:cNvPr id="102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57200" y="1676400"/>
            <a:ext cx="8229600" cy="32457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59997687"/>
      </p:ext>
    </p:extLst>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Overview and Motivations</a:t>
            </a:r>
          </a:p>
        </p:txBody>
      </p:sp>
      <p:sp>
        <p:nvSpPr>
          <p:cNvPr id="4" name="Slide Number Placeholder 3"/>
          <p:cNvSpPr>
            <a:spLocks noGrp="1"/>
          </p:cNvSpPr>
          <p:nvPr>
            <p:ph type="sldNum" sz="quarter" idx="12"/>
          </p:nvPr>
        </p:nvSpPr>
        <p:spPr/>
        <p:txBody>
          <a:bodyPr/>
          <a:lstStyle/>
          <a:p>
            <a:fld id="{B6F15528-21DE-4FAA-801E-634DDDAF4B2B}" type="slidenum">
              <a:rPr lang="en-US" smtClean="0"/>
              <a:pPr/>
              <a:t>164</a:t>
            </a:fld>
            <a:endParaRPr lang="en-US"/>
          </a:p>
        </p:txBody>
      </p:sp>
      <p:sp>
        <p:nvSpPr>
          <p:cNvPr id="3" name="Content Placeholder 2"/>
          <p:cNvSpPr>
            <a:spLocks noGrp="1"/>
          </p:cNvSpPr>
          <p:nvPr>
            <p:ph idx="1"/>
          </p:nvPr>
        </p:nvSpPr>
        <p:spPr/>
        <p:txBody>
          <a:bodyPr>
            <a:normAutofit fontScale="85000" lnSpcReduction="10000"/>
          </a:bodyPr>
          <a:lstStyle/>
          <a:p>
            <a:pPr algn="just"/>
            <a:r>
              <a:rPr lang="en-IN" dirty="0"/>
              <a:t>The IPv4 address allocation is based on the </a:t>
            </a:r>
            <a:r>
              <a:rPr lang="en-IN" dirty="0" smtClean="0"/>
              <a:t>following hierarchy</a:t>
            </a:r>
            <a:r>
              <a:rPr lang="en-IN" dirty="0"/>
              <a:t>:</a:t>
            </a:r>
          </a:p>
          <a:p>
            <a:pPr lvl="1" algn="just"/>
            <a:r>
              <a:rPr lang="en-IN" dirty="0"/>
              <a:t>Internet assigned numbers authority (IANA)</a:t>
            </a:r>
            <a:r>
              <a:rPr lang="en-IN" dirty="0" smtClean="0"/>
              <a:t>→</a:t>
            </a:r>
            <a:r>
              <a:rPr lang="en-IN" dirty="0" err="1" smtClean="0"/>
              <a:t>RIRs→internet</a:t>
            </a:r>
            <a:r>
              <a:rPr lang="en-IN" dirty="0" smtClean="0"/>
              <a:t> </a:t>
            </a:r>
            <a:r>
              <a:rPr lang="en-IN" dirty="0"/>
              <a:t>service </a:t>
            </a:r>
            <a:r>
              <a:rPr lang="en-IN" dirty="0" smtClean="0"/>
              <a:t>providers (ISPs</a:t>
            </a:r>
            <a:r>
              <a:rPr lang="en-IN" dirty="0"/>
              <a:t>)→the public (including businesses</a:t>
            </a:r>
            <a:r>
              <a:rPr lang="en-IN" dirty="0" smtClean="0"/>
              <a:t>).</a:t>
            </a:r>
          </a:p>
          <a:p>
            <a:pPr algn="just"/>
            <a:r>
              <a:rPr lang="en-IN" dirty="0"/>
              <a:t>Thus, a key desirable capability is the increase in address space such that it is able </a:t>
            </a:r>
            <a:r>
              <a:rPr lang="en-IN" dirty="0" smtClean="0"/>
              <a:t>to cover </a:t>
            </a:r>
            <a:r>
              <a:rPr lang="en-IN" dirty="0"/>
              <a:t>all elements of the universe set under consideration. </a:t>
            </a:r>
            <a:endParaRPr lang="en-IN" dirty="0" smtClean="0"/>
          </a:p>
          <a:p>
            <a:pPr algn="just"/>
            <a:r>
              <a:rPr lang="en-IN" dirty="0" smtClean="0"/>
              <a:t>For </a:t>
            </a:r>
            <a:r>
              <a:rPr lang="en-IN" dirty="0"/>
              <a:t>example, all </a:t>
            </a:r>
            <a:r>
              <a:rPr lang="en-IN" dirty="0" smtClean="0"/>
              <a:t>computing devices </a:t>
            </a:r>
            <a:r>
              <a:rPr lang="en-IN" dirty="0"/>
              <a:t>could have a public IP address, so that they can be uniquely </a:t>
            </a:r>
            <a:r>
              <a:rPr lang="en-IN" dirty="0" smtClean="0"/>
              <a:t>tracked; this can not achieved with IPv4. </a:t>
            </a:r>
          </a:p>
          <a:p>
            <a:pPr algn="just"/>
            <a:r>
              <a:rPr lang="en-IN" dirty="0" smtClean="0"/>
              <a:t>With </a:t>
            </a:r>
            <a:r>
              <a:rPr lang="en-IN" dirty="0"/>
              <a:t>IPv6, one can use the network to verify that such equipment is </a:t>
            </a:r>
            <a:r>
              <a:rPr lang="en-IN" dirty="0" smtClean="0"/>
              <a:t>deployed in </a:t>
            </a:r>
            <a:r>
              <a:rPr lang="en-IN" dirty="0"/>
              <a:t>place and active; even non-IT equipment in the field can be tracked by having an </a:t>
            </a:r>
            <a:r>
              <a:rPr lang="en-IN" dirty="0" smtClean="0"/>
              <a:t>IP address </a:t>
            </a:r>
            <a:r>
              <a:rPr lang="en-IN" dirty="0"/>
              <a:t>permanently assigned to it. </a:t>
            </a:r>
            <a:endParaRPr lang="en-IN" dirty="0" smtClean="0"/>
          </a:p>
          <a:p>
            <a:pPr algn="just"/>
            <a:r>
              <a:rPr lang="en-IN" dirty="0" smtClean="0"/>
              <a:t>IPv6 </a:t>
            </a:r>
            <a:r>
              <a:rPr lang="en-IN" dirty="0"/>
              <a:t>creates a </a:t>
            </a:r>
            <a:r>
              <a:rPr lang="en-IN" dirty="0" err="1"/>
              <a:t>newIP</a:t>
            </a:r>
            <a:r>
              <a:rPr lang="en-IN" dirty="0"/>
              <a:t> address format, such that </a:t>
            </a:r>
            <a:r>
              <a:rPr lang="en-IN" dirty="0" smtClean="0"/>
              <a:t>the number </a:t>
            </a:r>
            <a:r>
              <a:rPr lang="en-IN" dirty="0"/>
              <a:t>of IP addresses will not exhaust for several decades or longer, even though </a:t>
            </a:r>
            <a:r>
              <a:rPr lang="en-IN" dirty="0" smtClean="0"/>
              <a:t>an entire </a:t>
            </a:r>
            <a:r>
              <a:rPr lang="en-IN" dirty="0"/>
              <a:t>new crop of devices are expected to connect to Internet over the coming years</a:t>
            </a:r>
            <a:r>
              <a:rPr lang="en-IN" dirty="0" smtClean="0"/>
              <a:t>.</a:t>
            </a:r>
            <a:endParaRPr lang="en-IN" dirty="0"/>
          </a:p>
        </p:txBody>
      </p:sp>
    </p:spTree>
    <p:extLst>
      <p:ext uri="{BB962C8B-B14F-4D97-AF65-F5344CB8AC3E}">
        <p14:creationId xmlns:p14="http://schemas.microsoft.com/office/powerpoint/2010/main" val="4259493583"/>
      </p:ext>
    </p:extLst>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Overview and Motivations</a:t>
            </a:r>
          </a:p>
        </p:txBody>
      </p:sp>
      <p:sp>
        <p:nvSpPr>
          <p:cNvPr id="4" name="Slide Number Placeholder 3"/>
          <p:cNvSpPr>
            <a:spLocks noGrp="1"/>
          </p:cNvSpPr>
          <p:nvPr>
            <p:ph type="sldNum" sz="quarter" idx="12"/>
          </p:nvPr>
        </p:nvSpPr>
        <p:spPr/>
        <p:txBody>
          <a:bodyPr/>
          <a:lstStyle/>
          <a:p>
            <a:fld id="{B6F15528-21DE-4FAA-801E-634DDDAF4B2B}" type="slidenum">
              <a:rPr lang="en-US" smtClean="0"/>
              <a:pPr/>
              <a:t>165</a:t>
            </a:fld>
            <a:endParaRPr lang="en-US"/>
          </a:p>
        </p:txBody>
      </p:sp>
      <p:sp>
        <p:nvSpPr>
          <p:cNvPr id="3" name="Content Placeholder 2"/>
          <p:cNvSpPr>
            <a:spLocks noGrp="1"/>
          </p:cNvSpPr>
          <p:nvPr>
            <p:ph idx="1"/>
          </p:nvPr>
        </p:nvSpPr>
        <p:spPr/>
        <p:txBody>
          <a:bodyPr>
            <a:normAutofit lnSpcReduction="10000"/>
          </a:bodyPr>
          <a:lstStyle/>
          <a:p>
            <a:pPr algn="just"/>
            <a:r>
              <a:rPr lang="en-IN" dirty="0" smtClean="0"/>
              <a:t>IPv6 has </a:t>
            </a:r>
            <a:r>
              <a:rPr lang="en-IN" dirty="0"/>
              <a:t>extensive automatic configuration (</a:t>
            </a:r>
            <a:r>
              <a:rPr lang="en-IN" dirty="0" err="1"/>
              <a:t>autoconfiguration</a:t>
            </a:r>
            <a:r>
              <a:rPr lang="en-IN" dirty="0"/>
              <a:t>) mechanisms and </a:t>
            </a:r>
            <a:r>
              <a:rPr lang="en-IN" dirty="0" smtClean="0"/>
              <a:t>reduces the </a:t>
            </a:r>
            <a:r>
              <a:rPr lang="en-IN" dirty="0"/>
              <a:t>IT burden, making configuration essentially plug-and-play. </a:t>
            </a:r>
            <a:endParaRPr lang="en-IN" dirty="0" smtClean="0"/>
          </a:p>
          <a:p>
            <a:pPr algn="just"/>
            <a:r>
              <a:rPr lang="en-IN" dirty="0" smtClean="0"/>
              <a:t>Specifically</a:t>
            </a:r>
            <a:r>
              <a:rPr lang="en-IN" dirty="0"/>
              <a:t>, </a:t>
            </a:r>
            <a:r>
              <a:rPr lang="en-IN" dirty="0" smtClean="0"/>
              <a:t>new devices </a:t>
            </a:r>
            <a:r>
              <a:rPr lang="en-IN" dirty="0"/>
              <a:t>that connect to intranet or Internet will be “plug-and-play” devices. </a:t>
            </a:r>
            <a:endParaRPr lang="en-IN" dirty="0" smtClean="0"/>
          </a:p>
          <a:p>
            <a:pPr algn="just"/>
            <a:r>
              <a:rPr lang="en-IN" dirty="0" smtClean="0"/>
              <a:t>With IPv6</a:t>
            </a:r>
            <a:r>
              <a:rPr lang="en-IN" dirty="0"/>
              <a:t>, one is not required to configure dynamic non-published local IP </a:t>
            </a:r>
            <a:r>
              <a:rPr lang="en-IN" dirty="0" smtClean="0"/>
              <a:t>addresses, the </a:t>
            </a:r>
            <a:r>
              <a:rPr lang="en-IN" dirty="0"/>
              <a:t>gateway address, the subnetwork mask, or any other parameters. </a:t>
            </a:r>
            <a:endParaRPr lang="en-IN" dirty="0" smtClean="0"/>
          </a:p>
          <a:p>
            <a:pPr algn="just"/>
            <a:r>
              <a:rPr lang="en-IN" dirty="0" smtClean="0"/>
              <a:t>The equipment automatically </a:t>
            </a:r>
            <a:r>
              <a:rPr lang="en-IN" dirty="0"/>
              <a:t>obtains all requisite configuration data when it connects to the network.</a:t>
            </a:r>
          </a:p>
          <a:p>
            <a:pPr lvl="1" algn="just"/>
            <a:r>
              <a:rPr lang="en-IN" dirty="0" err="1" smtClean="0"/>
              <a:t>Autoconfiguration</a:t>
            </a:r>
            <a:r>
              <a:rPr lang="en-IN" dirty="0" smtClean="0"/>
              <a:t> </a:t>
            </a:r>
            <a:r>
              <a:rPr lang="en-IN" dirty="0"/>
              <a:t>implies that a dynamic host configuration protocol (DHCP) </a:t>
            </a:r>
            <a:r>
              <a:rPr lang="en-IN" dirty="0" smtClean="0"/>
              <a:t>server is </a:t>
            </a:r>
            <a:r>
              <a:rPr lang="en-IN" dirty="0"/>
              <a:t>not needed and/or does not have to be </a:t>
            </a:r>
            <a:r>
              <a:rPr lang="en-IN" dirty="0" smtClean="0"/>
              <a:t>configured.</a:t>
            </a:r>
            <a:endParaRPr lang="en-IN" dirty="0"/>
          </a:p>
        </p:txBody>
      </p:sp>
    </p:spTree>
    <p:extLst>
      <p:ext uri="{BB962C8B-B14F-4D97-AF65-F5344CB8AC3E}">
        <p14:creationId xmlns:p14="http://schemas.microsoft.com/office/powerpoint/2010/main" val="1633471289"/>
      </p:ext>
    </p:extLst>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Overview and Motivations</a:t>
            </a:r>
          </a:p>
        </p:txBody>
      </p:sp>
      <p:sp>
        <p:nvSpPr>
          <p:cNvPr id="4" name="Slide Number Placeholder 3"/>
          <p:cNvSpPr>
            <a:spLocks noGrp="1"/>
          </p:cNvSpPr>
          <p:nvPr>
            <p:ph type="sldNum" sz="quarter" idx="12"/>
          </p:nvPr>
        </p:nvSpPr>
        <p:spPr/>
        <p:txBody>
          <a:bodyPr/>
          <a:lstStyle/>
          <a:p>
            <a:fld id="{B6F15528-21DE-4FAA-801E-634DDDAF4B2B}" type="slidenum">
              <a:rPr lang="en-US" smtClean="0"/>
              <a:pPr/>
              <a:t>166</a:t>
            </a:fld>
            <a:endParaRPr lang="en-US"/>
          </a:p>
        </p:txBody>
      </p:sp>
      <p:sp>
        <p:nvSpPr>
          <p:cNvPr id="3" name="Content Placeholder 2"/>
          <p:cNvSpPr>
            <a:spLocks noGrp="1"/>
          </p:cNvSpPr>
          <p:nvPr>
            <p:ph idx="1"/>
          </p:nvPr>
        </p:nvSpPr>
        <p:spPr/>
        <p:txBody>
          <a:bodyPr>
            <a:normAutofit/>
          </a:bodyPr>
          <a:lstStyle/>
          <a:p>
            <a:pPr algn="just"/>
            <a:r>
              <a:rPr lang="en-IN" dirty="0"/>
              <a:t>The advantages of </a:t>
            </a:r>
            <a:r>
              <a:rPr lang="en-IN" dirty="0" smtClean="0"/>
              <a:t>IPv6:</a:t>
            </a:r>
          </a:p>
          <a:p>
            <a:pPr lvl="1" algn="just"/>
            <a:r>
              <a:rPr lang="en-IN" dirty="0"/>
              <a:t>Scalability and expanded addressing capabilities</a:t>
            </a:r>
            <a:r>
              <a:rPr lang="en-IN" dirty="0" smtClean="0"/>
              <a:t>:</a:t>
            </a:r>
          </a:p>
          <a:p>
            <a:pPr lvl="1" algn="just"/>
            <a:r>
              <a:rPr lang="en-IN" dirty="0" smtClean="0"/>
              <a:t>Plug-and-play:</a:t>
            </a:r>
          </a:p>
          <a:p>
            <a:pPr lvl="1" algn="just"/>
            <a:r>
              <a:rPr lang="en-IN" dirty="0"/>
              <a:t>IPv6 makes it easy for nodes to have multiple IPv6 addresses on the same </a:t>
            </a:r>
            <a:r>
              <a:rPr lang="en-IN" dirty="0" smtClean="0"/>
              <a:t>network interface.</a:t>
            </a:r>
          </a:p>
          <a:p>
            <a:pPr lvl="1" algn="just"/>
            <a:r>
              <a:rPr lang="en-IN" dirty="0" smtClean="0"/>
              <a:t>Security</a:t>
            </a:r>
          </a:p>
          <a:p>
            <a:pPr lvl="1" algn="just"/>
            <a:r>
              <a:rPr lang="en-IN" dirty="0"/>
              <a:t>In IPv6, creating a Virtual Private Network (VPN) is easier and more </a:t>
            </a:r>
            <a:r>
              <a:rPr lang="en-IN" dirty="0" smtClean="0"/>
              <a:t>standard than </a:t>
            </a:r>
            <a:r>
              <a:rPr lang="en-IN" dirty="0"/>
              <a:t>in </a:t>
            </a:r>
            <a:r>
              <a:rPr lang="en-IN" dirty="0" smtClean="0"/>
              <a:t>IPv4</a:t>
            </a:r>
          </a:p>
          <a:p>
            <a:pPr lvl="1" algn="just"/>
            <a:r>
              <a:rPr lang="en-IN" dirty="0"/>
              <a:t>Optimized </a:t>
            </a:r>
            <a:r>
              <a:rPr lang="en-IN" dirty="0" smtClean="0"/>
              <a:t>protocol</a:t>
            </a:r>
          </a:p>
          <a:p>
            <a:pPr lvl="1" algn="just"/>
            <a:r>
              <a:rPr lang="en-IN" dirty="0"/>
              <a:t>Real-time </a:t>
            </a:r>
            <a:r>
              <a:rPr lang="en-IN" dirty="0" smtClean="0"/>
              <a:t>applications</a:t>
            </a:r>
          </a:p>
          <a:p>
            <a:pPr lvl="1" algn="just"/>
            <a:r>
              <a:rPr lang="en-IN" dirty="0" smtClean="0"/>
              <a:t>Mobility</a:t>
            </a:r>
          </a:p>
          <a:p>
            <a:pPr lvl="1" algn="just"/>
            <a:r>
              <a:rPr lang="en-IN" dirty="0"/>
              <a:t>Streamlined header format and flow </a:t>
            </a:r>
            <a:r>
              <a:rPr lang="en-IN" dirty="0" smtClean="0"/>
              <a:t>identification</a:t>
            </a:r>
          </a:p>
          <a:p>
            <a:pPr lvl="1" algn="just"/>
            <a:r>
              <a:rPr lang="en-IN" dirty="0"/>
              <a:t>Extensibility</a:t>
            </a:r>
          </a:p>
        </p:txBody>
      </p:sp>
    </p:spTree>
    <p:extLst>
      <p:ext uri="{BB962C8B-B14F-4D97-AF65-F5344CB8AC3E}">
        <p14:creationId xmlns:p14="http://schemas.microsoft.com/office/powerpoint/2010/main" val="3554067965"/>
      </p:ext>
    </p:extLst>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smtClean="0"/>
              <a:t>Address Capabilities</a:t>
            </a:r>
            <a:endParaRPr lang="en-IN" dirty="0"/>
          </a:p>
        </p:txBody>
      </p:sp>
      <p:sp>
        <p:nvSpPr>
          <p:cNvPr id="3" name="Content Placeholder 2"/>
          <p:cNvSpPr>
            <a:spLocks noGrp="1"/>
          </p:cNvSpPr>
          <p:nvPr>
            <p:ph idx="1"/>
          </p:nvPr>
        </p:nvSpPr>
        <p:spPr/>
        <p:txBody>
          <a:bodyPr/>
          <a:lstStyle/>
          <a:p>
            <a:pPr algn="just"/>
            <a:r>
              <a:rPr lang="en-IN" dirty="0"/>
              <a:t>IPv4 Addressing and </a:t>
            </a:r>
            <a:r>
              <a:rPr lang="en-IN" dirty="0" smtClean="0"/>
              <a:t>Issues</a:t>
            </a:r>
            <a:endParaRPr lang="en-IN" dirty="0"/>
          </a:p>
          <a:p>
            <a:pPr algn="just"/>
            <a:r>
              <a:rPr lang="en-IN" dirty="0" smtClean="0"/>
              <a:t>IPv6 </a:t>
            </a:r>
            <a:r>
              <a:rPr lang="en-IN" dirty="0"/>
              <a:t>Address Space</a:t>
            </a:r>
          </a:p>
        </p:txBody>
      </p:sp>
      <p:sp>
        <p:nvSpPr>
          <p:cNvPr id="4" name="Slide Number Placeholder 3"/>
          <p:cNvSpPr>
            <a:spLocks noGrp="1"/>
          </p:cNvSpPr>
          <p:nvPr>
            <p:ph type="sldNum" sz="quarter" idx="12"/>
          </p:nvPr>
        </p:nvSpPr>
        <p:spPr/>
        <p:txBody>
          <a:bodyPr/>
          <a:lstStyle/>
          <a:p>
            <a:fld id="{B6F15528-21DE-4FAA-801E-634DDDAF4B2B}" type="slidenum">
              <a:rPr lang="en-US" smtClean="0"/>
              <a:pPr/>
              <a:t>167</a:t>
            </a:fld>
            <a:endParaRPr lang="en-US"/>
          </a:p>
        </p:txBody>
      </p:sp>
    </p:spTree>
    <p:extLst>
      <p:ext uri="{BB962C8B-B14F-4D97-AF65-F5344CB8AC3E}">
        <p14:creationId xmlns:p14="http://schemas.microsoft.com/office/powerpoint/2010/main" val="1468470042"/>
      </p:ext>
    </p:extLst>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smtClean="0"/>
              <a:t>Address </a:t>
            </a:r>
            <a:r>
              <a:rPr lang="en-IN" dirty="0"/>
              <a:t>Capabilities</a:t>
            </a:r>
            <a:br>
              <a:rPr lang="en-IN" dirty="0"/>
            </a:br>
            <a:r>
              <a:rPr lang="en-IN" dirty="0"/>
              <a:t>IPv4 Addressing and Issues</a:t>
            </a:r>
          </a:p>
        </p:txBody>
      </p:sp>
      <p:sp>
        <p:nvSpPr>
          <p:cNvPr id="3" name="Content Placeholder 2"/>
          <p:cNvSpPr>
            <a:spLocks noGrp="1"/>
          </p:cNvSpPr>
          <p:nvPr>
            <p:ph idx="1"/>
          </p:nvPr>
        </p:nvSpPr>
        <p:spPr/>
        <p:txBody>
          <a:bodyPr>
            <a:normAutofit fontScale="92500"/>
          </a:bodyPr>
          <a:lstStyle/>
          <a:p>
            <a:pPr algn="just"/>
            <a:r>
              <a:rPr lang="en-IN" dirty="0"/>
              <a:t>IPv4 addresses can be from an officially assigned public range or from an </a:t>
            </a:r>
            <a:r>
              <a:rPr lang="en-IN" dirty="0" smtClean="0"/>
              <a:t>internal intranet </a:t>
            </a:r>
            <a:r>
              <a:rPr lang="en-IN" dirty="0"/>
              <a:t>private (but not globally unique) block. </a:t>
            </a:r>
            <a:endParaRPr lang="en-IN" dirty="0" smtClean="0"/>
          </a:p>
          <a:p>
            <a:pPr algn="just"/>
            <a:r>
              <a:rPr lang="en-IN" dirty="0" smtClean="0"/>
              <a:t>As, </a:t>
            </a:r>
            <a:r>
              <a:rPr lang="en-IN" dirty="0"/>
              <a:t>IPv4 theoretically allows </a:t>
            </a:r>
            <a:r>
              <a:rPr lang="en-IN" dirty="0" smtClean="0"/>
              <a:t>up to </a:t>
            </a:r>
            <a:r>
              <a:rPr lang="en-IN" dirty="0"/>
              <a:t>2</a:t>
            </a:r>
            <a:r>
              <a:rPr lang="en-IN" baseline="30000" dirty="0"/>
              <a:t>32</a:t>
            </a:r>
            <a:r>
              <a:rPr lang="en-IN" dirty="0"/>
              <a:t> addresses, based on a four-octet address space. </a:t>
            </a:r>
            <a:endParaRPr lang="en-IN" dirty="0" smtClean="0"/>
          </a:p>
          <a:p>
            <a:pPr lvl="1" algn="just"/>
            <a:r>
              <a:rPr lang="en-IN" dirty="0" smtClean="0"/>
              <a:t>Hence</a:t>
            </a:r>
            <a:r>
              <a:rPr lang="en-IN" dirty="0"/>
              <a:t>, there are </a:t>
            </a:r>
            <a:r>
              <a:rPr lang="en-IN" dirty="0" smtClean="0"/>
              <a:t>4,294,967,296 unique </a:t>
            </a:r>
            <a:r>
              <a:rPr lang="en-IN" dirty="0"/>
              <a:t>values, which can be considered as a sequence of 256 “/8s,” where each “/</a:t>
            </a:r>
            <a:r>
              <a:rPr lang="en-IN" dirty="0" smtClean="0"/>
              <a:t>8” corresponds </a:t>
            </a:r>
            <a:r>
              <a:rPr lang="en-IN" dirty="0"/>
              <a:t>to 16,777,216 </a:t>
            </a:r>
            <a:r>
              <a:rPr lang="en-IN" dirty="0" smtClean="0"/>
              <a:t>unique </a:t>
            </a:r>
            <a:r>
              <a:rPr lang="en-IN" dirty="0"/>
              <a:t>address values</a:t>
            </a:r>
            <a:r>
              <a:rPr lang="en-IN" dirty="0" smtClean="0"/>
              <a:t>.</a:t>
            </a:r>
          </a:p>
          <a:p>
            <a:pPr algn="just"/>
            <a:r>
              <a:rPr lang="en-IN" dirty="0"/>
              <a:t>In IPv4, it is a 32-bit (4-byte) binary address used to identify a host’s network ID.</a:t>
            </a:r>
          </a:p>
          <a:p>
            <a:pPr algn="just"/>
            <a:r>
              <a:rPr lang="en-IN" dirty="0"/>
              <a:t>It is represented by the nomenclature </a:t>
            </a:r>
            <a:r>
              <a:rPr lang="en-IN" dirty="0" err="1"/>
              <a:t>a.b.c.d</a:t>
            </a:r>
            <a:r>
              <a:rPr lang="en-IN" dirty="0"/>
              <a:t> (each of a, b, c, and d being from 1 </a:t>
            </a:r>
            <a:r>
              <a:rPr lang="en-IN" dirty="0" smtClean="0"/>
              <a:t>to 255</a:t>
            </a:r>
            <a:r>
              <a:rPr lang="en-IN" dirty="0"/>
              <a:t>) (0 has a special meaning). </a:t>
            </a:r>
            <a:endParaRPr lang="en-IN" dirty="0" smtClean="0"/>
          </a:p>
          <a:p>
            <a:pPr lvl="1" algn="just"/>
            <a:r>
              <a:rPr lang="en-IN" dirty="0" smtClean="0"/>
              <a:t>Examples </a:t>
            </a:r>
            <a:r>
              <a:rPr lang="en-IN" dirty="0"/>
              <a:t>are 167.168.169.170, </a:t>
            </a:r>
            <a:r>
              <a:rPr lang="en-IN" dirty="0" smtClean="0"/>
              <a:t>232.233.229.209, and </a:t>
            </a:r>
            <a:r>
              <a:rPr lang="en-IN" dirty="0"/>
              <a:t>200.100.200.100.</a:t>
            </a:r>
          </a:p>
        </p:txBody>
      </p:sp>
      <p:sp>
        <p:nvSpPr>
          <p:cNvPr id="4" name="Slide Number Placeholder 3"/>
          <p:cNvSpPr>
            <a:spLocks noGrp="1"/>
          </p:cNvSpPr>
          <p:nvPr>
            <p:ph type="sldNum" sz="quarter" idx="12"/>
          </p:nvPr>
        </p:nvSpPr>
        <p:spPr/>
        <p:txBody>
          <a:bodyPr/>
          <a:lstStyle/>
          <a:p>
            <a:fld id="{B6F15528-21DE-4FAA-801E-634DDDAF4B2B}" type="slidenum">
              <a:rPr lang="en-US" smtClean="0"/>
              <a:pPr/>
              <a:t>168</a:t>
            </a:fld>
            <a:endParaRPr lang="en-US"/>
          </a:p>
        </p:txBody>
      </p:sp>
    </p:spTree>
    <p:extLst>
      <p:ext uri="{BB962C8B-B14F-4D97-AF65-F5344CB8AC3E}">
        <p14:creationId xmlns:p14="http://schemas.microsoft.com/office/powerpoint/2010/main" val="3034387885"/>
      </p:ext>
    </p:extLst>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smtClean="0"/>
              <a:t>Address </a:t>
            </a:r>
            <a:r>
              <a:rPr lang="en-IN" dirty="0"/>
              <a:t>Capabilities</a:t>
            </a:r>
            <a:br>
              <a:rPr lang="en-IN" dirty="0"/>
            </a:br>
            <a:r>
              <a:rPr lang="en-IN" dirty="0"/>
              <a:t>IPv4 Addressing and Issues</a:t>
            </a:r>
          </a:p>
        </p:txBody>
      </p:sp>
      <p:sp>
        <p:nvSpPr>
          <p:cNvPr id="3" name="Content Placeholder 2"/>
          <p:cNvSpPr>
            <a:spLocks noGrp="1"/>
          </p:cNvSpPr>
          <p:nvPr>
            <p:ph idx="1"/>
          </p:nvPr>
        </p:nvSpPr>
        <p:spPr/>
        <p:txBody>
          <a:bodyPr>
            <a:normAutofit/>
          </a:bodyPr>
          <a:lstStyle/>
          <a:p>
            <a:pPr algn="just"/>
            <a:r>
              <a:rPr lang="en-IN" dirty="0"/>
              <a:t>The problem is that during the 1980s, many public, registered addresses </a:t>
            </a:r>
            <a:r>
              <a:rPr lang="en-IN" dirty="0" smtClean="0"/>
              <a:t>were allocated </a:t>
            </a:r>
            <a:r>
              <a:rPr lang="en-IN" dirty="0"/>
              <a:t>to firms and organizations without any consistent control. </a:t>
            </a:r>
            <a:endParaRPr lang="en-IN" dirty="0" smtClean="0"/>
          </a:p>
          <a:p>
            <a:pPr algn="just"/>
            <a:r>
              <a:rPr lang="en-IN" dirty="0" smtClean="0"/>
              <a:t>As </a:t>
            </a:r>
            <a:r>
              <a:rPr lang="en-IN" dirty="0"/>
              <a:t>a result, </a:t>
            </a:r>
            <a:r>
              <a:rPr lang="en-IN" dirty="0" smtClean="0"/>
              <a:t>some organizations </a:t>
            </a:r>
            <a:r>
              <a:rPr lang="en-IN" dirty="0"/>
              <a:t>have more addresses that they actually might need, giving rise to </a:t>
            </a:r>
            <a:r>
              <a:rPr lang="en-IN" dirty="0" smtClean="0"/>
              <a:t>the present </a:t>
            </a:r>
            <a:r>
              <a:rPr lang="en-IN" dirty="0"/>
              <a:t>dearth of available “registerable” layer 3 addresses. </a:t>
            </a:r>
            <a:endParaRPr lang="en-IN" dirty="0" smtClean="0"/>
          </a:p>
          <a:p>
            <a:pPr algn="just"/>
            <a:r>
              <a:rPr lang="en-IN" dirty="0" smtClean="0"/>
              <a:t>Not </a:t>
            </a:r>
            <a:r>
              <a:rPr lang="en-IN" dirty="0"/>
              <a:t>all </a:t>
            </a:r>
            <a:r>
              <a:rPr lang="en-IN" dirty="0" smtClean="0"/>
              <a:t>IP addresses </a:t>
            </a:r>
            <a:r>
              <a:rPr lang="en-IN" dirty="0"/>
              <a:t>can be used due to the fragmentation described above.</a:t>
            </a:r>
          </a:p>
        </p:txBody>
      </p:sp>
      <p:sp>
        <p:nvSpPr>
          <p:cNvPr id="4" name="Slide Number Placeholder 3"/>
          <p:cNvSpPr>
            <a:spLocks noGrp="1"/>
          </p:cNvSpPr>
          <p:nvPr>
            <p:ph type="sldNum" sz="quarter" idx="12"/>
          </p:nvPr>
        </p:nvSpPr>
        <p:spPr/>
        <p:txBody>
          <a:bodyPr/>
          <a:lstStyle/>
          <a:p>
            <a:fld id="{B6F15528-21DE-4FAA-801E-634DDDAF4B2B}" type="slidenum">
              <a:rPr lang="en-US" smtClean="0"/>
              <a:pPr/>
              <a:t>169</a:t>
            </a:fld>
            <a:endParaRPr lang="en-US"/>
          </a:p>
        </p:txBody>
      </p:sp>
    </p:spTree>
    <p:extLst>
      <p:ext uri="{BB962C8B-B14F-4D97-AF65-F5344CB8AC3E}">
        <p14:creationId xmlns:p14="http://schemas.microsoft.com/office/powerpoint/2010/main" val="383063997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t>WPAN Technologies </a:t>
            </a:r>
            <a:r>
              <a:rPr lang="en-IN" dirty="0" smtClean="0"/>
              <a:t>for IoT/M2M</a:t>
            </a:r>
            <a:r>
              <a:rPr lang="en-IN" dirty="0"/>
              <a:t/>
            </a:r>
            <a:br>
              <a:rPr lang="en-IN" dirty="0"/>
            </a:br>
            <a:r>
              <a:rPr lang="en-IN" dirty="0" err="1"/>
              <a:t>Zigbee</a:t>
            </a:r>
            <a:r>
              <a:rPr lang="en-IN" dirty="0"/>
              <a:t>/IEEE 802.15.4</a:t>
            </a:r>
          </a:p>
        </p:txBody>
      </p:sp>
      <p:sp>
        <p:nvSpPr>
          <p:cNvPr id="3" name="Content Placeholder 2"/>
          <p:cNvSpPr>
            <a:spLocks noGrp="1"/>
          </p:cNvSpPr>
          <p:nvPr>
            <p:ph idx="1"/>
          </p:nvPr>
        </p:nvSpPr>
        <p:spPr/>
        <p:txBody>
          <a:bodyPr>
            <a:normAutofit fontScale="92500" lnSpcReduction="10000"/>
          </a:bodyPr>
          <a:lstStyle/>
          <a:p>
            <a:pPr algn="just"/>
            <a:r>
              <a:rPr lang="en-IN" dirty="0"/>
              <a:t>ZigBee is available as two feature sets, </a:t>
            </a:r>
            <a:endParaRPr lang="en-IN" dirty="0" smtClean="0"/>
          </a:p>
          <a:p>
            <a:pPr lvl="1" algn="just"/>
            <a:r>
              <a:rPr lang="en-IN" dirty="0" smtClean="0"/>
              <a:t>ZigBee PRO </a:t>
            </a:r>
            <a:r>
              <a:rPr lang="en-IN" dirty="0"/>
              <a:t>and ZigBee. </a:t>
            </a:r>
            <a:endParaRPr lang="en-IN" dirty="0" smtClean="0"/>
          </a:p>
          <a:p>
            <a:pPr lvl="2" algn="just"/>
            <a:r>
              <a:rPr lang="en-IN" dirty="0" smtClean="0"/>
              <a:t>Both feature sets </a:t>
            </a:r>
            <a:r>
              <a:rPr lang="en-IN" dirty="0"/>
              <a:t>define how the ZigBee mesh networks operate. </a:t>
            </a:r>
            <a:endParaRPr lang="en-IN" dirty="0" smtClean="0"/>
          </a:p>
          <a:p>
            <a:pPr algn="just"/>
            <a:r>
              <a:rPr lang="en-IN" dirty="0" smtClean="0"/>
              <a:t>ZigBee </a:t>
            </a:r>
            <a:r>
              <a:rPr lang="en-IN" dirty="0"/>
              <a:t>PRO, the most </a:t>
            </a:r>
            <a:r>
              <a:rPr lang="en-IN" dirty="0" smtClean="0"/>
              <a:t>widely used and </a:t>
            </a:r>
            <a:r>
              <a:rPr lang="en-IN" dirty="0"/>
              <a:t>optimized for low-power consumption and to support </a:t>
            </a:r>
            <a:r>
              <a:rPr lang="en-IN" dirty="0" smtClean="0"/>
              <a:t>large networks </a:t>
            </a:r>
            <a:r>
              <a:rPr lang="en-IN" dirty="0"/>
              <a:t>with thousands of </a:t>
            </a:r>
            <a:r>
              <a:rPr lang="en-IN" dirty="0" smtClean="0"/>
              <a:t>devices. </a:t>
            </a:r>
          </a:p>
          <a:p>
            <a:pPr algn="just"/>
            <a:r>
              <a:rPr lang="en-IN" dirty="0" smtClean="0"/>
              <a:t>The </a:t>
            </a:r>
            <a:r>
              <a:rPr lang="en-IN" dirty="0"/>
              <a:t>ZigBee </a:t>
            </a:r>
            <a:r>
              <a:rPr lang="en-IN" dirty="0" smtClean="0"/>
              <a:t>Alliance announced </a:t>
            </a:r>
            <a:r>
              <a:rPr lang="en-IN" dirty="0"/>
              <a:t>an expanded set of features for the ZigBee protocol. </a:t>
            </a:r>
            <a:endParaRPr lang="en-IN" dirty="0" smtClean="0"/>
          </a:p>
          <a:p>
            <a:pPr lvl="1" algn="just"/>
            <a:r>
              <a:rPr lang="en-IN" dirty="0" smtClean="0"/>
              <a:t>This </a:t>
            </a:r>
            <a:r>
              <a:rPr lang="en-IN" dirty="0"/>
              <a:t>new </a:t>
            </a:r>
            <a:r>
              <a:rPr lang="en-IN" dirty="0" smtClean="0"/>
              <a:t>stack profile </a:t>
            </a:r>
            <a:r>
              <a:rPr lang="en-IN" dirty="0"/>
              <a:t>is universally referred to as ZigBee PRO and for the most part defines </a:t>
            </a:r>
            <a:r>
              <a:rPr lang="en-IN" dirty="0" smtClean="0"/>
              <a:t>specific stack </a:t>
            </a:r>
            <a:r>
              <a:rPr lang="en-IN" dirty="0"/>
              <a:t>settings and makes mandatory many of the </a:t>
            </a:r>
            <a:r>
              <a:rPr lang="en-IN" dirty="0" smtClean="0"/>
              <a:t>features. </a:t>
            </a:r>
          </a:p>
          <a:p>
            <a:pPr algn="just"/>
            <a:r>
              <a:rPr lang="en-IN" dirty="0" smtClean="0"/>
              <a:t>ZigBee </a:t>
            </a:r>
            <a:r>
              <a:rPr lang="en-IN" dirty="0"/>
              <a:t>PRO also </a:t>
            </a:r>
            <a:r>
              <a:rPr lang="en-IN" dirty="0" smtClean="0"/>
              <a:t>used in </a:t>
            </a:r>
            <a:r>
              <a:rPr lang="en-IN" dirty="0"/>
              <a:t>some new </a:t>
            </a:r>
            <a:r>
              <a:rPr lang="en-IN" dirty="0" smtClean="0"/>
              <a:t>application like automatic </a:t>
            </a:r>
            <a:r>
              <a:rPr lang="en-IN" dirty="0"/>
              <a:t>meter reading, commercial building automation, and </a:t>
            </a:r>
            <a:r>
              <a:rPr lang="en-IN" dirty="0" smtClean="0"/>
              <a:t>home automation</a:t>
            </a:r>
            <a:r>
              <a:rPr lang="en-IN" dirty="0"/>
              <a:t>.</a:t>
            </a:r>
          </a:p>
        </p:txBody>
      </p:sp>
      <p:sp>
        <p:nvSpPr>
          <p:cNvPr id="4" name="Slide Number Placeholder 3"/>
          <p:cNvSpPr>
            <a:spLocks noGrp="1"/>
          </p:cNvSpPr>
          <p:nvPr>
            <p:ph type="sldNum" sz="quarter" idx="12"/>
          </p:nvPr>
        </p:nvSpPr>
        <p:spPr/>
        <p:txBody>
          <a:bodyPr/>
          <a:lstStyle/>
          <a:p>
            <a:fld id="{B6F15528-21DE-4FAA-801E-634DDDAF4B2B}" type="slidenum">
              <a:rPr lang="en-US" smtClean="0"/>
              <a:pPr/>
              <a:t>17</a:t>
            </a:fld>
            <a:endParaRPr lang="en-US"/>
          </a:p>
        </p:txBody>
      </p:sp>
    </p:spTree>
    <p:extLst>
      <p:ext uri="{BB962C8B-B14F-4D97-AF65-F5344CB8AC3E}">
        <p14:creationId xmlns:p14="http://schemas.microsoft.com/office/powerpoint/2010/main" val="3248574742"/>
      </p:ext>
    </p:extLst>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smtClean="0"/>
              <a:t>Address </a:t>
            </a:r>
            <a:r>
              <a:rPr lang="en-IN" dirty="0"/>
              <a:t>Capabilities</a:t>
            </a:r>
            <a:br>
              <a:rPr lang="en-IN" dirty="0"/>
            </a:br>
            <a:r>
              <a:rPr lang="en-IN" dirty="0"/>
              <a:t>IPv4 Addressing and Issues</a:t>
            </a:r>
          </a:p>
        </p:txBody>
      </p:sp>
      <p:sp>
        <p:nvSpPr>
          <p:cNvPr id="3" name="Content Placeholder 2"/>
          <p:cNvSpPr>
            <a:spLocks noGrp="1"/>
          </p:cNvSpPr>
          <p:nvPr>
            <p:ph idx="1"/>
          </p:nvPr>
        </p:nvSpPr>
        <p:spPr/>
        <p:txBody>
          <a:bodyPr>
            <a:normAutofit/>
          </a:bodyPr>
          <a:lstStyle/>
          <a:p>
            <a:pPr algn="just"/>
            <a:r>
              <a:rPr lang="en-IN" dirty="0" smtClean="0"/>
              <a:t>The </a:t>
            </a:r>
            <a:r>
              <a:rPr lang="en-IN" dirty="0"/>
              <a:t>approach to </a:t>
            </a:r>
            <a:r>
              <a:rPr lang="en-IN" dirty="0" smtClean="0"/>
              <a:t>above </a:t>
            </a:r>
            <a:r>
              <a:rPr lang="en-IN" dirty="0"/>
              <a:t>issue would be a renumbering and a reallocation of </a:t>
            </a:r>
            <a:r>
              <a:rPr lang="en-IN" dirty="0" smtClean="0"/>
              <a:t>the IPv4 </a:t>
            </a:r>
            <a:r>
              <a:rPr lang="en-IN" dirty="0"/>
              <a:t>addressing space. </a:t>
            </a:r>
            <a:endParaRPr lang="en-IN" dirty="0" smtClean="0"/>
          </a:p>
          <a:p>
            <a:pPr lvl="1" algn="just"/>
            <a:r>
              <a:rPr lang="en-IN" dirty="0" smtClean="0"/>
              <a:t>However</a:t>
            </a:r>
            <a:r>
              <a:rPr lang="en-IN" dirty="0"/>
              <a:t>, this is not as simple as it appears since it </a:t>
            </a:r>
            <a:r>
              <a:rPr lang="en-IN" dirty="0" smtClean="0"/>
              <a:t>requires worldwide </a:t>
            </a:r>
            <a:r>
              <a:rPr lang="en-IN" dirty="0"/>
              <a:t>coordination efforts. </a:t>
            </a:r>
            <a:endParaRPr lang="en-IN" dirty="0" smtClean="0"/>
          </a:p>
          <a:p>
            <a:pPr lvl="1" algn="just"/>
            <a:r>
              <a:rPr lang="en-IN" dirty="0" smtClean="0"/>
              <a:t>Moreover</a:t>
            </a:r>
            <a:r>
              <a:rPr lang="en-IN" dirty="0"/>
              <a:t>, it would still be limited for the </a:t>
            </a:r>
            <a:r>
              <a:rPr lang="en-IN" dirty="0" smtClean="0"/>
              <a:t>human population </a:t>
            </a:r>
            <a:r>
              <a:rPr lang="en-IN" dirty="0"/>
              <a:t>and the quantity of devices that will be connected to Internet in </a:t>
            </a:r>
            <a:r>
              <a:rPr lang="en-IN" dirty="0" smtClean="0"/>
              <a:t>the medium-term </a:t>
            </a:r>
            <a:r>
              <a:rPr lang="en-IN" dirty="0"/>
              <a:t>future. </a:t>
            </a:r>
            <a:endParaRPr lang="en-IN" dirty="0" smtClean="0"/>
          </a:p>
          <a:p>
            <a:pPr algn="just"/>
            <a:r>
              <a:rPr lang="en-IN" dirty="0" smtClean="0"/>
              <a:t>As </a:t>
            </a:r>
            <a:r>
              <a:rPr lang="en-IN" dirty="0"/>
              <a:t>a temporary and pragmatic </a:t>
            </a:r>
            <a:r>
              <a:rPr lang="en-IN" dirty="0" smtClean="0"/>
              <a:t>approach to </a:t>
            </a:r>
            <a:r>
              <a:rPr lang="en-IN" dirty="0"/>
              <a:t>alleviate the dearth of addresses, network address translation (NAT) </a:t>
            </a:r>
            <a:r>
              <a:rPr lang="en-IN" dirty="0" smtClean="0"/>
              <a:t>mechanisms are </a:t>
            </a:r>
            <a:r>
              <a:rPr lang="en-IN" dirty="0"/>
              <a:t>employed by organizations and even home users.</a:t>
            </a:r>
          </a:p>
        </p:txBody>
      </p:sp>
      <p:sp>
        <p:nvSpPr>
          <p:cNvPr id="4" name="Slide Number Placeholder 3"/>
          <p:cNvSpPr>
            <a:spLocks noGrp="1"/>
          </p:cNvSpPr>
          <p:nvPr>
            <p:ph type="sldNum" sz="quarter" idx="12"/>
          </p:nvPr>
        </p:nvSpPr>
        <p:spPr/>
        <p:txBody>
          <a:bodyPr/>
          <a:lstStyle/>
          <a:p>
            <a:fld id="{B6F15528-21DE-4FAA-801E-634DDDAF4B2B}" type="slidenum">
              <a:rPr lang="en-US" smtClean="0"/>
              <a:pPr/>
              <a:t>170</a:t>
            </a:fld>
            <a:endParaRPr lang="en-US"/>
          </a:p>
        </p:txBody>
      </p:sp>
    </p:spTree>
    <p:extLst>
      <p:ext uri="{BB962C8B-B14F-4D97-AF65-F5344CB8AC3E}">
        <p14:creationId xmlns:p14="http://schemas.microsoft.com/office/powerpoint/2010/main" val="17611500"/>
      </p:ext>
    </p:extLst>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smtClean="0"/>
              <a:t>Address </a:t>
            </a:r>
            <a:r>
              <a:rPr lang="en-IN" dirty="0"/>
              <a:t>Capabilities</a:t>
            </a:r>
            <a:br>
              <a:rPr lang="en-IN" dirty="0"/>
            </a:br>
            <a:r>
              <a:rPr lang="en-IN" dirty="0"/>
              <a:t>IPv4 Addressing and Issues</a:t>
            </a:r>
          </a:p>
        </p:txBody>
      </p:sp>
      <p:sp>
        <p:nvSpPr>
          <p:cNvPr id="3" name="Content Placeholder 2"/>
          <p:cNvSpPr>
            <a:spLocks noGrp="1"/>
          </p:cNvSpPr>
          <p:nvPr>
            <p:ph idx="1"/>
          </p:nvPr>
        </p:nvSpPr>
        <p:spPr/>
        <p:txBody>
          <a:bodyPr>
            <a:normAutofit/>
          </a:bodyPr>
          <a:lstStyle/>
          <a:p>
            <a:pPr algn="just"/>
            <a:r>
              <a:rPr lang="en-IN" dirty="0" smtClean="0"/>
              <a:t>Internal </a:t>
            </a:r>
            <a:r>
              <a:rPr lang="en-IN" dirty="0"/>
              <a:t>devices are assigned IP addresses from a </a:t>
            </a:r>
            <a:r>
              <a:rPr lang="en-IN" dirty="0" smtClean="0"/>
              <a:t>specifically designated </a:t>
            </a:r>
            <a:r>
              <a:rPr lang="en-IN" dirty="0"/>
              <a:t>range of Class A or Class C address that are locally unique but </a:t>
            </a:r>
            <a:r>
              <a:rPr lang="en-IN" dirty="0" smtClean="0"/>
              <a:t>are </a:t>
            </a:r>
            <a:r>
              <a:rPr lang="en-IN" dirty="0" err="1" smtClean="0"/>
              <a:t>duplicatively</a:t>
            </a:r>
            <a:r>
              <a:rPr lang="en-IN" dirty="0" smtClean="0"/>
              <a:t> </a:t>
            </a:r>
            <a:r>
              <a:rPr lang="en-IN" dirty="0"/>
              <a:t>used and reused within various organizations. </a:t>
            </a:r>
            <a:endParaRPr lang="en-IN" dirty="0" smtClean="0"/>
          </a:p>
          <a:p>
            <a:pPr lvl="1" algn="just"/>
            <a:r>
              <a:rPr lang="en-IN" dirty="0" smtClean="0"/>
              <a:t>e.g., residential </a:t>
            </a:r>
            <a:r>
              <a:rPr lang="en-IN" dirty="0"/>
              <a:t>Internet access use via Digital Subscriber Line [DSL] or </a:t>
            </a:r>
            <a:r>
              <a:rPr lang="en-IN" dirty="0" smtClean="0"/>
              <a:t>cable, </a:t>
            </a:r>
            <a:r>
              <a:rPr lang="en-IN" dirty="0"/>
              <a:t>the </a:t>
            </a:r>
            <a:r>
              <a:rPr lang="en-IN" dirty="0" smtClean="0"/>
              <a:t>legal IP </a:t>
            </a:r>
            <a:r>
              <a:rPr lang="en-IN" dirty="0"/>
              <a:t>address is only provided to a user on a time-lease basis, rather than permanently.</a:t>
            </a:r>
          </a:p>
        </p:txBody>
      </p:sp>
      <p:sp>
        <p:nvSpPr>
          <p:cNvPr id="4" name="Slide Number Placeholder 3"/>
          <p:cNvSpPr>
            <a:spLocks noGrp="1"/>
          </p:cNvSpPr>
          <p:nvPr>
            <p:ph type="sldNum" sz="quarter" idx="12"/>
          </p:nvPr>
        </p:nvSpPr>
        <p:spPr/>
        <p:txBody>
          <a:bodyPr/>
          <a:lstStyle/>
          <a:p>
            <a:fld id="{B6F15528-21DE-4FAA-801E-634DDDAF4B2B}" type="slidenum">
              <a:rPr lang="en-US" smtClean="0"/>
              <a:pPr/>
              <a:t>171</a:t>
            </a:fld>
            <a:endParaRPr lang="en-US"/>
          </a:p>
        </p:txBody>
      </p:sp>
    </p:spTree>
    <p:extLst>
      <p:ext uri="{BB962C8B-B14F-4D97-AF65-F5344CB8AC3E}">
        <p14:creationId xmlns:p14="http://schemas.microsoft.com/office/powerpoint/2010/main" val="1135149533"/>
      </p:ext>
    </p:extLst>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smtClean="0"/>
              <a:t>Address </a:t>
            </a:r>
            <a:r>
              <a:rPr lang="en-IN" dirty="0"/>
              <a:t>Capabilities</a:t>
            </a:r>
            <a:br>
              <a:rPr lang="en-IN" dirty="0"/>
            </a:br>
            <a:r>
              <a:rPr lang="en-IN" dirty="0"/>
              <a:t>IPv4 Addressing and Issues</a:t>
            </a:r>
          </a:p>
        </p:txBody>
      </p:sp>
      <p:sp>
        <p:nvSpPr>
          <p:cNvPr id="3" name="Content Placeholder 2"/>
          <p:cNvSpPr>
            <a:spLocks noGrp="1"/>
          </p:cNvSpPr>
          <p:nvPr>
            <p:ph idx="1"/>
          </p:nvPr>
        </p:nvSpPr>
        <p:spPr/>
        <p:txBody>
          <a:bodyPr>
            <a:normAutofit/>
          </a:bodyPr>
          <a:lstStyle/>
          <a:p>
            <a:pPr algn="just"/>
            <a:r>
              <a:rPr lang="en-IN" dirty="0"/>
              <a:t>In the internal intranet private address case, a NAT function </a:t>
            </a:r>
            <a:r>
              <a:rPr lang="en-IN" dirty="0" smtClean="0"/>
              <a:t>is employed </a:t>
            </a:r>
            <a:r>
              <a:rPr lang="en-IN" dirty="0"/>
              <a:t>to map the internal addresses to an external public address when </a:t>
            </a:r>
            <a:r>
              <a:rPr lang="en-IN" dirty="0" smtClean="0"/>
              <a:t>the private-to-public </a:t>
            </a:r>
            <a:r>
              <a:rPr lang="en-IN" dirty="0"/>
              <a:t>network boundary is crossed. </a:t>
            </a:r>
            <a:endParaRPr lang="en-IN" dirty="0" smtClean="0"/>
          </a:p>
          <a:p>
            <a:pPr algn="just"/>
            <a:r>
              <a:rPr lang="en-IN" dirty="0" smtClean="0"/>
              <a:t>This</a:t>
            </a:r>
            <a:r>
              <a:rPr lang="en-IN" dirty="0"/>
              <a:t>, however, imposes a number </a:t>
            </a:r>
            <a:r>
              <a:rPr lang="en-IN" dirty="0" smtClean="0"/>
              <a:t>of limitations</a:t>
            </a:r>
            <a:r>
              <a:rPr lang="en-IN" dirty="0"/>
              <a:t>, particularly since the number of registered public addresses available </a:t>
            </a:r>
            <a:r>
              <a:rPr lang="en-IN" dirty="0" smtClean="0"/>
              <a:t>to a </a:t>
            </a:r>
            <a:r>
              <a:rPr lang="en-IN" dirty="0"/>
              <a:t>company is almost invariably much smaller (as small as 1) than the number </a:t>
            </a:r>
            <a:r>
              <a:rPr lang="en-IN" dirty="0" smtClean="0"/>
              <a:t>of internal </a:t>
            </a:r>
            <a:r>
              <a:rPr lang="en-IN" dirty="0"/>
              <a:t>devices requiring an address.</a:t>
            </a:r>
          </a:p>
        </p:txBody>
      </p:sp>
      <p:sp>
        <p:nvSpPr>
          <p:cNvPr id="4" name="Slide Number Placeholder 3"/>
          <p:cNvSpPr>
            <a:spLocks noGrp="1"/>
          </p:cNvSpPr>
          <p:nvPr>
            <p:ph type="sldNum" sz="quarter" idx="12"/>
          </p:nvPr>
        </p:nvSpPr>
        <p:spPr/>
        <p:txBody>
          <a:bodyPr/>
          <a:lstStyle/>
          <a:p>
            <a:fld id="{B6F15528-21DE-4FAA-801E-634DDDAF4B2B}" type="slidenum">
              <a:rPr lang="en-US" smtClean="0"/>
              <a:pPr/>
              <a:t>172</a:t>
            </a:fld>
            <a:endParaRPr lang="en-US"/>
          </a:p>
        </p:txBody>
      </p:sp>
    </p:spTree>
    <p:extLst>
      <p:ext uri="{BB962C8B-B14F-4D97-AF65-F5344CB8AC3E}">
        <p14:creationId xmlns:p14="http://schemas.microsoft.com/office/powerpoint/2010/main" val="3705434802"/>
      </p:ext>
    </p:extLst>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smtClean="0"/>
              <a:t>Address </a:t>
            </a:r>
            <a:r>
              <a:rPr lang="en-IN" dirty="0"/>
              <a:t>Capabilities</a:t>
            </a:r>
            <a:br>
              <a:rPr lang="en-IN" dirty="0"/>
            </a:br>
            <a:r>
              <a:rPr lang="en-IN" dirty="0"/>
              <a:t>IPv4 Addressing and Issues</a:t>
            </a:r>
          </a:p>
        </p:txBody>
      </p:sp>
      <p:sp>
        <p:nvSpPr>
          <p:cNvPr id="3" name="Content Placeholder 2"/>
          <p:cNvSpPr>
            <a:spLocks noGrp="1"/>
          </p:cNvSpPr>
          <p:nvPr>
            <p:ph idx="1"/>
          </p:nvPr>
        </p:nvSpPr>
        <p:spPr/>
        <p:txBody>
          <a:bodyPr>
            <a:normAutofit fontScale="92500" lnSpcReduction="20000"/>
          </a:bodyPr>
          <a:lstStyle/>
          <a:p>
            <a:pPr algn="just"/>
            <a:r>
              <a:rPr lang="en-IN" dirty="0"/>
              <a:t>A number of protocols cannot travel through </a:t>
            </a:r>
            <a:r>
              <a:rPr lang="en-IN" dirty="0" smtClean="0"/>
              <a:t>a NAT </a:t>
            </a:r>
            <a:r>
              <a:rPr lang="en-IN" dirty="0"/>
              <a:t>device, and hence the use of NAT implies that many applications (e.g., </a:t>
            </a:r>
            <a:r>
              <a:rPr lang="en-IN" dirty="0" smtClean="0"/>
              <a:t>VoIP) cannot </a:t>
            </a:r>
            <a:r>
              <a:rPr lang="en-IN" dirty="0"/>
              <a:t>be used effectively in all instances. </a:t>
            </a:r>
            <a:endParaRPr lang="en-IN" dirty="0" smtClean="0"/>
          </a:p>
          <a:p>
            <a:pPr algn="just"/>
            <a:r>
              <a:rPr lang="en-IN" dirty="0" smtClean="0"/>
              <a:t>As </a:t>
            </a:r>
            <a:r>
              <a:rPr lang="en-IN" dirty="0"/>
              <a:t>a consequence, these applications </a:t>
            </a:r>
            <a:r>
              <a:rPr lang="en-IN" dirty="0" smtClean="0"/>
              <a:t>can only </a:t>
            </a:r>
            <a:r>
              <a:rPr lang="en-IN" dirty="0"/>
              <a:t>be used in intranets. </a:t>
            </a:r>
            <a:endParaRPr lang="en-IN" dirty="0" smtClean="0"/>
          </a:p>
          <a:p>
            <a:pPr algn="just"/>
            <a:r>
              <a:rPr lang="en-IN" dirty="0" smtClean="0"/>
              <a:t>Examples </a:t>
            </a:r>
            <a:r>
              <a:rPr lang="en-IN" dirty="0"/>
              <a:t>include:</a:t>
            </a:r>
          </a:p>
          <a:p>
            <a:pPr lvl="1" algn="just"/>
            <a:r>
              <a:rPr lang="en-IN" dirty="0" smtClean="0"/>
              <a:t>Multimedia </a:t>
            </a:r>
            <a:r>
              <a:rPr lang="en-IN" dirty="0"/>
              <a:t>applications such as videoconferencing, VoIP, or </a:t>
            </a:r>
            <a:r>
              <a:rPr lang="en-IN" dirty="0" smtClean="0"/>
              <a:t>video-on demand/ IPTV </a:t>
            </a:r>
            <a:r>
              <a:rPr lang="en-IN" dirty="0"/>
              <a:t>do </a:t>
            </a:r>
            <a:r>
              <a:rPr lang="en-IN" dirty="0" smtClean="0"/>
              <a:t>not work </a:t>
            </a:r>
            <a:r>
              <a:rPr lang="en-IN" dirty="0"/>
              <a:t>smoothly </a:t>
            </a:r>
            <a:r>
              <a:rPr lang="en-IN" dirty="0" smtClean="0"/>
              <a:t>through NAT </a:t>
            </a:r>
            <a:r>
              <a:rPr lang="en-IN" dirty="0"/>
              <a:t>devices. Multimedia </a:t>
            </a:r>
            <a:r>
              <a:rPr lang="en-IN" dirty="0" smtClean="0"/>
              <a:t>applications make </a:t>
            </a:r>
            <a:r>
              <a:rPr lang="en-IN" dirty="0"/>
              <a:t>use of real-time transport protocol (RTP) and real-time control </a:t>
            </a:r>
            <a:r>
              <a:rPr lang="en-IN" dirty="0" smtClean="0"/>
              <a:t>protocol (RTCP</a:t>
            </a:r>
            <a:r>
              <a:rPr lang="en-IN" dirty="0"/>
              <a:t>). These in turn use User Datagram Protocol (UDP) with </a:t>
            </a:r>
            <a:r>
              <a:rPr lang="en-IN" dirty="0" smtClean="0"/>
              <a:t>dynamic allocation </a:t>
            </a:r>
            <a:r>
              <a:rPr lang="en-IN" dirty="0"/>
              <a:t>of ports and NAT does not directly support this environment.</a:t>
            </a:r>
          </a:p>
          <a:p>
            <a:pPr lvl="1" algn="just"/>
            <a:r>
              <a:rPr lang="en-IN" dirty="0" smtClean="0"/>
              <a:t>IPsec </a:t>
            </a:r>
            <a:r>
              <a:rPr lang="en-IN" dirty="0"/>
              <a:t>is used extensively for data authentication, integrity, and </a:t>
            </a:r>
            <a:r>
              <a:rPr lang="en-IN" dirty="0" smtClean="0"/>
              <a:t>confidentiality. However</a:t>
            </a:r>
            <a:r>
              <a:rPr lang="en-IN" dirty="0"/>
              <a:t>, when NAT is used, IPsec operation is impacted, since NAT </a:t>
            </a:r>
            <a:r>
              <a:rPr lang="en-IN" dirty="0" smtClean="0"/>
              <a:t>changes the </a:t>
            </a:r>
            <a:r>
              <a:rPr lang="en-IN" dirty="0"/>
              <a:t>address in the IP header.</a:t>
            </a:r>
          </a:p>
          <a:p>
            <a:pPr lvl="1" algn="just"/>
            <a:r>
              <a:rPr lang="en-IN" dirty="0" smtClean="0"/>
              <a:t>Multicast</a:t>
            </a:r>
            <a:r>
              <a:rPr lang="en-IN" dirty="0"/>
              <a:t>, although possible in theory, requires complex configuration in a </a:t>
            </a:r>
            <a:r>
              <a:rPr lang="en-IN" dirty="0" smtClean="0"/>
              <a:t>NAT environment </a:t>
            </a:r>
            <a:r>
              <a:rPr lang="en-IN" dirty="0"/>
              <a:t>and hence, in practice, is not utilized as often as could be the case.</a:t>
            </a:r>
          </a:p>
        </p:txBody>
      </p:sp>
      <p:sp>
        <p:nvSpPr>
          <p:cNvPr id="4" name="Slide Number Placeholder 3"/>
          <p:cNvSpPr>
            <a:spLocks noGrp="1"/>
          </p:cNvSpPr>
          <p:nvPr>
            <p:ph type="sldNum" sz="quarter" idx="12"/>
          </p:nvPr>
        </p:nvSpPr>
        <p:spPr/>
        <p:txBody>
          <a:bodyPr/>
          <a:lstStyle/>
          <a:p>
            <a:fld id="{B6F15528-21DE-4FAA-801E-634DDDAF4B2B}" type="slidenum">
              <a:rPr lang="en-US" smtClean="0"/>
              <a:pPr/>
              <a:t>173</a:t>
            </a:fld>
            <a:endParaRPr lang="en-US"/>
          </a:p>
        </p:txBody>
      </p:sp>
    </p:spTree>
    <p:extLst>
      <p:ext uri="{BB962C8B-B14F-4D97-AF65-F5344CB8AC3E}">
        <p14:creationId xmlns:p14="http://schemas.microsoft.com/office/powerpoint/2010/main" val="2599962206"/>
      </p:ext>
    </p:extLst>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smtClean="0"/>
              <a:t>Address </a:t>
            </a:r>
            <a:r>
              <a:rPr lang="en-IN" dirty="0"/>
              <a:t>Capabilities</a:t>
            </a:r>
            <a:br>
              <a:rPr lang="en-IN" dirty="0"/>
            </a:br>
            <a:r>
              <a:rPr lang="en-IN" dirty="0"/>
              <a:t>IPv6 Address Space</a:t>
            </a:r>
          </a:p>
        </p:txBody>
      </p:sp>
      <p:sp>
        <p:nvSpPr>
          <p:cNvPr id="3" name="Content Placeholder 2"/>
          <p:cNvSpPr>
            <a:spLocks noGrp="1"/>
          </p:cNvSpPr>
          <p:nvPr>
            <p:ph idx="1"/>
          </p:nvPr>
        </p:nvSpPr>
        <p:spPr/>
        <p:txBody>
          <a:bodyPr>
            <a:normAutofit/>
          </a:bodyPr>
          <a:lstStyle/>
          <a:p>
            <a:pPr algn="just"/>
            <a:r>
              <a:rPr lang="en-IN" dirty="0" smtClean="0"/>
              <a:t>The </a:t>
            </a:r>
            <a:r>
              <a:rPr lang="en-IN" dirty="0"/>
              <a:t>major modifications in the addressing scheme in IPv6 is a change to </a:t>
            </a:r>
            <a:r>
              <a:rPr lang="en-IN" dirty="0" smtClean="0"/>
              <a:t>the </a:t>
            </a:r>
            <a:r>
              <a:rPr lang="en-IN" dirty="0"/>
              <a:t>basic types of addresses and how they are utilized. </a:t>
            </a:r>
            <a:endParaRPr lang="en-IN" dirty="0" smtClean="0"/>
          </a:p>
          <a:p>
            <a:pPr algn="just"/>
            <a:r>
              <a:rPr lang="en-IN" i="1" dirty="0" smtClean="0"/>
              <a:t>Unicast </a:t>
            </a:r>
            <a:r>
              <a:rPr lang="en-IN" dirty="0"/>
              <a:t>addresses are utilized for </a:t>
            </a:r>
            <a:r>
              <a:rPr lang="en-IN" dirty="0" smtClean="0"/>
              <a:t>a majority </a:t>
            </a:r>
            <a:r>
              <a:rPr lang="en-IN" dirty="0"/>
              <a:t>of traditional (enterprise) communications, </a:t>
            </a:r>
            <a:r>
              <a:rPr lang="en-IN" dirty="0" smtClean="0"/>
              <a:t>as was </a:t>
            </a:r>
            <a:r>
              <a:rPr lang="en-IN" dirty="0"/>
              <a:t>the case in IPv4. </a:t>
            </a:r>
            <a:endParaRPr lang="en-IN" dirty="0" smtClean="0"/>
          </a:p>
          <a:p>
            <a:pPr algn="just"/>
            <a:r>
              <a:rPr lang="en-IN" i="1" dirty="0" smtClean="0"/>
              <a:t>Broadcast </a:t>
            </a:r>
            <a:r>
              <a:rPr lang="en-IN" dirty="0"/>
              <a:t>as a specific addressing type has been eliminated; in its place support </a:t>
            </a:r>
            <a:r>
              <a:rPr lang="en-IN" dirty="0" smtClean="0"/>
              <a:t>for </a:t>
            </a:r>
            <a:r>
              <a:rPr lang="en-IN" i="1" dirty="0" smtClean="0"/>
              <a:t>multicast </a:t>
            </a:r>
            <a:r>
              <a:rPr lang="en-IN" dirty="0"/>
              <a:t>addressing has been expanded and made a required part of the protocol. </a:t>
            </a:r>
            <a:endParaRPr lang="en-IN" dirty="0" smtClean="0"/>
          </a:p>
          <a:p>
            <a:pPr algn="just"/>
            <a:r>
              <a:rPr lang="en-IN" dirty="0" smtClean="0"/>
              <a:t>A new </a:t>
            </a:r>
            <a:r>
              <a:rPr lang="en-IN" dirty="0"/>
              <a:t>type of addressing called </a:t>
            </a:r>
            <a:r>
              <a:rPr lang="en-IN" i="1" dirty="0" err="1"/>
              <a:t>anycast</a:t>
            </a:r>
            <a:r>
              <a:rPr lang="en-IN" i="1" dirty="0"/>
              <a:t> </a:t>
            </a:r>
            <a:r>
              <a:rPr lang="en-IN" dirty="0"/>
              <a:t>has also been implemented. </a:t>
            </a:r>
            <a:endParaRPr lang="en-IN" dirty="0" smtClean="0"/>
          </a:p>
          <a:p>
            <a:pPr algn="just"/>
            <a:r>
              <a:rPr lang="en-IN" dirty="0" smtClean="0"/>
              <a:t>In </a:t>
            </a:r>
            <a:r>
              <a:rPr lang="en-IN" dirty="0"/>
              <a:t>addition, </a:t>
            </a:r>
            <a:r>
              <a:rPr lang="en-IN" dirty="0" smtClean="0"/>
              <a:t>there are </a:t>
            </a:r>
            <a:r>
              <a:rPr lang="en-IN" dirty="0"/>
              <a:t>a number of special IPv6 addresses.</a:t>
            </a:r>
          </a:p>
        </p:txBody>
      </p:sp>
      <p:sp>
        <p:nvSpPr>
          <p:cNvPr id="4" name="Slide Number Placeholder 3"/>
          <p:cNvSpPr>
            <a:spLocks noGrp="1"/>
          </p:cNvSpPr>
          <p:nvPr>
            <p:ph type="sldNum" sz="quarter" idx="12"/>
          </p:nvPr>
        </p:nvSpPr>
        <p:spPr/>
        <p:txBody>
          <a:bodyPr/>
          <a:lstStyle/>
          <a:p>
            <a:fld id="{B6F15528-21DE-4FAA-801E-634DDDAF4B2B}" type="slidenum">
              <a:rPr lang="en-US" smtClean="0"/>
              <a:pPr/>
              <a:t>174</a:t>
            </a:fld>
            <a:endParaRPr lang="en-US"/>
          </a:p>
        </p:txBody>
      </p:sp>
    </p:spTree>
    <p:extLst>
      <p:ext uri="{BB962C8B-B14F-4D97-AF65-F5344CB8AC3E}">
        <p14:creationId xmlns:p14="http://schemas.microsoft.com/office/powerpoint/2010/main" val="2082448790"/>
      </p:ext>
    </p:extLst>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smtClean="0"/>
              <a:t>Address </a:t>
            </a:r>
            <a:r>
              <a:rPr lang="en-IN" dirty="0"/>
              <a:t>Capabilities</a:t>
            </a:r>
            <a:br>
              <a:rPr lang="en-IN" dirty="0"/>
            </a:br>
            <a:r>
              <a:rPr lang="en-IN" dirty="0"/>
              <a:t>IPv6 Address Space</a:t>
            </a:r>
          </a:p>
        </p:txBody>
      </p:sp>
      <p:sp>
        <p:nvSpPr>
          <p:cNvPr id="4" name="Slide Number Placeholder 3"/>
          <p:cNvSpPr>
            <a:spLocks noGrp="1"/>
          </p:cNvSpPr>
          <p:nvPr>
            <p:ph type="sldNum" sz="quarter" idx="12"/>
          </p:nvPr>
        </p:nvSpPr>
        <p:spPr/>
        <p:txBody>
          <a:bodyPr/>
          <a:lstStyle/>
          <a:p>
            <a:fld id="{B6F15528-21DE-4FAA-801E-634DDDAF4B2B}" type="slidenum">
              <a:rPr lang="en-US" smtClean="0"/>
              <a:pPr/>
              <a:t>175</a:t>
            </a:fld>
            <a:endParaRPr lang="en-US"/>
          </a:p>
        </p:txBody>
      </p:sp>
      <p:pic>
        <p:nvPicPr>
          <p:cNvPr id="1026" name="Picture 2"/>
          <p:cNvPicPr>
            <a:picLocks noGrp="1" noChangeAspect="1" noChangeArrowheads="1"/>
          </p:cNvPicPr>
          <p:nvPr>
            <p:ph idx="1"/>
          </p:nvPr>
        </p:nvPicPr>
        <p:blipFill rotWithShape="1">
          <a:blip r:embed="rId2" cstate="print">
            <a:extLst>
              <a:ext uri="{28A0092B-C50C-407E-A947-70E740481C1C}">
                <a14:useLocalDpi xmlns:a14="http://schemas.microsoft.com/office/drawing/2010/main" val="0"/>
              </a:ext>
            </a:extLst>
          </a:blip>
          <a:srcRect/>
          <a:stretch/>
        </p:blipFill>
        <p:spPr bwMode="auto">
          <a:xfrm>
            <a:off x="990600" y="1586013"/>
            <a:ext cx="7162800" cy="51957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75096779"/>
      </p:ext>
    </p:extLst>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smtClean="0"/>
              <a:t>Address </a:t>
            </a:r>
            <a:r>
              <a:rPr lang="en-IN" dirty="0"/>
              <a:t>Capabilities</a:t>
            </a:r>
            <a:br>
              <a:rPr lang="en-IN" dirty="0"/>
            </a:br>
            <a:r>
              <a:rPr lang="en-IN" dirty="0"/>
              <a:t>IPv6 Address Space</a:t>
            </a:r>
          </a:p>
        </p:txBody>
      </p:sp>
      <p:sp>
        <p:nvSpPr>
          <p:cNvPr id="4" name="Slide Number Placeholder 3"/>
          <p:cNvSpPr>
            <a:spLocks noGrp="1"/>
          </p:cNvSpPr>
          <p:nvPr>
            <p:ph type="sldNum" sz="quarter" idx="12"/>
          </p:nvPr>
        </p:nvSpPr>
        <p:spPr/>
        <p:txBody>
          <a:bodyPr/>
          <a:lstStyle/>
          <a:p>
            <a:fld id="{B6F15528-21DE-4FAA-801E-634DDDAF4B2B}" type="slidenum">
              <a:rPr lang="en-US" smtClean="0"/>
              <a:pPr/>
              <a:t>176</a:t>
            </a:fld>
            <a:endParaRPr lang="en-US"/>
          </a:p>
        </p:txBody>
      </p:sp>
      <p:sp>
        <p:nvSpPr>
          <p:cNvPr id="3" name="Content Placeholder 2"/>
          <p:cNvSpPr>
            <a:spLocks noGrp="1"/>
          </p:cNvSpPr>
          <p:nvPr>
            <p:ph idx="1"/>
          </p:nvPr>
        </p:nvSpPr>
        <p:spPr/>
        <p:txBody>
          <a:bodyPr>
            <a:normAutofit/>
          </a:bodyPr>
          <a:lstStyle/>
          <a:p>
            <a:pPr algn="just"/>
            <a:r>
              <a:rPr lang="en-IN" dirty="0" smtClean="0"/>
              <a:t>The </a:t>
            </a:r>
            <a:r>
              <a:rPr lang="en-IN" dirty="0"/>
              <a:t>types of transmissions as </a:t>
            </a:r>
            <a:r>
              <a:rPr lang="en-IN" dirty="0" smtClean="0"/>
              <a:t>follows:</a:t>
            </a:r>
            <a:endParaRPr lang="en-IN" dirty="0"/>
          </a:p>
          <a:p>
            <a:pPr algn="just"/>
            <a:r>
              <a:rPr lang="en-IN" dirty="0" smtClean="0"/>
              <a:t>Unicast </a:t>
            </a:r>
            <a:r>
              <a:rPr lang="en-IN" dirty="0"/>
              <a:t>transmission: “send to this one specific address”</a:t>
            </a:r>
          </a:p>
          <a:p>
            <a:pPr algn="just"/>
            <a:r>
              <a:rPr lang="en-IN" dirty="0" smtClean="0"/>
              <a:t>Multicast </a:t>
            </a:r>
            <a:r>
              <a:rPr lang="en-IN" dirty="0"/>
              <a:t>transmission: “send to every member of this specific group”</a:t>
            </a:r>
          </a:p>
          <a:p>
            <a:pPr algn="just"/>
            <a:r>
              <a:rPr lang="en-IN" dirty="0" err="1" smtClean="0"/>
              <a:t>Anycast</a:t>
            </a:r>
            <a:r>
              <a:rPr lang="en-IN" dirty="0" smtClean="0"/>
              <a:t> </a:t>
            </a:r>
            <a:r>
              <a:rPr lang="en-IN" dirty="0"/>
              <a:t>transmission: “send to any one member of this specific group.” </a:t>
            </a:r>
            <a:endParaRPr lang="en-IN" dirty="0" smtClean="0"/>
          </a:p>
          <a:p>
            <a:pPr lvl="1" algn="just"/>
            <a:r>
              <a:rPr lang="en-IN" dirty="0" smtClean="0"/>
              <a:t>Typically (motivated </a:t>
            </a:r>
            <a:r>
              <a:rPr lang="en-IN" dirty="0"/>
              <a:t>by efficiency goals), the transmission occurs to the closest (</a:t>
            </a:r>
            <a:r>
              <a:rPr lang="en-IN" dirty="0" smtClean="0"/>
              <a:t>in routing </a:t>
            </a:r>
            <a:r>
              <a:rPr lang="en-IN" dirty="0"/>
              <a:t>terms) member of the group. Generally one interprets </a:t>
            </a:r>
            <a:r>
              <a:rPr lang="en-IN" dirty="0" err="1"/>
              <a:t>anycast</a:t>
            </a:r>
            <a:r>
              <a:rPr lang="en-IN" dirty="0"/>
              <a:t> to </a:t>
            </a:r>
            <a:r>
              <a:rPr lang="en-IN" dirty="0" smtClean="0"/>
              <a:t>mean “send </a:t>
            </a:r>
            <a:r>
              <a:rPr lang="en-IN" dirty="0"/>
              <a:t>to the closest member of this specific group.”</a:t>
            </a:r>
          </a:p>
        </p:txBody>
      </p:sp>
    </p:spTree>
    <p:extLst>
      <p:ext uri="{BB962C8B-B14F-4D97-AF65-F5344CB8AC3E}">
        <p14:creationId xmlns:p14="http://schemas.microsoft.com/office/powerpoint/2010/main" val="3906523317"/>
      </p:ext>
    </p:extLst>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smtClean="0"/>
              <a:t>Address </a:t>
            </a:r>
            <a:r>
              <a:rPr lang="en-IN" dirty="0"/>
              <a:t>Capabilities</a:t>
            </a:r>
            <a:br>
              <a:rPr lang="en-IN" dirty="0"/>
            </a:br>
            <a:r>
              <a:rPr lang="en-IN" sz="2200" dirty="0"/>
              <a:t>IPv6 Address </a:t>
            </a:r>
            <a:r>
              <a:rPr lang="en-IN" sz="2200" dirty="0" smtClean="0"/>
              <a:t>Space- </a:t>
            </a:r>
            <a:r>
              <a:rPr lang="en-IN" sz="2200" dirty="0"/>
              <a:t>Comparison of transmissions to IPv6 </a:t>
            </a:r>
            <a:r>
              <a:rPr lang="en-IN" sz="2200" dirty="0" smtClean="0"/>
              <a:t>nodes</a:t>
            </a:r>
            <a:endParaRPr lang="en-IN"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177</a:t>
            </a:fld>
            <a:endParaRPr lang="en-US"/>
          </a:p>
        </p:txBody>
      </p:sp>
      <p:sp>
        <p:nvSpPr>
          <p:cNvPr id="5" name="Content Placeholder 4"/>
          <p:cNvSpPr>
            <a:spLocks noGrp="1"/>
          </p:cNvSpPr>
          <p:nvPr>
            <p:ph idx="1"/>
          </p:nvPr>
        </p:nvSpPr>
        <p:spPr/>
        <p:txBody>
          <a:bodyPr/>
          <a:lstStyle/>
          <a:p>
            <a:endParaRPr lang="en-IN"/>
          </a:p>
        </p:txBody>
      </p:sp>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1524000"/>
            <a:ext cx="4406726" cy="2514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849" y="4267200"/>
            <a:ext cx="4276725" cy="23955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3"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11526" y="2699303"/>
            <a:ext cx="4356274" cy="24217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3583487"/>
      </p:ext>
    </p:extLst>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smtClean="0"/>
              <a:t>Address </a:t>
            </a:r>
            <a:r>
              <a:rPr lang="en-IN" dirty="0"/>
              <a:t>Capabilities</a:t>
            </a:r>
            <a:br>
              <a:rPr lang="en-IN" dirty="0"/>
            </a:br>
            <a:r>
              <a:rPr lang="en-IN" dirty="0"/>
              <a:t>IPv6 Address Space</a:t>
            </a:r>
          </a:p>
        </p:txBody>
      </p:sp>
      <p:sp>
        <p:nvSpPr>
          <p:cNvPr id="4" name="Slide Number Placeholder 3"/>
          <p:cNvSpPr>
            <a:spLocks noGrp="1"/>
          </p:cNvSpPr>
          <p:nvPr>
            <p:ph type="sldNum" sz="quarter" idx="12"/>
          </p:nvPr>
        </p:nvSpPr>
        <p:spPr/>
        <p:txBody>
          <a:bodyPr/>
          <a:lstStyle/>
          <a:p>
            <a:fld id="{B6F15528-21DE-4FAA-801E-634DDDAF4B2B}" type="slidenum">
              <a:rPr lang="en-US" smtClean="0"/>
              <a:pPr/>
              <a:t>178</a:t>
            </a:fld>
            <a:endParaRPr lang="en-US"/>
          </a:p>
        </p:txBody>
      </p:sp>
      <p:sp>
        <p:nvSpPr>
          <p:cNvPr id="3" name="Content Placeholder 2"/>
          <p:cNvSpPr>
            <a:spLocks noGrp="1"/>
          </p:cNvSpPr>
          <p:nvPr>
            <p:ph idx="1"/>
          </p:nvPr>
        </p:nvSpPr>
        <p:spPr/>
        <p:txBody>
          <a:bodyPr>
            <a:normAutofit/>
          </a:bodyPr>
          <a:lstStyle/>
          <a:p>
            <a:pPr algn="just"/>
            <a:r>
              <a:rPr lang="en-IN" dirty="0" smtClean="0"/>
              <a:t>The </a:t>
            </a:r>
            <a:r>
              <a:rPr lang="en-IN" dirty="0"/>
              <a:t>M2M system require support for </a:t>
            </a:r>
            <a:r>
              <a:rPr lang="en-IN" dirty="0" err="1"/>
              <a:t>anycast</a:t>
            </a:r>
            <a:r>
              <a:rPr lang="en-IN" dirty="0"/>
              <a:t>, unicast, </a:t>
            </a:r>
            <a:r>
              <a:rPr lang="en-IN" dirty="0" smtClean="0"/>
              <a:t>multicast and </a:t>
            </a:r>
            <a:r>
              <a:rPr lang="en-IN" dirty="0"/>
              <a:t>broadcast communication modes; whenever possible, a global broadcast </a:t>
            </a:r>
            <a:r>
              <a:rPr lang="en-IN" dirty="0" smtClean="0"/>
              <a:t>is </a:t>
            </a:r>
            <a:r>
              <a:rPr lang="en-IN" dirty="0"/>
              <a:t>expected to be replaced by a multicast or </a:t>
            </a:r>
            <a:r>
              <a:rPr lang="en-IN" dirty="0" err="1"/>
              <a:t>anycast</a:t>
            </a:r>
            <a:r>
              <a:rPr lang="en-IN" dirty="0"/>
              <a:t> in order to minimize the load </a:t>
            </a:r>
            <a:r>
              <a:rPr lang="en-IN" dirty="0" smtClean="0"/>
              <a:t>on the </a:t>
            </a:r>
            <a:r>
              <a:rPr lang="en-IN" dirty="0"/>
              <a:t>communication </a:t>
            </a:r>
            <a:r>
              <a:rPr lang="en-IN" dirty="0" smtClean="0"/>
              <a:t>network.</a:t>
            </a:r>
          </a:p>
          <a:p>
            <a:pPr algn="just"/>
            <a:r>
              <a:rPr lang="en-IN" dirty="0" smtClean="0"/>
              <a:t>IPv6 address </a:t>
            </a:r>
            <a:r>
              <a:rPr lang="en-IN" dirty="0"/>
              <a:t>consists of 128 bits, rather than 32 bits as with IPv4 addresses; the </a:t>
            </a:r>
            <a:r>
              <a:rPr lang="en-IN" dirty="0" smtClean="0"/>
              <a:t>number of </a:t>
            </a:r>
            <a:r>
              <a:rPr lang="en-IN" dirty="0"/>
              <a:t>bits correlates to the address space, as follows:</a:t>
            </a:r>
            <a:endParaRPr lang="en-IN" dirty="0" smtClean="0"/>
          </a:p>
          <a:p>
            <a:pPr algn="just"/>
            <a:endParaRPr lang="en-IN"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4724400"/>
            <a:ext cx="8534400" cy="17822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94521516"/>
      </p:ext>
    </p:extLst>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smtClean="0"/>
              <a:t>Address </a:t>
            </a:r>
            <a:r>
              <a:rPr lang="en-IN" dirty="0"/>
              <a:t>Capabilities</a:t>
            </a:r>
            <a:br>
              <a:rPr lang="en-IN" dirty="0"/>
            </a:br>
            <a:r>
              <a:rPr lang="en-IN" dirty="0"/>
              <a:t>IPv6 Address Space</a:t>
            </a:r>
          </a:p>
        </p:txBody>
      </p:sp>
      <p:sp>
        <p:nvSpPr>
          <p:cNvPr id="4" name="Slide Number Placeholder 3"/>
          <p:cNvSpPr>
            <a:spLocks noGrp="1"/>
          </p:cNvSpPr>
          <p:nvPr>
            <p:ph type="sldNum" sz="quarter" idx="12"/>
          </p:nvPr>
        </p:nvSpPr>
        <p:spPr/>
        <p:txBody>
          <a:bodyPr/>
          <a:lstStyle/>
          <a:p>
            <a:fld id="{B6F15528-21DE-4FAA-801E-634DDDAF4B2B}" type="slidenum">
              <a:rPr lang="en-US" smtClean="0"/>
              <a:pPr/>
              <a:t>179</a:t>
            </a:fld>
            <a:endParaRPr lang="en-US"/>
          </a:p>
        </p:txBody>
      </p:sp>
      <p:sp>
        <p:nvSpPr>
          <p:cNvPr id="3" name="Content Placeholder 2"/>
          <p:cNvSpPr>
            <a:spLocks noGrp="1"/>
          </p:cNvSpPr>
          <p:nvPr>
            <p:ph idx="1"/>
          </p:nvPr>
        </p:nvSpPr>
        <p:spPr/>
        <p:txBody>
          <a:bodyPr>
            <a:normAutofit/>
          </a:bodyPr>
          <a:lstStyle/>
          <a:p>
            <a:pPr algn="just"/>
            <a:r>
              <a:rPr lang="en-IN" dirty="0"/>
              <a:t>The use of 128 bits provides multiple levels of hierarchy and flexibility in </a:t>
            </a:r>
            <a:r>
              <a:rPr lang="en-IN" dirty="0" smtClean="0"/>
              <a:t>designing hierarchical </a:t>
            </a:r>
            <a:r>
              <a:rPr lang="en-IN" dirty="0"/>
              <a:t>addressing and </a:t>
            </a:r>
            <a:r>
              <a:rPr lang="en-IN" dirty="0" smtClean="0"/>
              <a:t>routing.</a:t>
            </a:r>
          </a:p>
          <a:p>
            <a:pPr algn="just"/>
            <a:r>
              <a:rPr lang="en-IN" dirty="0"/>
              <a:t>The IPv6 address is represented as eight groups of 16 bits each, separated by </a:t>
            </a:r>
            <a:r>
              <a:rPr lang="en-IN" dirty="0" smtClean="0"/>
              <a:t>the “:”.</a:t>
            </a:r>
          </a:p>
          <a:p>
            <a:pPr algn="just"/>
            <a:r>
              <a:rPr lang="en-IN" dirty="0"/>
              <a:t>Each 16-bit group is represented by 4 hexadecimal digits, that is, </a:t>
            </a:r>
            <a:r>
              <a:rPr lang="en-IN" dirty="0" smtClean="0"/>
              <a:t>each digit </a:t>
            </a:r>
            <a:r>
              <a:rPr lang="en-IN" dirty="0"/>
              <a:t>has a value between 0 and </a:t>
            </a:r>
            <a:r>
              <a:rPr lang="en-IN" dirty="0" smtClean="0"/>
              <a:t>f (in Hex)</a:t>
            </a:r>
          </a:p>
          <a:p>
            <a:r>
              <a:rPr lang="en-IN" dirty="0"/>
              <a:t>IPv6 address </a:t>
            </a:r>
            <a:r>
              <a:rPr lang="en-IN" dirty="0" smtClean="0"/>
              <a:t>example:</a:t>
            </a:r>
            <a:endParaRPr lang="en-IN" dirty="0"/>
          </a:p>
          <a:p>
            <a:pPr lvl="1"/>
            <a:r>
              <a:rPr lang="en-IN" dirty="0"/>
              <a:t>3223:0ba0:01e0:d001:0000:0000:d0f0:0010</a:t>
            </a:r>
          </a:p>
        </p:txBody>
      </p:sp>
    </p:spTree>
    <p:extLst>
      <p:ext uri="{BB962C8B-B14F-4D97-AF65-F5344CB8AC3E}">
        <p14:creationId xmlns:p14="http://schemas.microsoft.com/office/powerpoint/2010/main" val="231531553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t>WPAN Technologies </a:t>
            </a:r>
            <a:r>
              <a:rPr lang="en-IN" dirty="0" smtClean="0"/>
              <a:t>for IoT/M2M</a:t>
            </a:r>
            <a:r>
              <a:rPr lang="en-IN" dirty="0"/>
              <a:t/>
            </a:r>
            <a:br>
              <a:rPr lang="en-IN" dirty="0"/>
            </a:br>
            <a:r>
              <a:rPr lang="en-IN" dirty="0" err="1"/>
              <a:t>Zigbee</a:t>
            </a:r>
            <a:r>
              <a:rPr lang="en-IN" dirty="0"/>
              <a:t>/IEEE 802.15.4</a:t>
            </a:r>
          </a:p>
        </p:txBody>
      </p:sp>
      <p:sp>
        <p:nvSpPr>
          <p:cNvPr id="3" name="Content Placeholder 2"/>
          <p:cNvSpPr>
            <a:spLocks noGrp="1"/>
          </p:cNvSpPr>
          <p:nvPr>
            <p:ph idx="1"/>
          </p:nvPr>
        </p:nvSpPr>
        <p:spPr/>
        <p:txBody>
          <a:bodyPr>
            <a:normAutofit lnSpcReduction="10000"/>
          </a:bodyPr>
          <a:lstStyle/>
          <a:p>
            <a:pPr algn="just"/>
            <a:r>
              <a:rPr lang="en-IN" dirty="0"/>
              <a:t>ZigBee PRO features implement support for larger </a:t>
            </a:r>
            <a:r>
              <a:rPr lang="en-IN" dirty="0" smtClean="0"/>
              <a:t>networks, </a:t>
            </a:r>
          </a:p>
          <a:p>
            <a:pPr lvl="1" algn="just"/>
            <a:r>
              <a:rPr lang="en-IN" dirty="0" smtClean="0"/>
              <a:t>for </a:t>
            </a:r>
            <a:r>
              <a:rPr lang="en-IN" dirty="0"/>
              <a:t>example stochastic addressing to assign addresses using probability analysis </a:t>
            </a:r>
            <a:r>
              <a:rPr lang="en-IN" dirty="0" smtClean="0"/>
              <a:t>to simplify </a:t>
            </a:r>
            <a:r>
              <a:rPr lang="en-IN" dirty="0"/>
              <a:t>network formation. </a:t>
            </a:r>
            <a:endParaRPr lang="en-IN" dirty="0" smtClean="0"/>
          </a:p>
          <a:p>
            <a:pPr algn="just"/>
            <a:r>
              <a:rPr lang="en-IN" dirty="0" smtClean="0"/>
              <a:t>ZigBee PRO implements </a:t>
            </a:r>
            <a:r>
              <a:rPr lang="en-IN" dirty="0"/>
              <a:t>a technique known as frequency agility (not hopping): </a:t>
            </a:r>
            <a:endParaRPr lang="en-IN" dirty="0" smtClean="0"/>
          </a:p>
          <a:p>
            <a:pPr lvl="1" algn="just"/>
            <a:r>
              <a:rPr lang="en-IN" dirty="0" smtClean="0"/>
              <a:t>a </a:t>
            </a:r>
            <a:r>
              <a:rPr lang="en-IN" dirty="0"/>
              <a:t>network </a:t>
            </a:r>
            <a:r>
              <a:rPr lang="en-IN" dirty="0" smtClean="0"/>
              <a:t>node is </a:t>
            </a:r>
            <a:r>
              <a:rPr lang="en-IN" dirty="0"/>
              <a:t>able to scan for clear spectrum (with a </a:t>
            </a:r>
            <a:r>
              <a:rPr lang="en-IN" dirty="0" smtClean="0"/>
              <a:t> choice </a:t>
            </a:r>
            <a:r>
              <a:rPr lang="en-IN" dirty="0"/>
              <a:t>of 16 available channels) </a:t>
            </a:r>
            <a:r>
              <a:rPr lang="en-IN" dirty="0" smtClean="0"/>
              <a:t>and communicate </a:t>
            </a:r>
            <a:r>
              <a:rPr lang="en-IN" dirty="0"/>
              <a:t>its findings back to the ZigBee coordinator so that a new channel </a:t>
            </a:r>
            <a:r>
              <a:rPr lang="en-IN" dirty="0" smtClean="0"/>
              <a:t>can </a:t>
            </a:r>
            <a:r>
              <a:rPr lang="en-IN" dirty="0"/>
              <a:t>be used across the </a:t>
            </a:r>
            <a:r>
              <a:rPr lang="en-IN" dirty="0" smtClean="0"/>
              <a:t>network.</a:t>
            </a:r>
          </a:p>
          <a:p>
            <a:pPr algn="just"/>
            <a:r>
              <a:rPr lang="en-IN" dirty="0"/>
              <a:t>ZigBee PRO networks have the ability to </a:t>
            </a:r>
            <a:r>
              <a:rPr lang="en-IN" dirty="0" smtClean="0"/>
              <a:t>aggregate routes </a:t>
            </a:r>
            <a:r>
              <a:rPr lang="en-IN" dirty="0"/>
              <a:t>through the use of “many-to-one” routing; </a:t>
            </a:r>
            <a:endParaRPr lang="en-IN" dirty="0" smtClean="0"/>
          </a:p>
          <a:p>
            <a:pPr lvl="1" algn="just"/>
            <a:r>
              <a:rPr lang="en-IN" dirty="0" smtClean="0"/>
              <a:t>this </a:t>
            </a:r>
            <a:r>
              <a:rPr lang="en-IN" dirty="0"/>
              <a:t>allows each device to </a:t>
            </a:r>
            <a:r>
              <a:rPr lang="en-IN" dirty="0" smtClean="0"/>
              <a:t>share the </a:t>
            </a:r>
            <a:r>
              <a:rPr lang="en-IN" dirty="0"/>
              <a:t>same routing path reducing broadcast and network traffic and greatly </a:t>
            </a:r>
            <a:r>
              <a:rPr lang="en-IN" dirty="0" smtClean="0"/>
              <a:t>improves the </a:t>
            </a:r>
            <a:r>
              <a:rPr lang="en-IN" dirty="0"/>
              <a:t>efficiency and stability of the network routing table.</a:t>
            </a:r>
          </a:p>
        </p:txBody>
      </p:sp>
      <p:sp>
        <p:nvSpPr>
          <p:cNvPr id="4" name="Slide Number Placeholder 3"/>
          <p:cNvSpPr>
            <a:spLocks noGrp="1"/>
          </p:cNvSpPr>
          <p:nvPr>
            <p:ph type="sldNum" sz="quarter" idx="12"/>
          </p:nvPr>
        </p:nvSpPr>
        <p:spPr/>
        <p:txBody>
          <a:bodyPr/>
          <a:lstStyle/>
          <a:p>
            <a:fld id="{B6F15528-21DE-4FAA-801E-634DDDAF4B2B}" type="slidenum">
              <a:rPr lang="en-US" smtClean="0"/>
              <a:pPr/>
              <a:t>18</a:t>
            </a:fld>
            <a:endParaRPr lang="en-US"/>
          </a:p>
        </p:txBody>
      </p:sp>
    </p:spTree>
    <p:extLst>
      <p:ext uri="{BB962C8B-B14F-4D97-AF65-F5344CB8AC3E}">
        <p14:creationId xmlns:p14="http://schemas.microsoft.com/office/powerpoint/2010/main" val="2106856486"/>
      </p:ext>
    </p:extLst>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smtClean="0"/>
              <a:t>Address </a:t>
            </a:r>
            <a:r>
              <a:rPr lang="en-IN" dirty="0"/>
              <a:t>Capabilities</a:t>
            </a:r>
            <a:br>
              <a:rPr lang="en-IN" dirty="0"/>
            </a:br>
            <a:r>
              <a:rPr lang="en-IN" dirty="0"/>
              <a:t>IPv6 Address Space</a:t>
            </a:r>
          </a:p>
        </p:txBody>
      </p:sp>
      <p:sp>
        <p:nvSpPr>
          <p:cNvPr id="4" name="Slide Number Placeholder 3"/>
          <p:cNvSpPr>
            <a:spLocks noGrp="1"/>
          </p:cNvSpPr>
          <p:nvPr>
            <p:ph type="sldNum" sz="quarter" idx="12"/>
          </p:nvPr>
        </p:nvSpPr>
        <p:spPr/>
        <p:txBody>
          <a:bodyPr/>
          <a:lstStyle/>
          <a:p>
            <a:fld id="{B6F15528-21DE-4FAA-801E-634DDDAF4B2B}" type="slidenum">
              <a:rPr lang="en-US" smtClean="0"/>
              <a:pPr/>
              <a:t>180</a:t>
            </a:fld>
            <a:endParaRPr lang="en-US"/>
          </a:p>
        </p:txBody>
      </p:sp>
      <p:sp>
        <p:nvSpPr>
          <p:cNvPr id="3" name="Content Placeholder 2"/>
          <p:cNvSpPr>
            <a:spLocks noGrp="1"/>
          </p:cNvSpPr>
          <p:nvPr>
            <p:ph idx="1"/>
          </p:nvPr>
        </p:nvSpPr>
        <p:spPr/>
        <p:txBody>
          <a:bodyPr>
            <a:normAutofit/>
          </a:bodyPr>
          <a:lstStyle/>
          <a:p>
            <a:pPr algn="just"/>
            <a:r>
              <a:rPr lang="en-IN" dirty="0"/>
              <a:t>An abbreviated format exists to designate IPv6 addresses when all endings are 0. </a:t>
            </a:r>
            <a:endParaRPr lang="en-IN" dirty="0" smtClean="0"/>
          </a:p>
          <a:p>
            <a:pPr algn="just"/>
            <a:r>
              <a:rPr lang="en-IN" dirty="0" smtClean="0"/>
              <a:t>For example</a:t>
            </a:r>
            <a:endParaRPr lang="en-IN" dirty="0"/>
          </a:p>
          <a:p>
            <a:pPr lvl="1" algn="just"/>
            <a:r>
              <a:rPr lang="en-IN" dirty="0"/>
              <a:t>3223:0ba0::</a:t>
            </a:r>
          </a:p>
          <a:p>
            <a:pPr algn="just"/>
            <a:r>
              <a:rPr lang="en-IN" dirty="0"/>
              <a:t>is the abbreviated form of the following address:</a:t>
            </a:r>
          </a:p>
          <a:p>
            <a:pPr lvl="1" algn="just"/>
            <a:r>
              <a:rPr lang="en-IN" dirty="0"/>
              <a:t>3223:0ba0:0000:0000:0000:0000:0000:0000</a:t>
            </a:r>
          </a:p>
        </p:txBody>
      </p:sp>
    </p:spTree>
    <p:extLst>
      <p:ext uri="{BB962C8B-B14F-4D97-AF65-F5344CB8AC3E}">
        <p14:creationId xmlns:p14="http://schemas.microsoft.com/office/powerpoint/2010/main" val="1398371666"/>
      </p:ext>
    </p:extLst>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smtClean="0"/>
              <a:t>Address </a:t>
            </a:r>
            <a:r>
              <a:rPr lang="en-IN" dirty="0"/>
              <a:t>Capabilities</a:t>
            </a:r>
            <a:br>
              <a:rPr lang="en-IN" dirty="0"/>
            </a:br>
            <a:r>
              <a:rPr lang="en-IN" dirty="0"/>
              <a:t>IPv6 Address Space</a:t>
            </a:r>
          </a:p>
        </p:txBody>
      </p:sp>
      <p:sp>
        <p:nvSpPr>
          <p:cNvPr id="4" name="Slide Number Placeholder 3"/>
          <p:cNvSpPr>
            <a:spLocks noGrp="1"/>
          </p:cNvSpPr>
          <p:nvPr>
            <p:ph type="sldNum" sz="quarter" idx="12"/>
          </p:nvPr>
        </p:nvSpPr>
        <p:spPr/>
        <p:txBody>
          <a:bodyPr/>
          <a:lstStyle/>
          <a:p>
            <a:fld id="{B6F15528-21DE-4FAA-801E-634DDDAF4B2B}" type="slidenum">
              <a:rPr lang="en-US" smtClean="0"/>
              <a:pPr/>
              <a:t>181</a:t>
            </a:fld>
            <a:endParaRPr lang="en-US"/>
          </a:p>
        </p:txBody>
      </p:sp>
      <p:sp>
        <p:nvSpPr>
          <p:cNvPr id="3" name="Content Placeholder 2"/>
          <p:cNvSpPr>
            <a:spLocks noGrp="1"/>
          </p:cNvSpPr>
          <p:nvPr>
            <p:ph idx="1"/>
          </p:nvPr>
        </p:nvSpPr>
        <p:spPr/>
        <p:txBody>
          <a:bodyPr>
            <a:normAutofit/>
          </a:bodyPr>
          <a:lstStyle/>
          <a:p>
            <a:pPr algn="just"/>
            <a:r>
              <a:rPr lang="en-IN" dirty="0"/>
              <a:t>Similarly, only one 0 is written, removing 0’s in the left side, and four 0’s in </a:t>
            </a:r>
            <a:r>
              <a:rPr lang="en-IN" dirty="0" smtClean="0"/>
              <a:t>the middle </a:t>
            </a:r>
            <a:r>
              <a:rPr lang="en-IN" dirty="0"/>
              <a:t>of the address. </a:t>
            </a:r>
            <a:endParaRPr lang="en-IN" dirty="0" smtClean="0"/>
          </a:p>
          <a:p>
            <a:pPr algn="just"/>
            <a:r>
              <a:rPr lang="en-IN" dirty="0" smtClean="0"/>
              <a:t>For </a:t>
            </a:r>
            <a:r>
              <a:rPr lang="en-IN" dirty="0"/>
              <a:t>example the address</a:t>
            </a:r>
          </a:p>
          <a:p>
            <a:pPr lvl="1" algn="just"/>
            <a:r>
              <a:rPr lang="en-IN" dirty="0"/>
              <a:t>3223:ba0:0:0:0:0::1234</a:t>
            </a:r>
          </a:p>
          <a:p>
            <a:pPr algn="just"/>
            <a:r>
              <a:rPr lang="en-IN" dirty="0"/>
              <a:t>is the abbreviated form of the following address</a:t>
            </a:r>
          </a:p>
          <a:p>
            <a:pPr lvl="1" algn="just"/>
            <a:r>
              <a:rPr lang="en-IN" dirty="0"/>
              <a:t>3223:0ba0:0000:0000:0000:0000:0000:1234</a:t>
            </a:r>
          </a:p>
        </p:txBody>
      </p:sp>
    </p:spTree>
    <p:extLst>
      <p:ext uri="{BB962C8B-B14F-4D97-AF65-F5344CB8AC3E}">
        <p14:creationId xmlns:p14="http://schemas.microsoft.com/office/powerpoint/2010/main" val="648741457"/>
      </p:ext>
    </p:extLst>
  </p:cSld>
  <p:clrMapOvr>
    <a:masterClrMapping/>
  </p:clrMapOvr>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smtClean="0"/>
              <a:t>Address </a:t>
            </a:r>
            <a:r>
              <a:rPr lang="en-IN" dirty="0"/>
              <a:t>Capabilities</a:t>
            </a:r>
            <a:br>
              <a:rPr lang="en-IN" dirty="0"/>
            </a:br>
            <a:r>
              <a:rPr lang="en-IN" dirty="0"/>
              <a:t>IPv6 Address Space</a:t>
            </a:r>
          </a:p>
        </p:txBody>
      </p:sp>
      <p:sp>
        <p:nvSpPr>
          <p:cNvPr id="4" name="Slide Number Placeholder 3"/>
          <p:cNvSpPr>
            <a:spLocks noGrp="1"/>
          </p:cNvSpPr>
          <p:nvPr>
            <p:ph type="sldNum" sz="quarter" idx="12"/>
          </p:nvPr>
        </p:nvSpPr>
        <p:spPr/>
        <p:txBody>
          <a:bodyPr/>
          <a:lstStyle/>
          <a:p>
            <a:fld id="{B6F15528-21DE-4FAA-801E-634DDDAF4B2B}" type="slidenum">
              <a:rPr lang="en-US" smtClean="0"/>
              <a:pPr/>
              <a:t>182</a:t>
            </a:fld>
            <a:endParaRPr lang="en-US"/>
          </a:p>
        </p:txBody>
      </p:sp>
      <p:sp>
        <p:nvSpPr>
          <p:cNvPr id="3" name="Content Placeholder 2"/>
          <p:cNvSpPr>
            <a:spLocks noGrp="1"/>
          </p:cNvSpPr>
          <p:nvPr>
            <p:ph idx="1"/>
          </p:nvPr>
        </p:nvSpPr>
        <p:spPr/>
        <p:txBody>
          <a:bodyPr>
            <a:normAutofit lnSpcReduction="10000"/>
          </a:bodyPr>
          <a:lstStyle/>
          <a:p>
            <a:pPr algn="just"/>
            <a:r>
              <a:rPr lang="en-IN" dirty="0"/>
              <a:t>There is also a method to designate groups of IP addresses or subnetworks </a:t>
            </a:r>
            <a:r>
              <a:rPr lang="en-IN" dirty="0" smtClean="0"/>
              <a:t>that is </a:t>
            </a:r>
            <a:r>
              <a:rPr lang="en-IN" dirty="0"/>
              <a:t>based on specifying the number of bits that designate the subnetwork, </a:t>
            </a:r>
            <a:r>
              <a:rPr lang="en-IN" dirty="0" smtClean="0"/>
              <a:t>beginning from </a:t>
            </a:r>
            <a:r>
              <a:rPr lang="en-IN" dirty="0"/>
              <a:t>left to right, using remaining bits to designate single devices inside the network.</a:t>
            </a:r>
          </a:p>
          <a:p>
            <a:pPr algn="just"/>
            <a:r>
              <a:rPr lang="en-IN" dirty="0"/>
              <a:t>For example, the notation</a:t>
            </a:r>
          </a:p>
          <a:p>
            <a:pPr lvl="1" algn="just"/>
            <a:r>
              <a:rPr lang="en-IN" dirty="0"/>
              <a:t>3223:0ba0:01a0::/</a:t>
            </a:r>
            <a:r>
              <a:rPr lang="en-IN" dirty="0" smtClean="0"/>
              <a:t>48</a:t>
            </a:r>
          </a:p>
          <a:p>
            <a:pPr lvl="1" algn="just"/>
            <a:r>
              <a:rPr lang="en-IN" dirty="0"/>
              <a:t>indicates that the part of the IP address used to represent the subnetwork has 48 bits.</a:t>
            </a:r>
          </a:p>
          <a:p>
            <a:pPr lvl="1" algn="just"/>
            <a:r>
              <a:rPr lang="en-IN" dirty="0"/>
              <a:t>E</a:t>
            </a:r>
            <a:r>
              <a:rPr lang="en-IN" dirty="0" smtClean="0"/>
              <a:t>ach </a:t>
            </a:r>
            <a:r>
              <a:rPr lang="en-IN" dirty="0"/>
              <a:t>hexadecimal digit has 4 bits, this points out that the part used to </a:t>
            </a:r>
            <a:r>
              <a:rPr lang="en-IN" dirty="0" smtClean="0"/>
              <a:t>represent the </a:t>
            </a:r>
            <a:r>
              <a:rPr lang="en-IN" dirty="0"/>
              <a:t>subnetwork is formed by 12 digits, that is: “3223:0ba0:01a0.” </a:t>
            </a:r>
            <a:endParaRPr lang="en-IN" dirty="0" smtClean="0"/>
          </a:p>
          <a:p>
            <a:pPr lvl="1" algn="just"/>
            <a:r>
              <a:rPr lang="en-IN" dirty="0" smtClean="0"/>
              <a:t>The remaining digits </a:t>
            </a:r>
            <a:r>
              <a:rPr lang="en-IN" dirty="0"/>
              <a:t>of the IP address would be used to represent nodes inside the network.</a:t>
            </a:r>
          </a:p>
        </p:txBody>
      </p:sp>
    </p:spTree>
    <p:extLst>
      <p:ext uri="{BB962C8B-B14F-4D97-AF65-F5344CB8AC3E}">
        <p14:creationId xmlns:p14="http://schemas.microsoft.com/office/powerpoint/2010/main" val="1254463214"/>
      </p:ext>
    </p:extLst>
  </p:cSld>
  <p:clrMapOvr>
    <a:masterClrMapping/>
  </p:clrMapOvr>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smtClean="0"/>
              <a:t>Address </a:t>
            </a:r>
            <a:r>
              <a:rPr lang="en-IN" dirty="0"/>
              <a:t>Capabilities</a:t>
            </a:r>
            <a:br>
              <a:rPr lang="en-IN" dirty="0"/>
            </a:br>
            <a:r>
              <a:rPr lang="en-IN" dirty="0"/>
              <a:t>IPv6 Address Space</a:t>
            </a:r>
          </a:p>
        </p:txBody>
      </p:sp>
      <p:sp>
        <p:nvSpPr>
          <p:cNvPr id="4" name="Slide Number Placeholder 3"/>
          <p:cNvSpPr>
            <a:spLocks noGrp="1"/>
          </p:cNvSpPr>
          <p:nvPr>
            <p:ph type="sldNum" sz="quarter" idx="12"/>
          </p:nvPr>
        </p:nvSpPr>
        <p:spPr/>
        <p:txBody>
          <a:bodyPr/>
          <a:lstStyle/>
          <a:p>
            <a:fld id="{B6F15528-21DE-4FAA-801E-634DDDAF4B2B}" type="slidenum">
              <a:rPr lang="en-US" smtClean="0"/>
              <a:pPr/>
              <a:t>183</a:t>
            </a:fld>
            <a:endParaRPr lang="en-US"/>
          </a:p>
        </p:txBody>
      </p:sp>
      <p:sp>
        <p:nvSpPr>
          <p:cNvPr id="3" name="Content Placeholder 2"/>
          <p:cNvSpPr>
            <a:spLocks noGrp="1"/>
          </p:cNvSpPr>
          <p:nvPr>
            <p:ph idx="1"/>
          </p:nvPr>
        </p:nvSpPr>
        <p:spPr/>
        <p:txBody>
          <a:bodyPr>
            <a:normAutofit lnSpcReduction="10000"/>
          </a:bodyPr>
          <a:lstStyle/>
          <a:p>
            <a:pPr algn="just"/>
            <a:r>
              <a:rPr lang="en-IN" dirty="0" smtClean="0"/>
              <a:t>Datagrams sent to </a:t>
            </a:r>
            <a:r>
              <a:rPr lang="en-IN" dirty="0"/>
              <a:t>the </a:t>
            </a:r>
            <a:r>
              <a:rPr lang="en-IN" dirty="0" err="1"/>
              <a:t>anycast</a:t>
            </a:r>
            <a:r>
              <a:rPr lang="en-IN" dirty="0"/>
              <a:t> address are automatically delivered to the device in the network that </a:t>
            </a:r>
            <a:r>
              <a:rPr lang="en-IN" dirty="0" smtClean="0"/>
              <a:t>is the </a:t>
            </a:r>
            <a:r>
              <a:rPr lang="en-IN" dirty="0"/>
              <a:t>easiest to reach. </a:t>
            </a:r>
            <a:endParaRPr lang="en-IN" dirty="0" smtClean="0"/>
          </a:p>
          <a:p>
            <a:pPr algn="just"/>
            <a:r>
              <a:rPr lang="en-IN" dirty="0" err="1" smtClean="0"/>
              <a:t>Anycast</a:t>
            </a:r>
            <a:r>
              <a:rPr lang="en-IN" dirty="0" smtClean="0"/>
              <a:t> </a:t>
            </a:r>
            <a:r>
              <a:rPr lang="en-IN" dirty="0"/>
              <a:t>addresses can be used to define a group of devices, </a:t>
            </a:r>
            <a:r>
              <a:rPr lang="en-IN" dirty="0" smtClean="0"/>
              <a:t>any one </a:t>
            </a:r>
            <a:r>
              <a:rPr lang="en-IN" dirty="0"/>
              <a:t>of which can support a service request from the user sent to a single specific </a:t>
            </a:r>
            <a:r>
              <a:rPr lang="en-IN" dirty="0" smtClean="0"/>
              <a:t>IP address.</a:t>
            </a:r>
          </a:p>
          <a:p>
            <a:pPr algn="just"/>
            <a:endParaRPr lang="en-IN" dirty="0"/>
          </a:p>
          <a:p>
            <a:pPr algn="just"/>
            <a:r>
              <a:rPr lang="en-IN" dirty="0" smtClean="0"/>
              <a:t>E.g.</a:t>
            </a:r>
          </a:p>
          <a:p>
            <a:pPr algn="just"/>
            <a:r>
              <a:rPr lang="en-IN" dirty="0" smtClean="0"/>
              <a:t>Situations </a:t>
            </a:r>
            <a:r>
              <a:rPr lang="en-IN" dirty="0"/>
              <a:t>where one needs a service that can be provided </a:t>
            </a:r>
            <a:r>
              <a:rPr lang="en-IN" dirty="0" smtClean="0"/>
              <a:t>by a </a:t>
            </a:r>
            <a:r>
              <a:rPr lang="en-IN" dirty="0"/>
              <a:t>set of different (dispersed) servers, but where one does not specifically care </a:t>
            </a:r>
            <a:r>
              <a:rPr lang="en-IN" dirty="0" smtClean="0"/>
              <a:t>which one </a:t>
            </a:r>
            <a:r>
              <a:rPr lang="en-IN" dirty="0"/>
              <a:t>provides it; a specific example here may be an Internet or video (</a:t>
            </a:r>
            <a:r>
              <a:rPr lang="en-IN" dirty="0" smtClean="0"/>
              <a:t>streaming) cache</a:t>
            </a:r>
            <a:r>
              <a:rPr lang="en-IN" dirty="0"/>
              <a:t>.</a:t>
            </a:r>
          </a:p>
        </p:txBody>
      </p:sp>
    </p:spTree>
    <p:extLst>
      <p:ext uri="{BB962C8B-B14F-4D97-AF65-F5344CB8AC3E}">
        <p14:creationId xmlns:p14="http://schemas.microsoft.com/office/powerpoint/2010/main" val="4090995237"/>
      </p:ext>
    </p:extLst>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smtClean="0"/>
              <a:t>Address </a:t>
            </a:r>
            <a:r>
              <a:rPr lang="en-IN" dirty="0"/>
              <a:t>Capabilities</a:t>
            </a:r>
            <a:br>
              <a:rPr lang="en-IN" dirty="0"/>
            </a:br>
            <a:r>
              <a:rPr lang="en-IN" dirty="0"/>
              <a:t>IPv6 Address Space</a:t>
            </a:r>
          </a:p>
        </p:txBody>
      </p:sp>
      <p:sp>
        <p:nvSpPr>
          <p:cNvPr id="4" name="Slide Number Placeholder 3"/>
          <p:cNvSpPr>
            <a:spLocks noGrp="1"/>
          </p:cNvSpPr>
          <p:nvPr>
            <p:ph type="sldNum" sz="quarter" idx="12"/>
          </p:nvPr>
        </p:nvSpPr>
        <p:spPr/>
        <p:txBody>
          <a:bodyPr/>
          <a:lstStyle/>
          <a:p>
            <a:fld id="{B6F15528-21DE-4FAA-801E-634DDDAF4B2B}" type="slidenum">
              <a:rPr lang="en-US" smtClean="0"/>
              <a:pPr/>
              <a:t>184</a:t>
            </a:fld>
            <a:endParaRPr lang="en-US"/>
          </a:p>
        </p:txBody>
      </p:sp>
      <p:sp>
        <p:nvSpPr>
          <p:cNvPr id="3" name="Content Placeholder 2"/>
          <p:cNvSpPr>
            <a:spLocks noGrp="1"/>
          </p:cNvSpPr>
          <p:nvPr>
            <p:ph idx="1"/>
          </p:nvPr>
        </p:nvSpPr>
        <p:spPr/>
        <p:txBody>
          <a:bodyPr>
            <a:normAutofit/>
          </a:bodyPr>
          <a:lstStyle/>
          <a:p>
            <a:pPr algn="just"/>
            <a:r>
              <a:rPr lang="en-IN" dirty="0" smtClean="0"/>
              <a:t>E.g. </a:t>
            </a:r>
          </a:p>
          <a:p>
            <a:pPr algn="just"/>
            <a:r>
              <a:rPr lang="en-IN" dirty="0" err="1" smtClean="0"/>
              <a:t>Anycast</a:t>
            </a:r>
            <a:r>
              <a:rPr lang="en-IN" dirty="0" smtClean="0"/>
              <a:t> </a:t>
            </a:r>
            <a:r>
              <a:rPr lang="en-IN" dirty="0"/>
              <a:t>addressing is a router arrangement that </a:t>
            </a:r>
            <a:r>
              <a:rPr lang="en-IN" dirty="0" smtClean="0"/>
              <a:t>allows datagrams </a:t>
            </a:r>
            <a:r>
              <a:rPr lang="en-IN" dirty="0"/>
              <a:t>to be transmitted to whichever router in a group of equivalent </a:t>
            </a:r>
            <a:r>
              <a:rPr lang="en-IN" dirty="0" smtClean="0"/>
              <a:t>routers is </a:t>
            </a:r>
            <a:r>
              <a:rPr lang="en-IN" dirty="0"/>
              <a:t>closest to the point of transmission; </a:t>
            </a:r>
            <a:endParaRPr lang="en-IN" dirty="0" smtClean="0"/>
          </a:p>
          <a:p>
            <a:pPr algn="just"/>
            <a:r>
              <a:rPr lang="en-IN" dirty="0" smtClean="0"/>
              <a:t>a </a:t>
            </a:r>
            <a:r>
              <a:rPr lang="en-IN" dirty="0"/>
              <a:t>specific example here may be to </a:t>
            </a:r>
            <a:r>
              <a:rPr lang="en-IN" dirty="0" smtClean="0"/>
              <a:t>allow load </a:t>
            </a:r>
            <a:r>
              <a:rPr lang="en-IN" dirty="0"/>
              <a:t>sharing between routers</a:t>
            </a:r>
            <a:r>
              <a:rPr lang="en-IN" dirty="0" smtClean="0"/>
              <a:t>.</a:t>
            </a:r>
          </a:p>
          <a:p>
            <a:pPr algn="just"/>
            <a:endParaRPr lang="en-IN" dirty="0"/>
          </a:p>
        </p:txBody>
      </p:sp>
    </p:spTree>
    <p:extLst>
      <p:ext uri="{BB962C8B-B14F-4D97-AF65-F5344CB8AC3E}">
        <p14:creationId xmlns:p14="http://schemas.microsoft.com/office/powerpoint/2010/main" val="3442829986"/>
      </p:ext>
    </p:extLst>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smtClean="0"/>
              <a:t>Address </a:t>
            </a:r>
            <a:r>
              <a:rPr lang="en-IN" dirty="0"/>
              <a:t>Capabilities</a:t>
            </a:r>
            <a:br>
              <a:rPr lang="en-IN" dirty="0"/>
            </a:br>
            <a:r>
              <a:rPr lang="en-IN" dirty="0"/>
              <a:t>IPv6 Address Space</a:t>
            </a:r>
          </a:p>
        </p:txBody>
      </p:sp>
      <p:sp>
        <p:nvSpPr>
          <p:cNvPr id="4" name="Slide Number Placeholder 3"/>
          <p:cNvSpPr>
            <a:spLocks noGrp="1"/>
          </p:cNvSpPr>
          <p:nvPr>
            <p:ph type="sldNum" sz="quarter" idx="12"/>
          </p:nvPr>
        </p:nvSpPr>
        <p:spPr/>
        <p:txBody>
          <a:bodyPr/>
          <a:lstStyle/>
          <a:p>
            <a:fld id="{B6F15528-21DE-4FAA-801E-634DDDAF4B2B}" type="slidenum">
              <a:rPr lang="en-US" smtClean="0"/>
              <a:pPr/>
              <a:t>185</a:t>
            </a:fld>
            <a:endParaRPr lang="en-US"/>
          </a:p>
        </p:txBody>
      </p:sp>
      <p:sp>
        <p:nvSpPr>
          <p:cNvPr id="3" name="Content Placeholder 2"/>
          <p:cNvSpPr>
            <a:spLocks noGrp="1"/>
          </p:cNvSpPr>
          <p:nvPr>
            <p:ph idx="1"/>
          </p:nvPr>
        </p:nvSpPr>
        <p:spPr/>
        <p:txBody>
          <a:bodyPr>
            <a:normAutofit/>
          </a:bodyPr>
          <a:lstStyle/>
          <a:p>
            <a:pPr algn="just"/>
            <a:r>
              <a:rPr lang="en-IN" dirty="0"/>
              <a:t>Special IPv6 addresses, as </a:t>
            </a:r>
            <a:r>
              <a:rPr lang="en-IN" dirty="0" smtClean="0"/>
              <a:t>follows:</a:t>
            </a:r>
            <a:endParaRPr lang="en-IN" dirty="0"/>
          </a:p>
          <a:p>
            <a:pPr lvl="1" algn="just"/>
            <a:r>
              <a:rPr lang="en-IN" dirty="0" smtClean="0"/>
              <a:t>Auto-return </a:t>
            </a:r>
            <a:r>
              <a:rPr lang="en-IN" dirty="0"/>
              <a:t>or loopback virtual address. This address is specified in IPv4 as </a:t>
            </a:r>
            <a:r>
              <a:rPr lang="en-IN" dirty="0" smtClean="0"/>
              <a:t>the 127.0.0.1 </a:t>
            </a:r>
            <a:r>
              <a:rPr lang="en-IN" dirty="0"/>
              <a:t>address. In IPv6, this address is represented as ::1.</a:t>
            </a:r>
          </a:p>
          <a:p>
            <a:pPr lvl="1" algn="just"/>
            <a:r>
              <a:rPr lang="en-IN" dirty="0" smtClean="0"/>
              <a:t>Not </a:t>
            </a:r>
            <a:r>
              <a:rPr lang="en-IN" dirty="0"/>
              <a:t>specified address (::). This address is not allocated to any node since it </a:t>
            </a:r>
            <a:r>
              <a:rPr lang="en-IN" dirty="0" smtClean="0"/>
              <a:t>is used </a:t>
            </a:r>
            <a:r>
              <a:rPr lang="en-IN" dirty="0"/>
              <a:t>to indicate absence of address.</a:t>
            </a:r>
          </a:p>
          <a:p>
            <a:pPr lvl="1" algn="just"/>
            <a:r>
              <a:rPr lang="en-IN" dirty="0" smtClean="0"/>
              <a:t>IPv6 </a:t>
            </a:r>
            <a:r>
              <a:rPr lang="en-IN" dirty="0"/>
              <a:t>over IPv4 dynamic/automatic tunnel addresses. These addresses are </a:t>
            </a:r>
            <a:r>
              <a:rPr lang="en-IN" dirty="0" smtClean="0"/>
              <a:t>designated as </a:t>
            </a:r>
            <a:r>
              <a:rPr lang="en-IN" dirty="0"/>
              <a:t>IPv4-compatible IPv6 addresses and allow the sending of IPv6 </a:t>
            </a:r>
            <a:r>
              <a:rPr lang="en-IN" dirty="0" smtClean="0"/>
              <a:t>traffic over </a:t>
            </a:r>
            <a:r>
              <a:rPr lang="en-IN" dirty="0"/>
              <a:t>IPv4 networks in a transparent manner. They are represented as, for example</a:t>
            </a:r>
            <a:r>
              <a:rPr lang="en-IN" dirty="0" smtClean="0"/>
              <a:t>, ::</a:t>
            </a:r>
            <a:r>
              <a:rPr lang="en-IN" dirty="0"/>
              <a:t>156.55.23.5.</a:t>
            </a:r>
          </a:p>
          <a:p>
            <a:pPr lvl="1" algn="just"/>
            <a:r>
              <a:rPr lang="en-IN" dirty="0" smtClean="0"/>
              <a:t>IPv4 </a:t>
            </a:r>
            <a:r>
              <a:rPr lang="en-IN" dirty="0"/>
              <a:t>over IPv6 addresses automatic representation. These addresses allow </a:t>
            </a:r>
            <a:r>
              <a:rPr lang="en-IN" dirty="0" smtClean="0"/>
              <a:t>for IPv4-only </a:t>
            </a:r>
            <a:r>
              <a:rPr lang="en-IN" dirty="0"/>
              <a:t>nodes to still work in IPv6 networks. They are designated as “</a:t>
            </a:r>
            <a:r>
              <a:rPr lang="en-IN" dirty="0" smtClean="0"/>
              <a:t>mapped from </a:t>
            </a:r>
            <a:r>
              <a:rPr lang="en-IN" dirty="0"/>
              <a:t>IPv4 to IPv6 addresses” and are represented as ::FFFF:, for </a:t>
            </a:r>
            <a:r>
              <a:rPr lang="en-IN" dirty="0" smtClean="0"/>
              <a:t>example ::</a:t>
            </a:r>
            <a:r>
              <a:rPr lang="en-IN" dirty="0"/>
              <a:t>FFFF.156.55.43.3.</a:t>
            </a:r>
          </a:p>
        </p:txBody>
      </p:sp>
    </p:spTree>
    <p:extLst>
      <p:ext uri="{BB962C8B-B14F-4D97-AF65-F5344CB8AC3E}">
        <p14:creationId xmlns:p14="http://schemas.microsoft.com/office/powerpoint/2010/main" val="141614642"/>
      </p:ext>
    </p:extLst>
  </p:cSld>
  <p:clrMapOvr>
    <a:masterClrMapping/>
  </p:clrMapOvr>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IPv6 Protocol Overview</a:t>
            </a:r>
          </a:p>
        </p:txBody>
      </p:sp>
      <p:sp>
        <p:nvSpPr>
          <p:cNvPr id="4" name="Slide Number Placeholder 3"/>
          <p:cNvSpPr>
            <a:spLocks noGrp="1"/>
          </p:cNvSpPr>
          <p:nvPr>
            <p:ph type="sldNum" sz="quarter" idx="12"/>
          </p:nvPr>
        </p:nvSpPr>
        <p:spPr/>
        <p:txBody>
          <a:bodyPr/>
          <a:lstStyle/>
          <a:p>
            <a:fld id="{B6F15528-21DE-4FAA-801E-634DDDAF4B2B}" type="slidenum">
              <a:rPr lang="en-US" smtClean="0"/>
              <a:pPr/>
              <a:t>186</a:t>
            </a:fld>
            <a:endParaRPr lang="en-US"/>
          </a:p>
        </p:txBody>
      </p:sp>
      <p:pic>
        <p:nvPicPr>
          <p:cNvPr id="1026" name="Picture 2"/>
          <p:cNvPicPr>
            <a:picLocks noGrp="1" noChangeAspect="1" noChangeArrowheads="1"/>
          </p:cNvPicPr>
          <p:nvPr>
            <p:ph idx="1"/>
          </p:nvPr>
        </p:nvPicPr>
        <p:blipFill rotWithShape="1">
          <a:blip r:embed="rId2" cstate="print">
            <a:extLst>
              <a:ext uri="{28A0092B-C50C-407E-A947-70E740481C1C}">
                <a14:useLocalDpi xmlns:a14="http://schemas.microsoft.com/office/drawing/2010/main" val="0"/>
              </a:ext>
            </a:extLst>
          </a:blip>
          <a:srcRect/>
          <a:stretch/>
        </p:blipFill>
        <p:spPr bwMode="auto">
          <a:xfrm>
            <a:off x="723900" y="1371600"/>
            <a:ext cx="7696200" cy="53908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36426484"/>
      </p:ext>
    </p:extLst>
  </p:cSld>
  <p:clrMapOvr>
    <a:masterClrMapping/>
  </p:clrMapOvr>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IPv6 Protocol Overview</a:t>
            </a:r>
          </a:p>
        </p:txBody>
      </p:sp>
      <p:sp>
        <p:nvSpPr>
          <p:cNvPr id="4" name="Slide Number Placeholder 3"/>
          <p:cNvSpPr>
            <a:spLocks noGrp="1"/>
          </p:cNvSpPr>
          <p:nvPr>
            <p:ph type="sldNum" sz="quarter" idx="12"/>
          </p:nvPr>
        </p:nvSpPr>
        <p:spPr/>
        <p:txBody>
          <a:bodyPr/>
          <a:lstStyle/>
          <a:p>
            <a:fld id="{B6F15528-21DE-4FAA-801E-634DDDAF4B2B}" type="slidenum">
              <a:rPr lang="en-US" smtClean="0"/>
              <a:pPr/>
              <a:t>187</a:t>
            </a:fld>
            <a:endParaRPr lang="en-US"/>
          </a:p>
        </p:txBody>
      </p:sp>
      <p:sp>
        <p:nvSpPr>
          <p:cNvPr id="3" name="Content Placeholder 2"/>
          <p:cNvSpPr>
            <a:spLocks noGrp="1"/>
          </p:cNvSpPr>
          <p:nvPr>
            <p:ph idx="1"/>
          </p:nvPr>
        </p:nvSpPr>
        <p:spPr/>
        <p:txBody>
          <a:bodyPr/>
          <a:lstStyle/>
          <a:p>
            <a:pPr algn="just"/>
            <a:r>
              <a:rPr lang="en-IN" dirty="0"/>
              <a:t>IPv6 basic </a:t>
            </a:r>
            <a:r>
              <a:rPr lang="en-IN" dirty="0" smtClean="0"/>
              <a:t>protocol capabilities </a:t>
            </a:r>
            <a:r>
              <a:rPr lang="en-IN" dirty="0"/>
              <a:t>include the following:</a:t>
            </a:r>
          </a:p>
          <a:p>
            <a:pPr lvl="1" algn="just"/>
            <a:r>
              <a:rPr lang="en-IN" dirty="0"/>
              <a:t> Addressing</a:t>
            </a:r>
          </a:p>
          <a:p>
            <a:pPr lvl="1" algn="just"/>
            <a:r>
              <a:rPr lang="en-IN" dirty="0"/>
              <a:t> </a:t>
            </a:r>
            <a:r>
              <a:rPr lang="en-IN" dirty="0" err="1"/>
              <a:t>Anycast</a:t>
            </a:r>
            <a:endParaRPr lang="en-IN" dirty="0"/>
          </a:p>
          <a:p>
            <a:pPr lvl="1" algn="just"/>
            <a:r>
              <a:rPr lang="en-IN" dirty="0"/>
              <a:t> Flow Labels</a:t>
            </a:r>
          </a:p>
          <a:p>
            <a:pPr lvl="1" algn="just"/>
            <a:r>
              <a:rPr lang="en-IN" dirty="0"/>
              <a:t> ICMPv6</a:t>
            </a:r>
          </a:p>
          <a:p>
            <a:pPr lvl="1" algn="just"/>
            <a:r>
              <a:rPr lang="en-IN" dirty="0"/>
              <a:t> </a:t>
            </a:r>
            <a:r>
              <a:rPr lang="en-IN" dirty="0" err="1"/>
              <a:t>Neighbor</a:t>
            </a:r>
            <a:r>
              <a:rPr lang="en-IN" dirty="0"/>
              <a:t> discovery (ND</a:t>
            </a:r>
            <a:r>
              <a:rPr lang="en-IN" dirty="0" smtClean="0"/>
              <a:t>)</a:t>
            </a:r>
          </a:p>
          <a:p>
            <a:pPr algn="just"/>
            <a:endParaRPr lang="en-IN" dirty="0"/>
          </a:p>
          <a:p>
            <a:pPr algn="just"/>
            <a:r>
              <a:rPr lang="en-IN" dirty="0"/>
              <a:t>Like IPv4, IPv6 is a connectionless datagram protocol used primarily for </a:t>
            </a:r>
            <a:r>
              <a:rPr lang="en-IN" dirty="0" smtClean="0"/>
              <a:t>addressing and </a:t>
            </a:r>
            <a:r>
              <a:rPr lang="en-IN" dirty="0"/>
              <a:t>routing packets between hosts. </a:t>
            </a:r>
            <a:endParaRPr lang="en-IN" dirty="0" smtClean="0"/>
          </a:p>
          <a:p>
            <a:pPr algn="just"/>
            <a:r>
              <a:rPr lang="en-IN" dirty="0" smtClean="0"/>
              <a:t>Connectionless </a:t>
            </a:r>
            <a:r>
              <a:rPr lang="en-IN" dirty="0"/>
              <a:t>means that a session is </a:t>
            </a:r>
            <a:r>
              <a:rPr lang="en-IN" dirty="0" smtClean="0"/>
              <a:t>not established </a:t>
            </a:r>
            <a:r>
              <a:rPr lang="en-IN" dirty="0"/>
              <a:t>before exchanging data.</a:t>
            </a:r>
          </a:p>
        </p:txBody>
      </p:sp>
    </p:spTree>
    <p:extLst>
      <p:ext uri="{BB962C8B-B14F-4D97-AF65-F5344CB8AC3E}">
        <p14:creationId xmlns:p14="http://schemas.microsoft.com/office/powerpoint/2010/main" val="2231633919"/>
      </p:ext>
    </p:extLst>
  </p:cSld>
  <p:clrMapOvr>
    <a:masterClrMapping/>
  </p:clrMapOvr>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IPv6 Protocol Overview</a:t>
            </a:r>
          </a:p>
        </p:txBody>
      </p:sp>
      <p:sp>
        <p:nvSpPr>
          <p:cNvPr id="4" name="Slide Number Placeholder 3"/>
          <p:cNvSpPr>
            <a:spLocks noGrp="1"/>
          </p:cNvSpPr>
          <p:nvPr>
            <p:ph type="sldNum" sz="quarter" idx="12"/>
          </p:nvPr>
        </p:nvSpPr>
        <p:spPr/>
        <p:txBody>
          <a:bodyPr/>
          <a:lstStyle/>
          <a:p>
            <a:fld id="{B6F15528-21DE-4FAA-801E-634DDDAF4B2B}" type="slidenum">
              <a:rPr lang="en-US" smtClean="0"/>
              <a:pPr/>
              <a:t>188</a:t>
            </a:fld>
            <a:endParaRPr lang="en-US"/>
          </a:p>
        </p:txBody>
      </p:sp>
      <p:sp>
        <p:nvSpPr>
          <p:cNvPr id="3" name="Content Placeholder 2"/>
          <p:cNvSpPr>
            <a:spLocks noGrp="1"/>
          </p:cNvSpPr>
          <p:nvPr>
            <p:ph idx="1"/>
          </p:nvPr>
        </p:nvSpPr>
        <p:spPr/>
        <p:txBody>
          <a:bodyPr>
            <a:normAutofit/>
          </a:bodyPr>
          <a:lstStyle/>
          <a:p>
            <a:pPr algn="just"/>
            <a:r>
              <a:rPr lang="en-IN" dirty="0"/>
              <a:t>“Unreliable” means that delivery is not guaranteed.</a:t>
            </a:r>
          </a:p>
          <a:p>
            <a:pPr algn="just"/>
            <a:r>
              <a:rPr lang="en-IN" dirty="0"/>
              <a:t>IPv6 always makes a best-effort attempt to deliver a packet. </a:t>
            </a:r>
            <a:endParaRPr lang="en-IN" dirty="0" smtClean="0"/>
          </a:p>
          <a:p>
            <a:pPr algn="just"/>
            <a:r>
              <a:rPr lang="en-IN" dirty="0" smtClean="0"/>
              <a:t>An </a:t>
            </a:r>
            <a:r>
              <a:rPr lang="en-IN" dirty="0"/>
              <a:t>IPv6 </a:t>
            </a:r>
            <a:r>
              <a:rPr lang="en-IN" dirty="0" smtClean="0"/>
              <a:t>packet might </a:t>
            </a:r>
            <a:r>
              <a:rPr lang="en-IN" dirty="0"/>
              <a:t>be lost, delivered out of sequence, duplicated, or delayed. </a:t>
            </a:r>
            <a:r>
              <a:rPr lang="en-IN" dirty="0" smtClean="0"/>
              <a:t>IPv6 does not </a:t>
            </a:r>
            <a:r>
              <a:rPr lang="en-IN" dirty="0"/>
              <a:t>attempt to recover from these types of errors. </a:t>
            </a:r>
            <a:endParaRPr lang="en-IN" dirty="0" smtClean="0"/>
          </a:p>
          <a:p>
            <a:pPr lvl="1" algn="just"/>
            <a:r>
              <a:rPr lang="en-IN" dirty="0" smtClean="0"/>
              <a:t>The </a:t>
            </a:r>
            <a:r>
              <a:rPr lang="en-IN" dirty="0"/>
              <a:t>acknowledgment of </a:t>
            </a:r>
            <a:r>
              <a:rPr lang="en-IN" dirty="0" smtClean="0"/>
              <a:t>packets delivered </a:t>
            </a:r>
            <a:r>
              <a:rPr lang="en-IN" dirty="0"/>
              <a:t>and the recovery of lost packets is done by a higher-layer protocol, such </a:t>
            </a:r>
            <a:r>
              <a:rPr lang="en-IN" dirty="0" smtClean="0"/>
              <a:t>as TCP. </a:t>
            </a:r>
          </a:p>
          <a:p>
            <a:pPr algn="just"/>
            <a:r>
              <a:rPr lang="en-IN" dirty="0" smtClean="0"/>
              <a:t>From </a:t>
            </a:r>
            <a:r>
              <a:rPr lang="en-IN" dirty="0"/>
              <a:t>a packet-forwarding perspective, IPv6 operates in a similar, </a:t>
            </a:r>
            <a:r>
              <a:rPr lang="en-IN" dirty="0" smtClean="0"/>
              <a:t>nearly identical </a:t>
            </a:r>
            <a:r>
              <a:rPr lang="en-IN" dirty="0"/>
              <a:t>manner to IPv4.</a:t>
            </a:r>
          </a:p>
        </p:txBody>
      </p:sp>
    </p:spTree>
    <p:extLst>
      <p:ext uri="{BB962C8B-B14F-4D97-AF65-F5344CB8AC3E}">
        <p14:creationId xmlns:p14="http://schemas.microsoft.com/office/powerpoint/2010/main" val="2264797768"/>
      </p:ext>
    </p:extLst>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IPv6 Protocol Overview</a:t>
            </a:r>
          </a:p>
        </p:txBody>
      </p:sp>
      <p:sp>
        <p:nvSpPr>
          <p:cNvPr id="4" name="Slide Number Placeholder 3"/>
          <p:cNvSpPr>
            <a:spLocks noGrp="1"/>
          </p:cNvSpPr>
          <p:nvPr>
            <p:ph type="sldNum" sz="quarter" idx="12"/>
          </p:nvPr>
        </p:nvSpPr>
        <p:spPr/>
        <p:txBody>
          <a:bodyPr/>
          <a:lstStyle/>
          <a:p>
            <a:fld id="{B6F15528-21DE-4FAA-801E-634DDDAF4B2B}" type="slidenum">
              <a:rPr lang="en-US" smtClean="0"/>
              <a:pPr/>
              <a:t>189</a:t>
            </a:fld>
            <a:endParaRPr lang="en-US"/>
          </a:p>
        </p:txBody>
      </p:sp>
      <p:sp>
        <p:nvSpPr>
          <p:cNvPr id="3" name="Content Placeholder 2"/>
          <p:cNvSpPr>
            <a:spLocks noGrp="1"/>
          </p:cNvSpPr>
          <p:nvPr>
            <p:ph idx="1"/>
          </p:nvPr>
        </p:nvSpPr>
        <p:spPr/>
        <p:txBody>
          <a:bodyPr>
            <a:normAutofit/>
          </a:bodyPr>
          <a:lstStyle/>
          <a:p>
            <a:pPr algn="just"/>
            <a:r>
              <a:rPr lang="en-IN" dirty="0"/>
              <a:t>An IPv6 packet, also known as an IPv6 datagram, consists of an IPv6 header </a:t>
            </a:r>
            <a:r>
              <a:rPr lang="en-IN" dirty="0" smtClean="0"/>
              <a:t>and an </a:t>
            </a:r>
            <a:r>
              <a:rPr lang="en-IN" dirty="0"/>
              <a:t>IPv6 payload, as shown </a:t>
            </a:r>
            <a:r>
              <a:rPr lang="en-IN" dirty="0" smtClean="0"/>
              <a:t>Figure.</a:t>
            </a:r>
            <a:endParaRPr lang="en-IN" dirty="0"/>
          </a:p>
        </p:txBody>
      </p:sp>
      <p:pic>
        <p:nvPicPr>
          <p:cNvPr id="2050"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p:blipFill>
        <p:spPr bwMode="auto">
          <a:xfrm>
            <a:off x="2656114" y="2438400"/>
            <a:ext cx="4125686" cy="43150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844408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t>WPAN Technologies </a:t>
            </a:r>
            <a:r>
              <a:rPr lang="en-IN" dirty="0" smtClean="0"/>
              <a:t>for IoT/M2M</a:t>
            </a:r>
            <a:r>
              <a:rPr lang="en-IN" dirty="0"/>
              <a:t/>
            </a:r>
            <a:br>
              <a:rPr lang="en-IN" dirty="0"/>
            </a:br>
            <a:r>
              <a:rPr lang="en-IN" dirty="0" err="1"/>
              <a:t>Zigbee</a:t>
            </a:r>
            <a:r>
              <a:rPr lang="en-IN" dirty="0"/>
              <a:t>/IEEE 802.15.4</a:t>
            </a:r>
          </a:p>
        </p:txBody>
      </p:sp>
      <p:sp>
        <p:nvSpPr>
          <p:cNvPr id="3" name="Content Placeholder 2"/>
          <p:cNvSpPr>
            <a:spLocks noGrp="1"/>
          </p:cNvSpPr>
          <p:nvPr>
            <p:ph idx="1"/>
          </p:nvPr>
        </p:nvSpPr>
        <p:spPr/>
        <p:txBody>
          <a:bodyPr>
            <a:normAutofit lnSpcReduction="10000"/>
          </a:bodyPr>
          <a:lstStyle/>
          <a:p>
            <a:pPr algn="just"/>
            <a:r>
              <a:rPr lang="en-IN" dirty="0"/>
              <a:t>The ZigBee 802.15.4 </a:t>
            </a:r>
            <a:r>
              <a:rPr lang="en-IN" dirty="0" smtClean="0"/>
              <a:t>spec defines </a:t>
            </a:r>
            <a:r>
              <a:rPr lang="en-IN" dirty="0"/>
              <a:t>a maximum packet size of 128 octets; </a:t>
            </a:r>
            <a:endParaRPr lang="en-IN" dirty="0" smtClean="0"/>
          </a:p>
          <a:p>
            <a:pPr lvl="1" algn="just"/>
            <a:r>
              <a:rPr lang="en-IN" dirty="0" smtClean="0"/>
              <a:t>this </a:t>
            </a:r>
            <a:r>
              <a:rPr lang="en-IN" dirty="0"/>
              <a:t>packet size is optimal for </a:t>
            </a:r>
            <a:r>
              <a:rPr lang="en-IN" dirty="0" smtClean="0"/>
              <a:t>short control </a:t>
            </a:r>
            <a:r>
              <a:rPr lang="en-IN" dirty="0"/>
              <a:t>messages, but there may be instances where the network needs to send </a:t>
            </a:r>
            <a:r>
              <a:rPr lang="en-IN" dirty="0" smtClean="0"/>
              <a:t>larger messages</a:t>
            </a:r>
            <a:r>
              <a:rPr lang="en-IN" dirty="0"/>
              <a:t>; </a:t>
            </a:r>
            <a:endParaRPr lang="en-IN" dirty="0" smtClean="0"/>
          </a:p>
          <a:p>
            <a:pPr lvl="2" algn="just"/>
            <a:r>
              <a:rPr lang="en-IN" dirty="0" smtClean="0"/>
              <a:t>therefore</a:t>
            </a:r>
            <a:r>
              <a:rPr lang="en-IN" dirty="0"/>
              <a:t>, ZigBee PRO now has the means to automatically </a:t>
            </a:r>
            <a:r>
              <a:rPr lang="en-IN" dirty="0" smtClean="0"/>
              <a:t>fragment and </a:t>
            </a:r>
            <a:r>
              <a:rPr lang="en-IN" dirty="0"/>
              <a:t>reassemble a message at a receiving node relieving the host application of </a:t>
            </a:r>
            <a:r>
              <a:rPr lang="en-IN" dirty="0" smtClean="0"/>
              <a:t>this overhead.</a:t>
            </a:r>
          </a:p>
          <a:p>
            <a:pPr algn="just"/>
            <a:r>
              <a:rPr lang="en-IN" dirty="0"/>
              <a:t>The </a:t>
            </a:r>
            <a:r>
              <a:rPr lang="en-IN" dirty="0" smtClean="0"/>
              <a:t>ZigBee Alliance </a:t>
            </a:r>
            <a:r>
              <a:rPr lang="en-IN" dirty="0"/>
              <a:t>is a global ecosystem of 400+ companies in the M2M/IoT space </a:t>
            </a:r>
            <a:r>
              <a:rPr lang="en-IN" dirty="0" smtClean="0"/>
              <a:t>developing standards </a:t>
            </a:r>
            <a:r>
              <a:rPr lang="en-IN" dirty="0"/>
              <a:t>and producing products for use in commercial building </a:t>
            </a:r>
            <a:r>
              <a:rPr lang="en-IN" dirty="0" smtClean="0"/>
              <a:t>automation, consumer </a:t>
            </a:r>
            <a:r>
              <a:rPr lang="en-IN" dirty="0"/>
              <a:t>electronics, health care and fitness, home automation, energy </a:t>
            </a:r>
            <a:r>
              <a:rPr lang="en-IN" dirty="0" smtClean="0"/>
              <a:t>management, retail </a:t>
            </a:r>
            <a:r>
              <a:rPr lang="en-IN" dirty="0"/>
              <a:t>management, and wireless telecommunications.</a:t>
            </a:r>
          </a:p>
        </p:txBody>
      </p:sp>
      <p:sp>
        <p:nvSpPr>
          <p:cNvPr id="4" name="Slide Number Placeholder 3"/>
          <p:cNvSpPr>
            <a:spLocks noGrp="1"/>
          </p:cNvSpPr>
          <p:nvPr>
            <p:ph type="sldNum" sz="quarter" idx="12"/>
          </p:nvPr>
        </p:nvSpPr>
        <p:spPr/>
        <p:txBody>
          <a:bodyPr/>
          <a:lstStyle/>
          <a:p>
            <a:fld id="{B6F15528-21DE-4FAA-801E-634DDDAF4B2B}" type="slidenum">
              <a:rPr lang="en-US" smtClean="0"/>
              <a:pPr/>
              <a:t>19</a:t>
            </a:fld>
            <a:endParaRPr lang="en-US"/>
          </a:p>
        </p:txBody>
      </p:sp>
    </p:spTree>
    <p:extLst>
      <p:ext uri="{BB962C8B-B14F-4D97-AF65-F5344CB8AC3E}">
        <p14:creationId xmlns:p14="http://schemas.microsoft.com/office/powerpoint/2010/main" val="2067795883"/>
      </p:ext>
    </p:extLst>
  </p:cSld>
  <p:clrMapOvr>
    <a:masterClrMapping/>
  </p:clrMapOvr>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IPv6 Protocol Overview</a:t>
            </a:r>
          </a:p>
        </p:txBody>
      </p:sp>
      <p:sp>
        <p:nvSpPr>
          <p:cNvPr id="4" name="Slide Number Placeholder 3"/>
          <p:cNvSpPr>
            <a:spLocks noGrp="1"/>
          </p:cNvSpPr>
          <p:nvPr>
            <p:ph type="sldNum" sz="quarter" idx="12"/>
          </p:nvPr>
        </p:nvSpPr>
        <p:spPr/>
        <p:txBody>
          <a:bodyPr/>
          <a:lstStyle/>
          <a:p>
            <a:fld id="{B6F15528-21DE-4FAA-801E-634DDDAF4B2B}" type="slidenum">
              <a:rPr lang="en-US" smtClean="0"/>
              <a:pPr/>
              <a:t>190</a:t>
            </a:fld>
            <a:endParaRPr lang="en-US"/>
          </a:p>
        </p:txBody>
      </p:sp>
      <p:pic>
        <p:nvPicPr>
          <p:cNvPr id="4098" name="Picture 2"/>
          <p:cNvPicPr>
            <a:picLocks noGrp="1" noChangeAspect="1" noChangeArrowheads="1"/>
          </p:cNvPicPr>
          <p:nvPr>
            <p:ph idx="1"/>
          </p:nvPr>
        </p:nvPicPr>
        <p:blipFill rotWithShape="1">
          <a:blip r:embed="rId2" cstate="print">
            <a:extLst>
              <a:ext uri="{28A0092B-C50C-407E-A947-70E740481C1C}">
                <a14:useLocalDpi xmlns:a14="http://schemas.microsoft.com/office/drawing/2010/main" val="0"/>
              </a:ext>
            </a:extLst>
          </a:blip>
          <a:srcRect/>
          <a:stretch/>
        </p:blipFill>
        <p:spPr bwMode="auto">
          <a:xfrm>
            <a:off x="941195" y="1371599"/>
            <a:ext cx="7261610" cy="53704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33174191"/>
      </p:ext>
    </p:extLst>
  </p:cSld>
  <p:clrMapOvr>
    <a:masterClrMapping/>
  </p:clrMapOvr>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IPv6 Protocol Overview</a:t>
            </a:r>
          </a:p>
        </p:txBody>
      </p:sp>
      <p:sp>
        <p:nvSpPr>
          <p:cNvPr id="4" name="Slide Number Placeholder 3"/>
          <p:cNvSpPr>
            <a:spLocks noGrp="1"/>
          </p:cNvSpPr>
          <p:nvPr>
            <p:ph type="sldNum" sz="quarter" idx="12"/>
          </p:nvPr>
        </p:nvSpPr>
        <p:spPr/>
        <p:txBody>
          <a:bodyPr/>
          <a:lstStyle/>
          <a:p>
            <a:fld id="{B6F15528-21DE-4FAA-801E-634DDDAF4B2B}" type="slidenum">
              <a:rPr lang="en-US" smtClean="0"/>
              <a:pPr/>
              <a:t>191</a:t>
            </a:fld>
            <a:endParaRPr lang="en-US"/>
          </a:p>
        </p:txBody>
      </p:sp>
      <p:pic>
        <p:nvPicPr>
          <p:cNvPr id="5122" name="Picture 2"/>
          <p:cNvPicPr>
            <a:picLocks noGrp="1" noChangeAspect="1" noChangeArrowheads="1"/>
          </p:cNvPicPr>
          <p:nvPr>
            <p:ph idx="1"/>
          </p:nvPr>
        </p:nvPicPr>
        <p:blipFill rotWithShape="1">
          <a:blip r:embed="rId2" cstate="print">
            <a:extLst>
              <a:ext uri="{28A0092B-C50C-407E-A947-70E740481C1C}">
                <a14:useLocalDpi xmlns:a14="http://schemas.microsoft.com/office/drawing/2010/main" val="0"/>
              </a:ext>
            </a:extLst>
          </a:blip>
          <a:srcRect/>
          <a:stretch/>
        </p:blipFill>
        <p:spPr bwMode="auto">
          <a:xfrm>
            <a:off x="1333500" y="1295400"/>
            <a:ext cx="6477001" cy="5562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15126378"/>
      </p:ext>
    </p:extLst>
  </p:cSld>
  <p:clrMapOvr>
    <a:masterClrMapping/>
  </p:clrMapOvr>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IPv6 Protocol Overview</a:t>
            </a:r>
          </a:p>
        </p:txBody>
      </p:sp>
      <p:sp>
        <p:nvSpPr>
          <p:cNvPr id="4" name="Slide Number Placeholder 3"/>
          <p:cNvSpPr>
            <a:spLocks noGrp="1"/>
          </p:cNvSpPr>
          <p:nvPr>
            <p:ph type="sldNum" sz="quarter" idx="12"/>
          </p:nvPr>
        </p:nvSpPr>
        <p:spPr/>
        <p:txBody>
          <a:bodyPr/>
          <a:lstStyle/>
          <a:p>
            <a:fld id="{B6F15528-21DE-4FAA-801E-634DDDAF4B2B}" type="slidenum">
              <a:rPr lang="en-US" smtClean="0"/>
              <a:pPr/>
              <a:t>192</a:t>
            </a:fld>
            <a:endParaRPr lang="en-US"/>
          </a:p>
        </p:txBody>
      </p:sp>
      <p:sp>
        <p:nvSpPr>
          <p:cNvPr id="3" name="Content Placeholder 2"/>
          <p:cNvSpPr>
            <a:spLocks noGrp="1"/>
          </p:cNvSpPr>
          <p:nvPr>
            <p:ph idx="1"/>
          </p:nvPr>
        </p:nvSpPr>
        <p:spPr/>
        <p:txBody>
          <a:bodyPr>
            <a:normAutofit/>
          </a:bodyPr>
          <a:lstStyle/>
          <a:p>
            <a:pPr algn="just"/>
            <a:r>
              <a:rPr lang="en-IN" dirty="0"/>
              <a:t>The IPv6 header consists of two parts, the </a:t>
            </a:r>
            <a:r>
              <a:rPr lang="en-IN" dirty="0" smtClean="0"/>
              <a:t>IPv6 base </a:t>
            </a:r>
            <a:r>
              <a:rPr lang="en-IN" dirty="0"/>
              <a:t>header and optional extension headers.</a:t>
            </a:r>
          </a:p>
        </p:txBody>
      </p:sp>
      <p:pic>
        <p:nvPicPr>
          <p:cNvPr id="3074"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p:blipFill>
        <p:spPr bwMode="auto">
          <a:xfrm>
            <a:off x="2166257" y="2362200"/>
            <a:ext cx="4811486" cy="43964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65903166"/>
      </p:ext>
    </p:extLst>
  </p:cSld>
  <p:clrMapOvr>
    <a:masterClrMapping/>
  </p:clrMapOvr>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IPv6 Protocol Overview</a:t>
            </a:r>
          </a:p>
        </p:txBody>
      </p:sp>
      <p:sp>
        <p:nvSpPr>
          <p:cNvPr id="4" name="Slide Number Placeholder 3"/>
          <p:cNvSpPr>
            <a:spLocks noGrp="1"/>
          </p:cNvSpPr>
          <p:nvPr>
            <p:ph type="sldNum" sz="quarter" idx="12"/>
          </p:nvPr>
        </p:nvSpPr>
        <p:spPr/>
        <p:txBody>
          <a:bodyPr/>
          <a:lstStyle/>
          <a:p>
            <a:fld id="{B6F15528-21DE-4FAA-801E-634DDDAF4B2B}" type="slidenum">
              <a:rPr lang="en-US" smtClean="0"/>
              <a:pPr/>
              <a:t>193</a:t>
            </a:fld>
            <a:endParaRPr lang="en-US"/>
          </a:p>
        </p:txBody>
      </p:sp>
      <p:sp>
        <p:nvSpPr>
          <p:cNvPr id="3" name="Content Placeholder 2"/>
          <p:cNvSpPr>
            <a:spLocks noGrp="1"/>
          </p:cNvSpPr>
          <p:nvPr>
            <p:ph idx="1"/>
          </p:nvPr>
        </p:nvSpPr>
        <p:spPr/>
        <p:txBody>
          <a:bodyPr>
            <a:normAutofit/>
          </a:bodyPr>
          <a:lstStyle/>
          <a:p>
            <a:pPr algn="just"/>
            <a:r>
              <a:rPr lang="en-IN" dirty="0"/>
              <a:t>The IPv6 specification defines a number of extension headers </a:t>
            </a:r>
            <a:r>
              <a:rPr lang="en-IN" dirty="0" smtClean="0"/>
              <a:t>:</a:t>
            </a:r>
            <a:endParaRPr lang="en-IN" dirty="0"/>
          </a:p>
          <a:p>
            <a:pPr lvl="1" algn="just"/>
            <a:r>
              <a:rPr lang="en-IN" dirty="0" smtClean="0"/>
              <a:t>Routing </a:t>
            </a:r>
            <a:r>
              <a:rPr lang="en-IN" dirty="0"/>
              <a:t>header—Similar to the source routing options in IPv4. The header </a:t>
            </a:r>
            <a:r>
              <a:rPr lang="en-IN" dirty="0" smtClean="0"/>
              <a:t>is used </a:t>
            </a:r>
            <a:r>
              <a:rPr lang="en-IN" dirty="0"/>
              <a:t>to mandate a specific routing.</a:t>
            </a:r>
          </a:p>
          <a:p>
            <a:pPr lvl="1" algn="just"/>
            <a:r>
              <a:rPr lang="en-IN" dirty="0" smtClean="0"/>
              <a:t>AH—A </a:t>
            </a:r>
            <a:r>
              <a:rPr lang="en-IN" dirty="0"/>
              <a:t>security header that provides authentication and integrity.</a:t>
            </a:r>
          </a:p>
          <a:p>
            <a:pPr lvl="1" algn="just"/>
            <a:r>
              <a:rPr lang="en-IN" dirty="0" smtClean="0"/>
              <a:t>Encapsulating </a:t>
            </a:r>
            <a:r>
              <a:rPr lang="en-IN" dirty="0"/>
              <a:t>security payload (ESP) header—A security header that </a:t>
            </a:r>
            <a:r>
              <a:rPr lang="en-IN" dirty="0" smtClean="0"/>
              <a:t>provides authentication </a:t>
            </a:r>
            <a:r>
              <a:rPr lang="en-IN" dirty="0"/>
              <a:t>and encryption.</a:t>
            </a:r>
          </a:p>
          <a:p>
            <a:pPr lvl="1" algn="just"/>
            <a:r>
              <a:rPr lang="en-IN" dirty="0" smtClean="0"/>
              <a:t>Fragmentation </a:t>
            </a:r>
            <a:r>
              <a:rPr lang="en-IN" dirty="0"/>
              <a:t>header—The Fragmentation Header is similar to the </a:t>
            </a:r>
            <a:r>
              <a:rPr lang="en-IN" dirty="0" smtClean="0"/>
              <a:t>fragmentation options </a:t>
            </a:r>
            <a:r>
              <a:rPr lang="en-IN" dirty="0"/>
              <a:t>in IPv4</a:t>
            </a:r>
            <a:r>
              <a:rPr lang="en-IN" dirty="0" smtClean="0"/>
              <a:t>.</a:t>
            </a:r>
          </a:p>
          <a:p>
            <a:pPr lvl="1" algn="just"/>
            <a:r>
              <a:rPr lang="en-IN" dirty="0"/>
              <a:t>Destination options header—Header that contains a set of options to be </a:t>
            </a:r>
            <a:r>
              <a:rPr lang="en-IN" dirty="0" smtClean="0"/>
              <a:t>processed only </a:t>
            </a:r>
            <a:r>
              <a:rPr lang="en-IN" dirty="0"/>
              <a:t>by the final destination node. MIPv6 is an example of an </a:t>
            </a:r>
            <a:r>
              <a:rPr lang="en-IN" dirty="0" smtClean="0"/>
              <a:t>environment that </a:t>
            </a:r>
            <a:r>
              <a:rPr lang="en-IN" dirty="0"/>
              <a:t>uses such a header.</a:t>
            </a:r>
          </a:p>
          <a:p>
            <a:pPr lvl="1" algn="just"/>
            <a:r>
              <a:rPr lang="en-IN" dirty="0" smtClean="0"/>
              <a:t>Hop-by-hop </a:t>
            </a:r>
            <a:r>
              <a:rPr lang="en-IN" dirty="0"/>
              <a:t>options header—A set of options needed by routers to </a:t>
            </a:r>
            <a:r>
              <a:rPr lang="en-IN" dirty="0" smtClean="0"/>
              <a:t>perform certain </a:t>
            </a:r>
            <a:r>
              <a:rPr lang="en-IN" dirty="0"/>
              <a:t>management or debugging functions.</a:t>
            </a:r>
          </a:p>
        </p:txBody>
      </p:sp>
    </p:spTree>
    <p:extLst>
      <p:ext uri="{BB962C8B-B14F-4D97-AF65-F5344CB8AC3E}">
        <p14:creationId xmlns:p14="http://schemas.microsoft.com/office/powerpoint/2010/main" val="2514818380"/>
      </p:ext>
    </p:extLst>
  </p:cSld>
  <p:clrMapOvr>
    <a:masterClrMapping/>
  </p:clrMapOvr>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IPv6 Protocol Overview</a:t>
            </a:r>
          </a:p>
        </p:txBody>
      </p:sp>
      <p:sp>
        <p:nvSpPr>
          <p:cNvPr id="4" name="Slide Number Placeholder 3"/>
          <p:cNvSpPr>
            <a:spLocks noGrp="1"/>
          </p:cNvSpPr>
          <p:nvPr>
            <p:ph type="sldNum" sz="quarter" idx="12"/>
          </p:nvPr>
        </p:nvSpPr>
        <p:spPr/>
        <p:txBody>
          <a:bodyPr/>
          <a:lstStyle/>
          <a:p>
            <a:fld id="{B6F15528-21DE-4FAA-801E-634DDDAF4B2B}" type="slidenum">
              <a:rPr lang="en-US" smtClean="0"/>
              <a:pPr/>
              <a:t>194</a:t>
            </a:fld>
            <a:endParaRPr lang="en-US"/>
          </a:p>
        </p:txBody>
      </p:sp>
      <p:sp>
        <p:nvSpPr>
          <p:cNvPr id="3" name="Content Placeholder 2"/>
          <p:cNvSpPr>
            <a:spLocks noGrp="1"/>
          </p:cNvSpPr>
          <p:nvPr>
            <p:ph idx="1"/>
          </p:nvPr>
        </p:nvSpPr>
        <p:spPr/>
        <p:txBody>
          <a:bodyPr>
            <a:normAutofit/>
          </a:bodyPr>
          <a:lstStyle/>
          <a:p>
            <a:pPr algn="just"/>
            <a:r>
              <a:rPr lang="en-IN" dirty="0"/>
              <a:t>Functionally, the </a:t>
            </a:r>
            <a:r>
              <a:rPr lang="en-IN" dirty="0" smtClean="0"/>
              <a:t>optional extension </a:t>
            </a:r>
            <a:r>
              <a:rPr lang="en-IN" dirty="0"/>
              <a:t>headers and upper-layer protocols, for example TCP, are considered </a:t>
            </a:r>
            <a:r>
              <a:rPr lang="en-IN" dirty="0" smtClean="0"/>
              <a:t>part of </a:t>
            </a:r>
            <a:r>
              <a:rPr lang="en-IN" dirty="0"/>
              <a:t>the IPv6 payload</a:t>
            </a:r>
            <a:r>
              <a:rPr lang="en-IN" dirty="0" smtClean="0"/>
              <a:t>.</a:t>
            </a:r>
          </a:p>
          <a:p>
            <a:pPr algn="just"/>
            <a:endParaRPr lang="en-IN" dirty="0"/>
          </a:p>
        </p:txBody>
      </p:sp>
    </p:spTree>
    <p:extLst>
      <p:ext uri="{BB962C8B-B14F-4D97-AF65-F5344CB8AC3E}">
        <p14:creationId xmlns:p14="http://schemas.microsoft.com/office/powerpoint/2010/main" val="4235404734"/>
      </p:ext>
    </p:extLst>
  </p:cSld>
  <p:clrMapOvr>
    <a:masterClrMapping/>
  </p:clrMapOvr>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IPv6 Protocol Overview</a:t>
            </a:r>
          </a:p>
        </p:txBody>
      </p:sp>
      <p:sp>
        <p:nvSpPr>
          <p:cNvPr id="4" name="Slide Number Placeholder 3"/>
          <p:cNvSpPr>
            <a:spLocks noGrp="1"/>
          </p:cNvSpPr>
          <p:nvPr>
            <p:ph type="sldNum" sz="quarter" idx="12"/>
          </p:nvPr>
        </p:nvSpPr>
        <p:spPr/>
        <p:txBody>
          <a:bodyPr/>
          <a:lstStyle/>
          <a:p>
            <a:fld id="{B6F15528-21DE-4FAA-801E-634DDDAF4B2B}" type="slidenum">
              <a:rPr lang="en-US" smtClean="0"/>
              <a:pPr/>
              <a:t>195</a:t>
            </a:fld>
            <a:endParaRPr lang="en-US"/>
          </a:p>
        </p:txBody>
      </p:sp>
      <p:sp>
        <p:nvSpPr>
          <p:cNvPr id="3" name="Content Placeholder 2"/>
          <p:cNvSpPr>
            <a:spLocks noGrp="1"/>
          </p:cNvSpPr>
          <p:nvPr>
            <p:ph idx="1"/>
          </p:nvPr>
        </p:nvSpPr>
        <p:spPr/>
        <p:txBody>
          <a:bodyPr/>
          <a:lstStyle/>
          <a:p>
            <a:pPr algn="just"/>
            <a:r>
              <a:rPr lang="en-IN" dirty="0"/>
              <a:t>IPv4 </a:t>
            </a:r>
            <a:r>
              <a:rPr lang="en-IN" dirty="0" smtClean="0"/>
              <a:t>headers and </a:t>
            </a:r>
            <a:r>
              <a:rPr lang="en-IN" dirty="0"/>
              <a:t>IPv6 headers are not directly interoperable: hosts and/or routers must use </a:t>
            </a:r>
            <a:r>
              <a:rPr lang="en-IN" dirty="0" smtClean="0"/>
              <a:t>an implementation </a:t>
            </a:r>
            <a:r>
              <a:rPr lang="en-IN" dirty="0"/>
              <a:t>of both IPv4 and IPv6 in order to recognize and process both </a:t>
            </a:r>
            <a:r>
              <a:rPr lang="en-IN" dirty="0" smtClean="0"/>
              <a:t>header formats.</a:t>
            </a:r>
            <a:endParaRPr lang="en-IN" dirty="0"/>
          </a:p>
        </p:txBody>
      </p:sp>
    </p:spTree>
    <p:extLst>
      <p:ext uri="{BB962C8B-B14F-4D97-AF65-F5344CB8AC3E}">
        <p14:creationId xmlns:p14="http://schemas.microsoft.com/office/powerpoint/2010/main" val="966317977"/>
      </p:ext>
    </p:extLst>
  </p:cSld>
  <p:clrMapOvr>
    <a:masterClrMapping/>
  </p:clrMapOvr>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IPv6 Protocol Overview</a:t>
            </a:r>
          </a:p>
        </p:txBody>
      </p:sp>
      <p:sp>
        <p:nvSpPr>
          <p:cNvPr id="4" name="Slide Number Placeholder 3"/>
          <p:cNvSpPr>
            <a:spLocks noGrp="1"/>
          </p:cNvSpPr>
          <p:nvPr>
            <p:ph type="sldNum" sz="quarter" idx="12"/>
          </p:nvPr>
        </p:nvSpPr>
        <p:spPr/>
        <p:txBody>
          <a:bodyPr/>
          <a:lstStyle/>
          <a:p>
            <a:fld id="{B6F15528-21DE-4FAA-801E-634DDDAF4B2B}" type="slidenum">
              <a:rPr lang="en-US" smtClean="0"/>
              <a:pPr/>
              <a:t>196</a:t>
            </a:fld>
            <a:endParaRPr lang="en-US"/>
          </a:p>
        </p:txBody>
      </p:sp>
      <p:pic>
        <p:nvPicPr>
          <p:cNvPr id="6147" name="Picture 3"/>
          <p:cNvPicPr>
            <a:picLocks noGrp="1" noChangeAspect="1" noChangeArrowheads="1"/>
          </p:cNvPicPr>
          <p:nvPr>
            <p:ph idx="1"/>
          </p:nvPr>
        </p:nvPicPr>
        <p:blipFill rotWithShape="1">
          <a:blip r:embed="rId2" cstate="print">
            <a:extLst>
              <a:ext uri="{28A0092B-C50C-407E-A947-70E740481C1C}">
                <a14:useLocalDpi xmlns:a14="http://schemas.microsoft.com/office/drawing/2010/main" val="0"/>
              </a:ext>
            </a:extLst>
          </a:blip>
          <a:srcRect/>
          <a:stretch/>
        </p:blipFill>
        <p:spPr bwMode="auto">
          <a:xfrm>
            <a:off x="1009650" y="1266372"/>
            <a:ext cx="7124700" cy="5562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02508315"/>
      </p:ext>
    </p:extLst>
  </p:cSld>
  <p:clrMapOvr>
    <a:masterClrMapping/>
  </p:clrMapOvr>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IPv6 Protocol Overview</a:t>
            </a:r>
          </a:p>
        </p:txBody>
      </p:sp>
      <p:sp>
        <p:nvSpPr>
          <p:cNvPr id="4" name="Slide Number Placeholder 3"/>
          <p:cNvSpPr>
            <a:spLocks noGrp="1"/>
          </p:cNvSpPr>
          <p:nvPr>
            <p:ph type="sldNum" sz="quarter" idx="12"/>
          </p:nvPr>
        </p:nvSpPr>
        <p:spPr/>
        <p:txBody>
          <a:bodyPr/>
          <a:lstStyle/>
          <a:p>
            <a:fld id="{B6F15528-21DE-4FAA-801E-634DDDAF4B2B}" type="slidenum">
              <a:rPr lang="en-US" smtClean="0"/>
              <a:pPr/>
              <a:t>197</a:t>
            </a:fld>
            <a:endParaRPr lang="en-US"/>
          </a:p>
        </p:txBody>
      </p:sp>
      <p:sp>
        <p:nvSpPr>
          <p:cNvPr id="3" name="Content Placeholder 2"/>
          <p:cNvSpPr>
            <a:spLocks noGrp="1"/>
          </p:cNvSpPr>
          <p:nvPr>
            <p:ph idx="1"/>
          </p:nvPr>
        </p:nvSpPr>
        <p:spPr/>
        <p:txBody>
          <a:bodyPr/>
          <a:lstStyle/>
          <a:p>
            <a:pPr algn="just"/>
            <a:r>
              <a:rPr lang="en-IN" dirty="0"/>
              <a:t>This gives rise to a number of complexities in the </a:t>
            </a:r>
            <a:r>
              <a:rPr lang="en-IN" dirty="0" smtClean="0"/>
              <a:t>migration process </a:t>
            </a:r>
            <a:r>
              <a:rPr lang="en-IN" dirty="0"/>
              <a:t>between the IPv4 and the IPv6 environments. </a:t>
            </a:r>
            <a:endParaRPr lang="en-IN" dirty="0" smtClean="0"/>
          </a:p>
          <a:p>
            <a:pPr algn="just"/>
            <a:r>
              <a:rPr lang="en-IN" dirty="0" smtClean="0"/>
              <a:t>The </a:t>
            </a:r>
            <a:r>
              <a:rPr lang="en-IN" dirty="0"/>
              <a:t>IP header in IPv6 </a:t>
            </a:r>
            <a:r>
              <a:rPr lang="en-IN" dirty="0" smtClean="0"/>
              <a:t>has been </a:t>
            </a:r>
            <a:r>
              <a:rPr lang="en-IN" dirty="0"/>
              <a:t>streamlined and defined to be of a fixed length (40 bytes). </a:t>
            </a:r>
            <a:endParaRPr lang="en-IN" dirty="0" smtClean="0"/>
          </a:p>
          <a:p>
            <a:pPr algn="just"/>
            <a:r>
              <a:rPr lang="en-IN" dirty="0" smtClean="0"/>
              <a:t>In </a:t>
            </a:r>
            <a:r>
              <a:rPr lang="en-IN" dirty="0"/>
              <a:t>IPv6, header </a:t>
            </a:r>
            <a:r>
              <a:rPr lang="en-IN" dirty="0" smtClean="0"/>
              <a:t>fields from </a:t>
            </a:r>
            <a:r>
              <a:rPr lang="en-IN" dirty="0"/>
              <a:t>the IPv4 header have been removed, renamed, or moved to the new </a:t>
            </a:r>
            <a:r>
              <a:rPr lang="en-IN" dirty="0" smtClean="0"/>
              <a:t>optional IPv6 </a:t>
            </a:r>
            <a:r>
              <a:rPr lang="en-IN" dirty="0"/>
              <a:t>extension headers. </a:t>
            </a:r>
            <a:endParaRPr lang="en-IN" dirty="0" smtClean="0"/>
          </a:p>
          <a:p>
            <a:pPr algn="just"/>
            <a:r>
              <a:rPr lang="en-IN" dirty="0" smtClean="0"/>
              <a:t>The </a:t>
            </a:r>
            <a:r>
              <a:rPr lang="en-IN" dirty="0"/>
              <a:t>header length field is no longer needed since the </a:t>
            </a:r>
            <a:r>
              <a:rPr lang="en-IN" dirty="0" smtClean="0"/>
              <a:t>IPv6 header </a:t>
            </a:r>
            <a:r>
              <a:rPr lang="en-IN" dirty="0"/>
              <a:t>is now a fixed-length entity</a:t>
            </a:r>
            <a:r>
              <a:rPr lang="en-IN" dirty="0" smtClean="0"/>
              <a:t>.</a:t>
            </a:r>
          </a:p>
          <a:p>
            <a:pPr algn="just"/>
            <a:endParaRPr lang="en-IN" dirty="0"/>
          </a:p>
        </p:txBody>
      </p:sp>
    </p:spTree>
    <p:extLst>
      <p:ext uri="{BB962C8B-B14F-4D97-AF65-F5344CB8AC3E}">
        <p14:creationId xmlns:p14="http://schemas.microsoft.com/office/powerpoint/2010/main" val="3644670149"/>
      </p:ext>
    </p:extLst>
  </p:cSld>
  <p:clrMapOvr>
    <a:masterClrMapping/>
  </p:clrMapOvr>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IPv6 Protocol Overview</a:t>
            </a:r>
          </a:p>
        </p:txBody>
      </p:sp>
      <p:sp>
        <p:nvSpPr>
          <p:cNvPr id="4" name="Slide Number Placeholder 3"/>
          <p:cNvSpPr>
            <a:spLocks noGrp="1"/>
          </p:cNvSpPr>
          <p:nvPr>
            <p:ph type="sldNum" sz="quarter" idx="12"/>
          </p:nvPr>
        </p:nvSpPr>
        <p:spPr/>
        <p:txBody>
          <a:bodyPr/>
          <a:lstStyle/>
          <a:p>
            <a:fld id="{B6F15528-21DE-4FAA-801E-634DDDAF4B2B}" type="slidenum">
              <a:rPr lang="en-US" smtClean="0"/>
              <a:pPr/>
              <a:t>198</a:t>
            </a:fld>
            <a:endParaRPr lang="en-US"/>
          </a:p>
        </p:txBody>
      </p:sp>
      <p:sp>
        <p:nvSpPr>
          <p:cNvPr id="3" name="Content Placeholder 2"/>
          <p:cNvSpPr>
            <a:spLocks noGrp="1"/>
          </p:cNvSpPr>
          <p:nvPr>
            <p:ph idx="1"/>
          </p:nvPr>
        </p:nvSpPr>
        <p:spPr/>
        <p:txBody>
          <a:bodyPr>
            <a:normAutofit fontScale="85000" lnSpcReduction="20000"/>
          </a:bodyPr>
          <a:lstStyle/>
          <a:p>
            <a:pPr algn="just"/>
            <a:r>
              <a:rPr lang="en-IN" dirty="0"/>
              <a:t>The IPv4 “type of service” is equivalent to </a:t>
            </a:r>
            <a:r>
              <a:rPr lang="en-IN" dirty="0" smtClean="0"/>
              <a:t>the IPv6 </a:t>
            </a:r>
            <a:r>
              <a:rPr lang="en-IN" dirty="0"/>
              <a:t>“traffic class” field. The “total length” field has been replaced with the “</a:t>
            </a:r>
            <a:r>
              <a:rPr lang="en-IN" dirty="0" smtClean="0"/>
              <a:t>payload length</a:t>
            </a:r>
            <a:r>
              <a:rPr lang="en-IN" dirty="0"/>
              <a:t>” field. </a:t>
            </a:r>
            <a:endParaRPr lang="en-IN" dirty="0" smtClean="0"/>
          </a:p>
          <a:p>
            <a:pPr algn="just"/>
            <a:r>
              <a:rPr lang="en-IN" dirty="0" smtClean="0"/>
              <a:t>Since </a:t>
            </a:r>
            <a:r>
              <a:rPr lang="en-IN" dirty="0"/>
              <a:t>IPv6 only allows for fragmentation to be performed by the </a:t>
            </a:r>
            <a:r>
              <a:rPr lang="en-IN" dirty="0" smtClean="0"/>
              <a:t>IPv6 source </a:t>
            </a:r>
            <a:r>
              <a:rPr lang="en-IN" dirty="0"/>
              <a:t>and destination nodes, and not individual routers, the IPv4 segment </a:t>
            </a:r>
            <a:r>
              <a:rPr lang="en-IN" dirty="0" smtClean="0"/>
              <a:t>control fields </a:t>
            </a:r>
            <a:r>
              <a:rPr lang="en-IN" dirty="0"/>
              <a:t>(identification, flags, and fragment offset fields) have been moved to </a:t>
            </a:r>
            <a:r>
              <a:rPr lang="en-IN" dirty="0" smtClean="0"/>
              <a:t>similar fields </a:t>
            </a:r>
            <a:r>
              <a:rPr lang="en-IN" dirty="0"/>
              <a:t>within the fragment extension header. </a:t>
            </a:r>
            <a:endParaRPr lang="en-IN" dirty="0" smtClean="0"/>
          </a:p>
          <a:p>
            <a:pPr lvl="1" algn="just"/>
            <a:r>
              <a:rPr lang="en-IN" dirty="0"/>
              <a:t>The fragmentation process consists of dividing the source packet into </a:t>
            </a:r>
            <a:r>
              <a:rPr lang="en-IN" dirty="0" smtClean="0"/>
              <a:t>smaller packets </a:t>
            </a:r>
            <a:r>
              <a:rPr lang="en-IN" dirty="0"/>
              <a:t>or </a:t>
            </a:r>
            <a:r>
              <a:rPr lang="en-IN" dirty="0" smtClean="0"/>
              <a:t>fragments.</a:t>
            </a:r>
          </a:p>
          <a:p>
            <a:pPr algn="just"/>
            <a:r>
              <a:rPr lang="en-IN" dirty="0" smtClean="0"/>
              <a:t>The </a:t>
            </a:r>
            <a:r>
              <a:rPr lang="en-IN" dirty="0"/>
              <a:t>functionality provided by the “</a:t>
            </a:r>
            <a:r>
              <a:rPr lang="en-IN" dirty="0" smtClean="0"/>
              <a:t>time to </a:t>
            </a:r>
            <a:r>
              <a:rPr lang="en-IN" dirty="0"/>
              <a:t>live (TTL4)” field has been replaced with the “hop limit” field. </a:t>
            </a:r>
            <a:endParaRPr lang="en-IN" dirty="0" smtClean="0"/>
          </a:p>
          <a:p>
            <a:pPr algn="just"/>
            <a:r>
              <a:rPr lang="en-IN" dirty="0" smtClean="0"/>
              <a:t>The </a:t>
            </a:r>
            <a:r>
              <a:rPr lang="en-IN" dirty="0"/>
              <a:t>“</a:t>
            </a:r>
            <a:r>
              <a:rPr lang="en-IN" dirty="0" smtClean="0"/>
              <a:t>protocol” field </a:t>
            </a:r>
            <a:r>
              <a:rPr lang="en-IN" dirty="0"/>
              <a:t>has been replaced with the “next header type” field. </a:t>
            </a:r>
            <a:endParaRPr lang="en-IN" dirty="0" smtClean="0"/>
          </a:p>
          <a:p>
            <a:pPr algn="just"/>
            <a:r>
              <a:rPr lang="en-IN" dirty="0" smtClean="0"/>
              <a:t>The </a:t>
            </a:r>
            <a:r>
              <a:rPr lang="en-IN" dirty="0"/>
              <a:t>“header </a:t>
            </a:r>
            <a:r>
              <a:rPr lang="en-IN" dirty="0" smtClean="0"/>
              <a:t>checksum” field </a:t>
            </a:r>
            <a:r>
              <a:rPr lang="en-IN" dirty="0"/>
              <a:t>was removed, which has the main advantage of not having each relay </a:t>
            </a:r>
            <a:r>
              <a:rPr lang="en-IN" dirty="0" smtClean="0"/>
              <a:t>spend time </a:t>
            </a:r>
            <a:r>
              <a:rPr lang="en-IN" dirty="0"/>
              <a:t>processing the checksum. </a:t>
            </a:r>
            <a:endParaRPr lang="en-IN" dirty="0" smtClean="0"/>
          </a:p>
          <a:p>
            <a:pPr algn="just"/>
            <a:r>
              <a:rPr lang="en-IN" dirty="0" smtClean="0"/>
              <a:t>The </a:t>
            </a:r>
            <a:r>
              <a:rPr lang="en-IN" dirty="0"/>
              <a:t>“options” field is no longer part of the </a:t>
            </a:r>
            <a:r>
              <a:rPr lang="en-IN" dirty="0" smtClean="0"/>
              <a:t>header as </a:t>
            </a:r>
            <a:r>
              <a:rPr lang="en-IN" dirty="0"/>
              <a:t>it was in IPv4.</a:t>
            </a:r>
          </a:p>
        </p:txBody>
      </p:sp>
    </p:spTree>
    <p:extLst>
      <p:ext uri="{BB962C8B-B14F-4D97-AF65-F5344CB8AC3E}">
        <p14:creationId xmlns:p14="http://schemas.microsoft.com/office/powerpoint/2010/main" val="2999667833"/>
      </p:ext>
    </p:extLst>
  </p:cSld>
  <p:clrMapOvr>
    <a:masterClrMapping/>
  </p:clrMapOvr>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IPv6 Protocol Overview</a:t>
            </a:r>
          </a:p>
        </p:txBody>
      </p:sp>
      <p:sp>
        <p:nvSpPr>
          <p:cNvPr id="4" name="Slide Number Placeholder 3"/>
          <p:cNvSpPr>
            <a:spLocks noGrp="1"/>
          </p:cNvSpPr>
          <p:nvPr>
            <p:ph type="sldNum" sz="quarter" idx="12"/>
          </p:nvPr>
        </p:nvSpPr>
        <p:spPr/>
        <p:txBody>
          <a:bodyPr/>
          <a:lstStyle/>
          <a:p>
            <a:fld id="{B6F15528-21DE-4FAA-801E-634DDDAF4B2B}" type="slidenum">
              <a:rPr lang="en-US" smtClean="0"/>
              <a:pPr/>
              <a:t>199</a:t>
            </a:fld>
            <a:endParaRPr lang="en-US"/>
          </a:p>
        </p:txBody>
      </p:sp>
      <p:sp>
        <p:nvSpPr>
          <p:cNvPr id="3" name="Content Placeholder 2"/>
          <p:cNvSpPr>
            <a:spLocks noGrp="1"/>
          </p:cNvSpPr>
          <p:nvPr>
            <p:ph idx="1"/>
          </p:nvPr>
        </p:nvSpPr>
        <p:spPr/>
        <p:txBody>
          <a:bodyPr>
            <a:normAutofit/>
          </a:bodyPr>
          <a:lstStyle/>
          <a:p>
            <a:pPr algn="just"/>
            <a:r>
              <a:rPr lang="en-IN" dirty="0" smtClean="0"/>
              <a:t>The 40-octet </a:t>
            </a:r>
            <a:r>
              <a:rPr lang="en-IN" dirty="0"/>
              <a:t>header can be a problem for real-time IP applications such as VoIP </a:t>
            </a:r>
            <a:r>
              <a:rPr lang="en-IN" dirty="0" smtClean="0"/>
              <a:t>and IPTV</a:t>
            </a:r>
            <a:r>
              <a:rPr lang="en-IN" dirty="0"/>
              <a:t>. </a:t>
            </a:r>
            <a:endParaRPr lang="en-IN" dirty="0" smtClean="0"/>
          </a:p>
          <a:p>
            <a:pPr algn="just"/>
            <a:r>
              <a:rPr lang="en-IN" dirty="0" smtClean="0"/>
              <a:t>Header </a:t>
            </a:r>
            <a:r>
              <a:rPr lang="en-IN" dirty="0"/>
              <a:t>compression (HC) becomes critical for many </a:t>
            </a:r>
            <a:r>
              <a:rPr lang="en-IN" dirty="0" smtClean="0"/>
              <a:t>applications.</a:t>
            </a:r>
          </a:p>
          <a:p>
            <a:pPr algn="just"/>
            <a:r>
              <a:rPr lang="en-IN" dirty="0" smtClean="0"/>
              <a:t>Also</a:t>
            </a:r>
            <a:r>
              <a:rPr lang="en-IN" dirty="0"/>
              <a:t>, there will be some bandwidth inefficiency in general, </a:t>
            </a:r>
            <a:r>
              <a:rPr lang="en-IN" dirty="0" smtClean="0"/>
              <a:t>which could </a:t>
            </a:r>
            <a:r>
              <a:rPr lang="en-IN" dirty="0"/>
              <a:t>be an issue in limited-bandwidth environments or applications (e.g., </a:t>
            </a:r>
            <a:r>
              <a:rPr lang="en-IN" dirty="0" smtClean="0"/>
              <a:t>wireless networks</a:t>
            </a:r>
            <a:r>
              <a:rPr lang="en-IN" dirty="0"/>
              <a:t>, sensor networks, IoT networks</a:t>
            </a:r>
            <a:r>
              <a:rPr lang="en-IN" dirty="0" smtClean="0"/>
              <a:t>).</a:t>
            </a:r>
          </a:p>
          <a:p>
            <a:pPr algn="just"/>
            <a:endParaRPr lang="en-IN" dirty="0"/>
          </a:p>
        </p:txBody>
      </p:sp>
    </p:spTree>
    <p:extLst>
      <p:ext uri="{BB962C8B-B14F-4D97-AF65-F5344CB8AC3E}">
        <p14:creationId xmlns:p14="http://schemas.microsoft.com/office/powerpoint/2010/main" val="121404465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Books Referred</a:t>
            </a:r>
            <a:endParaRPr lang="en-IN" dirty="0"/>
          </a:p>
        </p:txBody>
      </p:sp>
      <p:sp>
        <p:nvSpPr>
          <p:cNvPr id="3" name="Content Placeholder 2"/>
          <p:cNvSpPr>
            <a:spLocks noGrp="1"/>
          </p:cNvSpPr>
          <p:nvPr>
            <p:ph sz="quarter" idx="1"/>
          </p:nvPr>
        </p:nvSpPr>
        <p:spPr/>
        <p:txBody>
          <a:bodyPr/>
          <a:lstStyle/>
          <a:p>
            <a:pPr algn="just"/>
            <a:r>
              <a:rPr lang="en-IN" dirty="0"/>
              <a:t>Daniel </a:t>
            </a:r>
            <a:r>
              <a:rPr lang="en-IN" dirty="0" err="1"/>
              <a:t>Minoli</a:t>
            </a:r>
            <a:r>
              <a:rPr lang="en-IN" dirty="0"/>
              <a:t>, ”Building the Internet of Things with IPv6 and MIPv6:The Evolving World </a:t>
            </a:r>
            <a:r>
              <a:rPr lang="en-IN" dirty="0" smtClean="0"/>
              <a:t>of M2M </a:t>
            </a:r>
            <a:r>
              <a:rPr lang="en-IN" dirty="0"/>
              <a:t>Communications”, Wiley, 2013</a:t>
            </a:r>
            <a:r>
              <a:rPr lang="en-IN" dirty="0" smtClean="0"/>
              <a:t>.</a:t>
            </a:r>
          </a:p>
          <a:p>
            <a:pPr algn="just"/>
            <a:endParaRPr lang="en-IN"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2</a:t>
            </a:fld>
            <a:endParaRPr lang="en-US"/>
          </a:p>
        </p:txBody>
      </p:sp>
    </p:spTree>
    <p:extLst>
      <p:ext uri="{BB962C8B-B14F-4D97-AF65-F5344CB8AC3E}">
        <p14:creationId xmlns:p14="http://schemas.microsoft.com/office/powerpoint/2010/main" val="200344245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t>WPAN Technologies </a:t>
            </a:r>
            <a:r>
              <a:rPr lang="en-IN" dirty="0" smtClean="0"/>
              <a:t>for IoT/M2M</a:t>
            </a:r>
            <a:r>
              <a:rPr lang="en-IN" dirty="0"/>
              <a:t/>
            </a:r>
            <a:br>
              <a:rPr lang="en-IN" dirty="0"/>
            </a:br>
            <a:r>
              <a:rPr lang="en-IN" dirty="0" err="1"/>
              <a:t>Zigbee</a:t>
            </a:r>
            <a:r>
              <a:rPr lang="en-IN" dirty="0"/>
              <a:t>/IEEE 802.15.4</a:t>
            </a:r>
          </a:p>
        </p:txBody>
      </p:sp>
      <p:sp>
        <p:nvSpPr>
          <p:cNvPr id="3" name="Content Placeholder 2"/>
          <p:cNvSpPr>
            <a:spLocks noGrp="1"/>
          </p:cNvSpPr>
          <p:nvPr>
            <p:ph idx="1"/>
          </p:nvPr>
        </p:nvSpPr>
        <p:spPr/>
        <p:txBody>
          <a:bodyPr>
            <a:normAutofit fontScale="92500" lnSpcReduction="10000"/>
          </a:bodyPr>
          <a:lstStyle/>
          <a:p>
            <a:pPr algn="just"/>
            <a:r>
              <a:rPr lang="en-IN" dirty="0"/>
              <a:t>LR-WPANs (</a:t>
            </a:r>
            <a:r>
              <a:rPr lang="en-IN" dirty="0" smtClean="0"/>
              <a:t>Low-Rate Wireless </a:t>
            </a:r>
            <a:r>
              <a:rPr lang="en-IN" dirty="0"/>
              <a:t>Personal Area Networks) applications require a low-cost, small-size, highly reliable </a:t>
            </a:r>
            <a:r>
              <a:rPr lang="en-IN" dirty="0" smtClean="0"/>
              <a:t>technology which </a:t>
            </a:r>
            <a:r>
              <a:rPr lang="en-IN" dirty="0"/>
              <a:t>offers long battery life, measured in months or even years, and automatic </a:t>
            </a:r>
            <a:r>
              <a:rPr lang="en-IN" dirty="0" smtClean="0"/>
              <a:t>or semiautomatic </a:t>
            </a:r>
            <a:r>
              <a:rPr lang="en-IN" dirty="0"/>
              <a:t>installation</a:t>
            </a:r>
            <a:r>
              <a:rPr lang="en-IN" dirty="0" smtClean="0"/>
              <a:t>. </a:t>
            </a:r>
          </a:p>
          <a:p>
            <a:pPr algn="just"/>
            <a:r>
              <a:rPr lang="en-IN" dirty="0" smtClean="0"/>
              <a:t>ZigBee </a:t>
            </a:r>
            <a:r>
              <a:rPr lang="en-IN" dirty="0"/>
              <a:t>is a low-power wireless specification </a:t>
            </a:r>
            <a:r>
              <a:rPr lang="en-IN" dirty="0" smtClean="0"/>
              <a:t>that introduces </a:t>
            </a:r>
            <a:r>
              <a:rPr lang="en-IN" dirty="0"/>
              <a:t>mesh networking to the low-power wireless space and is targeted </a:t>
            </a:r>
            <a:r>
              <a:rPr lang="en-IN" dirty="0" smtClean="0"/>
              <a:t>toward applications </a:t>
            </a:r>
            <a:r>
              <a:rPr lang="en-IN" dirty="0"/>
              <a:t>such as smart meters, home automation, and RC units. ZigBee </a:t>
            </a:r>
            <a:r>
              <a:rPr lang="en-IN" dirty="0" smtClean="0"/>
              <a:t>technology provides </a:t>
            </a:r>
            <a:r>
              <a:rPr lang="en-IN" dirty="0"/>
              <a:t>reasonably efficient low-power connectivity and ability to connect </a:t>
            </a:r>
            <a:r>
              <a:rPr lang="en-IN" dirty="0" smtClean="0"/>
              <a:t>a large </a:t>
            </a:r>
            <a:r>
              <a:rPr lang="en-IN" dirty="0"/>
              <a:t>number of devices into a single network. </a:t>
            </a:r>
            <a:endParaRPr lang="en-IN" dirty="0" smtClean="0"/>
          </a:p>
          <a:p>
            <a:pPr algn="just"/>
            <a:r>
              <a:rPr lang="en-IN" dirty="0" smtClean="0"/>
              <a:t>Some </a:t>
            </a:r>
            <a:r>
              <a:rPr lang="en-IN" dirty="0"/>
              <a:t>studies have shown that for </a:t>
            </a:r>
            <a:r>
              <a:rPr lang="en-IN" dirty="0" smtClean="0"/>
              <a:t>the home</a:t>
            </a:r>
            <a:r>
              <a:rPr lang="en-IN" dirty="0"/>
              <a:t>, two wireless PHY layer communications technologies that best meet the overall</a:t>
            </a:r>
          </a:p>
          <a:p>
            <a:pPr algn="just"/>
            <a:r>
              <a:rPr lang="en-IN" dirty="0"/>
              <a:t>performance and cost requirements are Wi-Fi (802.11/n) and ZigBee (802.15.4).</a:t>
            </a:r>
          </a:p>
        </p:txBody>
      </p:sp>
      <p:sp>
        <p:nvSpPr>
          <p:cNvPr id="4" name="Slide Number Placeholder 3"/>
          <p:cNvSpPr>
            <a:spLocks noGrp="1"/>
          </p:cNvSpPr>
          <p:nvPr>
            <p:ph type="sldNum" sz="quarter" idx="12"/>
          </p:nvPr>
        </p:nvSpPr>
        <p:spPr/>
        <p:txBody>
          <a:bodyPr/>
          <a:lstStyle/>
          <a:p>
            <a:fld id="{B6F15528-21DE-4FAA-801E-634DDDAF4B2B}" type="slidenum">
              <a:rPr lang="en-US" smtClean="0"/>
              <a:pPr/>
              <a:t>20</a:t>
            </a:fld>
            <a:endParaRPr lang="en-US"/>
          </a:p>
        </p:txBody>
      </p:sp>
    </p:spTree>
    <p:extLst>
      <p:ext uri="{BB962C8B-B14F-4D97-AF65-F5344CB8AC3E}">
        <p14:creationId xmlns:p14="http://schemas.microsoft.com/office/powerpoint/2010/main" val="3603047363"/>
      </p:ext>
    </p:extLst>
  </p:cSld>
  <p:clrMapOvr>
    <a:masterClrMapping/>
  </p:clrMapOvr>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IPv6 Protocol Overview</a:t>
            </a:r>
          </a:p>
        </p:txBody>
      </p:sp>
      <p:sp>
        <p:nvSpPr>
          <p:cNvPr id="4" name="Slide Number Placeholder 3"/>
          <p:cNvSpPr>
            <a:spLocks noGrp="1"/>
          </p:cNvSpPr>
          <p:nvPr>
            <p:ph type="sldNum" sz="quarter" idx="12"/>
          </p:nvPr>
        </p:nvSpPr>
        <p:spPr/>
        <p:txBody>
          <a:bodyPr/>
          <a:lstStyle/>
          <a:p>
            <a:fld id="{B6F15528-21DE-4FAA-801E-634DDDAF4B2B}" type="slidenum">
              <a:rPr lang="en-US" smtClean="0"/>
              <a:pPr/>
              <a:t>200</a:t>
            </a:fld>
            <a:endParaRPr lang="en-US"/>
          </a:p>
        </p:txBody>
      </p:sp>
      <p:sp>
        <p:nvSpPr>
          <p:cNvPr id="3" name="Content Placeholder 2"/>
          <p:cNvSpPr>
            <a:spLocks noGrp="1"/>
          </p:cNvSpPr>
          <p:nvPr>
            <p:ph idx="1"/>
          </p:nvPr>
        </p:nvSpPr>
        <p:spPr/>
        <p:txBody>
          <a:bodyPr>
            <a:normAutofit fontScale="92500" lnSpcReduction="20000"/>
          </a:bodyPr>
          <a:lstStyle/>
          <a:p>
            <a:pPr algn="just"/>
            <a:r>
              <a:rPr lang="en-IN" dirty="0" smtClean="0"/>
              <a:t>Address </a:t>
            </a:r>
            <a:r>
              <a:rPr lang="en-IN" dirty="0" err="1"/>
              <a:t>autoconfiguration</a:t>
            </a:r>
            <a:r>
              <a:rPr lang="en-IN" dirty="0"/>
              <a:t> </a:t>
            </a:r>
            <a:r>
              <a:rPr lang="en-IN" dirty="0" smtClean="0"/>
              <a:t>defines </a:t>
            </a:r>
            <a:r>
              <a:rPr lang="en-IN" dirty="0"/>
              <a:t>how an </a:t>
            </a:r>
            <a:r>
              <a:rPr lang="en-IN" dirty="0" smtClean="0"/>
              <a:t>IPv6 node </a:t>
            </a:r>
            <a:r>
              <a:rPr lang="en-IN" dirty="0"/>
              <a:t>generates addresses without the use of a DHCP for IPv6 (DHCPv6) </a:t>
            </a:r>
            <a:r>
              <a:rPr lang="en-IN" dirty="0" smtClean="0"/>
              <a:t>server. </a:t>
            </a:r>
          </a:p>
          <a:p>
            <a:pPr algn="just"/>
            <a:r>
              <a:rPr lang="en-IN" dirty="0" smtClean="0"/>
              <a:t>“</a:t>
            </a:r>
            <a:r>
              <a:rPr lang="en-IN" dirty="0" err="1"/>
              <a:t>Autoconfiguration</a:t>
            </a:r>
            <a:r>
              <a:rPr lang="en-IN" dirty="0"/>
              <a:t>” is a new characteristic of the IPv6 protocol that </a:t>
            </a:r>
            <a:r>
              <a:rPr lang="en-IN" dirty="0" smtClean="0"/>
              <a:t>facilitates network </a:t>
            </a:r>
            <a:r>
              <a:rPr lang="en-IN" dirty="0"/>
              <a:t>management and system set-up tasks by users. </a:t>
            </a:r>
            <a:endParaRPr lang="en-IN" dirty="0" smtClean="0"/>
          </a:p>
          <a:p>
            <a:pPr algn="just"/>
            <a:r>
              <a:rPr lang="en-IN" dirty="0" smtClean="0"/>
              <a:t>This </a:t>
            </a:r>
            <a:r>
              <a:rPr lang="en-IN" dirty="0"/>
              <a:t>characteristic </a:t>
            </a:r>
            <a:r>
              <a:rPr lang="en-IN" dirty="0" smtClean="0"/>
              <a:t>is </a:t>
            </a:r>
            <a:r>
              <a:rPr lang="en-IN" dirty="0"/>
              <a:t>often called “plug-and-play” or “connect-and-work.” </a:t>
            </a:r>
            <a:endParaRPr lang="en-IN" dirty="0" smtClean="0"/>
          </a:p>
          <a:p>
            <a:pPr algn="just"/>
            <a:r>
              <a:rPr lang="en-IN" dirty="0" err="1" smtClean="0"/>
              <a:t>Autoconfiguration</a:t>
            </a:r>
            <a:r>
              <a:rPr lang="en-IN" dirty="0" smtClean="0"/>
              <a:t> facilitates initialization </a:t>
            </a:r>
            <a:r>
              <a:rPr lang="en-IN" dirty="0"/>
              <a:t>of user devices: </a:t>
            </a:r>
            <a:endParaRPr lang="en-IN" dirty="0" smtClean="0"/>
          </a:p>
          <a:p>
            <a:pPr lvl="1" algn="just"/>
            <a:r>
              <a:rPr lang="en-IN" dirty="0" smtClean="0"/>
              <a:t>After </a:t>
            </a:r>
            <a:r>
              <a:rPr lang="en-IN" dirty="0"/>
              <a:t>connecting a device to an IPv6 network, one </a:t>
            </a:r>
            <a:r>
              <a:rPr lang="en-IN" dirty="0" smtClean="0"/>
              <a:t>or several </a:t>
            </a:r>
            <a:r>
              <a:rPr lang="en-IN" dirty="0"/>
              <a:t>IPv6 globally unique addresses are automatically allocated. </a:t>
            </a:r>
            <a:endParaRPr lang="en-IN" dirty="0" smtClean="0"/>
          </a:p>
          <a:p>
            <a:pPr lvl="2" algn="just"/>
            <a:r>
              <a:rPr lang="en-IN" dirty="0" smtClean="0"/>
              <a:t>Note</a:t>
            </a:r>
            <a:r>
              <a:rPr lang="en-IN" dirty="0"/>
              <a:t>, </a:t>
            </a:r>
            <a:r>
              <a:rPr lang="en-IN" dirty="0" smtClean="0"/>
              <a:t>however, that </a:t>
            </a:r>
            <a:r>
              <a:rPr lang="en-IN" dirty="0"/>
              <a:t>an IPv6 address must be configured on a router’s interface for the interface </a:t>
            </a:r>
            <a:r>
              <a:rPr lang="en-IN" dirty="0" smtClean="0"/>
              <a:t>to forward </a:t>
            </a:r>
            <a:r>
              <a:rPr lang="en-IN" dirty="0"/>
              <a:t>IPv6 traffic. </a:t>
            </a:r>
            <a:endParaRPr lang="en-IN" dirty="0" smtClean="0"/>
          </a:p>
          <a:p>
            <a:pPr lvl="1" algn="just"/>
            <a:r>
              <a:rPr lang="en-IN" dirty="0" smtClean="0"/>
              <a:t>Configuring </a:t>
            </a:r>
            <a:r>
              <a:rPr lang="en-IN" dirty="0"/>
              <a:t>a site-local or global IPv6 address on a </a:t>
            </a:r>
            <a:r>
              <a:rPr lang="en-IN" dirty="0" smtClean="0"/>
              <a:t>router’s interface </a:t>
            </a:r>
            <a:r>
              <a:rPr lang="en-IN" dirty="0"/>
              <a:t>automatically configures a link-local address (LLA) and activates IPv6 </a:t>
            </a:r>
            <a:r>
              <a:rPr lang="en-IN" dirty="0" smtClean="0"/>
              <a:t>for that </a:t>
            </a:r>
            <a:r>
              <a:rPr lang="en-IN" dirty="0"/>
              <a:t>interface.</a:t>
            </a:r>
          </a:p>
        </p:txBody>
      </p:sp>
    </p:spTree>
    <p:extLst>
      <p:ext uri="{BB962C8B-B14F-4D97-AF65-F5344CB8AC3E}">
        <p14:creationId xmlns:p14="http://schemas.microsoft.com/office/powerpoint/2010/main" val="3612357421"/>
      </p:ext>
    </p:extLst>
  </p:cSld>
  <p:clrMapOvr>
    <a:masterClrMapping/>
  </p:clrMapOvr>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IPv6 Protocol Overview</a:t>
            </a:r>
          </a:p>
        </p:txBody>
      </p:sp>
      <p:sp>
        <p:nvSpPr>
          <p:cNvPr id="4" name="Slide Number Placeholder 3"/>
          <p:cNvSpPr>
            <a:spLocks noGrp="1"/>
          </p:cNvSpPr>
          <p:nvPr>
            <p:ph type="sldNum" sz="quarter" idx="12"/>
          </p:nvPr>
        </p:nvSpPr>
        <p:spPr/>
        <p:txBody>
          <a:bodyPr/>
          <a:lstStyle/>
          <a:p>
            <a:fld id="{B6F15528-21DE-4FAA-801E-634DDDAF4B2B}" type="slidenum">
              <a:rPr lang="en-US" smtClean="0"/>
              <a:pPr/>
              <a:t>201</a:t>
            </a:fld>
            <a:endParaRPr lang="en-US"/>
          </a:p>
        </p:txBody>
      </p:sp>
      <p:sp>
        <p:nvSpPr>
          <p:cNvPr id="3" name="Content Placeholder 2"/>
          <p:cNvSpPr>
            <a:spLocks noGrp="1"/>
          </p:cNvSpPr>
          <p:nvPr>
            <p:ph idx="1"/>
          </p:nvPr>
        </p:nvSpPr>
        <p:spPr/>
        <p:txBody>
          <a:bodyPr>
            <a:normAutofit fontScale="85000" lnSpcReduction="10000"/>
          </a:bodyPr>
          <a:lstStyle/>
          <a:p>
            <a:pPr algn="just"/>
            <a:r>
              <a:rPr lang="en-IN" dirty="0"/>
              <a:t>DHCP allows systems to obtain an IPv4 address and other required </a:t>
            </a:r>
            <a:r>
              <a:rPr lang="en-IN" dirty="0" smtClean="0"/>
              <a:t>information (e.g</a:t>
            </a:r>
            <a:r>
              <a:rPr lang="en-IN" dirty="0"/>
              <a:t>., default router or domain name system [DNS] server); a similar </a:t>
            </a:r>
            <a:r>
              <a:rPr lang="en-IN" dirty="0" smtClean="0"/>
              <a:t>protocol,DHCPv6</a:t>
            </a:r>
            <a:r>
              <a:rPr lang="en-IN" dirty="0"/>
              <a:t>, has been published for IPv6. </a:t>
            </a:r>
            <a:endParaRPr lang="en-IN" dirty="0" smtClean="0"/>
          </a:p>
          <a:p>
            <a:pPr algn="just"/>
            <a:r>
              <a:rPr lang="en-IN" dirty="0" smtClean="0"/>
              <a:t>DHCP </a:t>
            </a:r>
            <a:r>
              <a:rPr lang="en-IN" dirty="0"/>
              <a:t>and DHCPv6 are known as </a:t>
            </a:r>
            <a:r>
              <a:rPr lang="en-IN" dirty="0" err="1" smtClean="0"/>
              <a:t>stateful</a:t>
            </a:r>
            <a:r>
              <a:rPr lang="en-IN" dirty="0" smtClean="0"/>
              <a:t> protocols </a:t>
            </a:r>
            <a:r>
              <a:rPr lang="en-IN" dirty="0"/>
              <a:t>because they maintain tables on (specialized) servers. </a:t>
            </a:r>
            <a:endParaRPr lang="en-IN" dirty="0" smtClean="0"/>
          </a:p>
          <a:p>
            <a:pPr algn="just"/>
            <a:r>
              <a:rPr lang="en-IN" dirty="0" smtClean="0"/>
              <a:t>However, IPv6 also has a new stateless </a:t>
            </a:r>
            <a:r>
              <a:rPr lang="en-IN" dirty="0" err="1" smtClean="0"/>
              <a:t>autoconfiguration</a:t>
            </a:r>
            <a:r>
              <a:rPr lang="en-IN" dirty="0" smtClean="0"/>
              <a:t> protocol that has no equivalent in IPv4. </a:t>
            </a:r>
          </a:p>
          <a:p>
            <a:pPr lvl="1" algn="just"/>
            <a:r>
              <a:rPr lang="en-IN" dirty="0" smtClean="0"/>
              <a:t>The stateless </a:t>
            </a:r>
            <a:r>
              <a:rPr lang="en-IN" dirty="0" err="1"/>
              <a:t>autoconfiguration</a:t>
            </a:r>
            <a:r>
              <a:rPr lang="en-IN" dirty="0"/>
              <a:t> protocol does not require a server component </a:t>
            </a:r>
            <a:r>
              <a:rPr lang="en-IN" dirty="0" smtClean="0"/>
              <a:t>because there </a:t>
            </a:r>
            <a:r>
              <a:rPr lang="en-IN" dirty="0"/>
              <a:t>is no state to maintain (a DHCP server may typically run in a router or firewall</a:t>
            </a:r>
            <a:r>
              <a:rPr lang="en-IN" dirty="0" smtClean="0"/>
              <a:t>).</a:t>
            </a:r>
          </a:p>
          <a:p>
            <a:pPr algn="just"/>
            <a:r>
              <a:rPr lang="en-IN" dirty="0"/>
              <a:t>Every IPv6 system (other than routers) is able to build its own unicast global </a:t>
            </a:r>
            <a:r>
              <a:rPr lang="en-IN" dirty="0" smtClean="0"/>
              <a:t>address.</a:t>
            </a:r>
            <a:endParaRPr lang="en-IN" dirty="0"/>
          </a:p>
          <a:p>
            <a:pPr algn="just"/>
            <a:r>
              <a:rPr lang="en-IN" dirty="0" smtClean="0"/>
              <a:t>“</a:t>
            </a:r>
            <a:r>
              <a:rPr lang="en-IN" dirty="0"/>
              <a:t>Stateless” </a:t>
            </a:r>
            <a:r>
              <a:rPr lang="en-IN" dirty="0" err="1"/>
              <a:t>autoconfiguration</a:t>
            </a:r>
            <a:r>
              <a:rPr lang="en-IN" dirty="0"/>
              <a:t> is also described as “</a:t>
            </a:r>
            <a:r>
              <a:rPr lang="en-IN" dirty="0" err="1"/>
              <a:t>serverless</a:t>
            </a:r>
            <a:r>
              <a:rPr lang="en-IN" dirty="0"/>
              <a:t>.” </a:t>
            </a:r>
            <a:r>
              <a:rPr lang="en-IN" dirty="0" smtClean="0"/>
              <a:t> Also called SLAAC (</a:t>
            </a:r>
            <a:r>
              <a:rPr lang="en-IN" i="1" dirty="0" smtClean="0"/>
              <a:t>stateless </a:t>
            </a:r>
            <a:r>
              <a:rPr lang="en-IN" i="1" dirty="0"/>
              <a:t>address </a:t>
            </a:r>
            <a:r>
              <a:rPr lang="en-IN" i="1" dirty="0" err="1" smtClean="0"/>
              <a:t>autoconfiguration</a:t>
            </a:r>
            <a:r>
              <a:rPr lang="en-IN" dirty="0" smtClean="0"/>
              <a:t>)</a:t>
            </a:r>
            <a:r>
              <a:rPr lang="en-IN" dirty="0"/>
              <a:t>.</a:t>
            </a:r>
            <a:endParaRPr lang="en-IN" dirty="0" smtClean="0"/>
          </a:p>
          <a:p>
            <a:pPr algn="just"/>
            <a:r>
              <a:rPr lang="en-IN" dirty="0" smtClean="0"/>
              <a:t>With SLAAC the </a:t>
            </a:r>
            <a:r>
              <a:rPr lang="en-IN" dirty="0"/>
              <a:t>presence of configuration </a:t>
            </a:r>
            <a:r>
              <a:rPr lang="en-IN" dirty="0" smtClean="0"/>
              <a:t>servers to </a:t>
            </a:r>
            <a:r>
              <a:rPr lang="en-IN" dirty="0"/>
              <a:t>supply profile information is not required.</a:t>
            </a:r>
          </a:p>
        </p:txBody>
      </p:sp>
    </p:spTree>
    <p:extLst>
      <p:ext uri="{BB962C8B-B14F-4D97-AF65-F5344CB8AC3E}">
        <p14:creationId xmlns:p14="http://schemas.microsoft.com/office/powerpoint/2010/main" val="502074149"/>
      </p:ext>
    </p:extLst>
  </p:cSld>
  <p:clrMapOvr>
    <a:masterClrMapping/>
  </p:clrMapOvr>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IPv6 Protocol Overview</a:t>
            </a:r>
          </a:p>
        </p:txBody>
      </p:sp>
      <p:sp>
        <p:nvSpPr>
          <p:cNvPr id="4" name="Slide Number Placeholder 3"/>
          <p:cNvSpPr>
            <a:spLocks noGrp="1"/>
          </p:cNvSpPr>
          <p:nvPr>
            <p:ph type="sldNum" sz="quarter" idx="12"/>
          </p:nvPr>
        </p:nvSpPr>
        <p:spPr/>
        <p:txBody>
          <a:bodyPr/>
          <a:lstStyle/>
          <a:p>
            <a:fld id="{B6F15528-21DE-4FAA-801E-634DDDAF4B2B}" type="slidenum">
              <a:rPr lang="en-US" smtClean="0"/>
              <a:pPr/>
              <a:t>202</a:t>
            </a:fld>
            <a:endParaRPr lang="en-US"/>
          </a:p>
        </p:txBody>
      </p:sp>
      <p:sp>
        <p:nvSpPr>
          <p:cNvPr id="3" name="Content Placeholder 2"/>
          <p:cNvSpPr>
            <a:spLocks noGrp="1"/>
          </p:cNvSpPr>
          <p:nvPr>
            <p:ph idx="1"/>
          </p:nvPr>
        </p:nvSpPr>
        <p:spPr/>
        <p:txBody>
          <a:bodyPr>
            <a:normAutofit/>
          </a:bodyPr>
          <a:lstStyle/>
          <a:p>
            <a:pPr algn="just"/>
            <a:r>
              <a:rPr lang="en-IN" dirty="0"/>
              <a:t>The host generates its own address using a combination of the information that </a:t>
            </a:r>
            <a:r>
              <a:rPr lang="en-IN" dirty="0" smtClean="0"/>
              <a:t>it possesses </a:t>
            </a:r>
            <a:r>
              <a:rPr lang="en-IN" dirty="0"/>
              <a:t>(in its interface or network card) and the information that is supplied by </a:t>
            </a:r>
            <a:r>
              <a:rPr lang="en-IN" dirty="0" smtClean="0"/>
              <a:t>the router</a:t>
            </a:r>
            <a:r>
              <a:rPr lang="en-IN" dirty="0"/>
              <a:t>. </a:t>
            </a:r>
            <a:endParaRPr lang="en-IN" dirty="0" smtClean="0"/>
          </a:p>
          <a:p>
            <a:pPr algn="just"/>
            <a:r>
              <a:rPr lang="en-IN" dirty="0" smtClean="0"/>
              <a:t>Nodes </a:t>
            </a:r>
            <a:r>
              <a:rPr lang="en-IN" dirty="0"/>
              <a:t>use IPv6 SLAAC to generate addresses using </a:t>
            </a:r>
            <a:r>
              <a:rPr lang="en-IN" dirty="0" smtClean="0"/>
              <a:t>a combination </a:t>
            </a:r>
            <a:r>
              <a:rPr lang="en-IN" dirty="0"/>
              <a:t>of locally available information and information advertised by routers.</a:t>
            </a:r>
          </a:p>
          <a:p>
            <a:pPr algn="just"/>
            <a:r>
              <a:rPr lang="en-IN" dirty="0"/>
              <a:t>Addresses are formed by combining network prefixes with an interface identifier.</a:t>
            </a:r>
          </a:p>
          <a:p>
            <a:pPr algn="just"/>
            <a:r>
              <a:rPr lang="en-IN" dirty="0"/>
              <a:t>On an interface that contains an embedded IEEE identifier,  </a:t>
            </a:r>
            <a:r>
              <a:rPr lang="en-IN" dirty="0" smtClean="0"/>
              <a:t>the </a:t>
            </a:r>
            <a:r>
              <a:rPr lang="en-IN" dirty="0"/>
              <a:t>interface identifier </a:t>
            </a:r>
            <a:r>
              <a:rPr lang="en-IN" dirty="0" smtClean="0"/>
              <a:t>is typically </a:t>
            </a:r>
            <a:r>
              <a:rPr lang="en-IN" dirty="0"/>
              <a:t>derived from </a:t>
            </a:r>
            <a:r>
              <a:rPr lang="en-IN" dirty="0" smtClean="0"/>
              <a:t>it and it is generated by random </a:t>
            </a:r>
            <a:r>
              <a:rPr lang="en-IN" dirty="0"/>
              <a:t>number </a:t>
            </a:r>
            <a:r>
              <a:rPr lang="en-IN" dirty="0" smtClean="0"/>
              <a:t>generation.</a:t>
            </a:r>
            <a:endParaRPr lang="en-IN" dirty="0"/>
          </a:p>
        </p:txBody>
      </p:sp>
    </p:spTree>
    <p:extLst>
      <p:ext uri="{BB962C8B-B14F-4D97-AF65-F5344CB8AC3E}">
        <p14:creationId xmlns:p14="http://schemas.microsoft.com/office/powerpoint/2010/main" val="4057951086"/>
      </p:ext>
    </p:extLst>
  </p:cSld>
  <p:clrMapOvr>
    <a:masterClrMapping/>
  </p:clrMapOvr>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IPv6 Protocol Overview</a:t>
            </a:r>
          </a:p>
        </p:txBody>
      </p:sp>
      <p:sp>
        <p:nvSpPr>
          <p:cNvPr id="4" name="Slide Number Placeholder 3"/>
          <p:cNvSpPr>
            <a:spLocks noGrp="1"/>
          </p:cNvSpPr>
          <p:nvPr>
            <p:ph type="sldNum" sz="quarter" idx="12"/>
          </p:nvPr>
        </p:nvSpPr>
        <p:spPr/>
        <p:txBody>
          <a:bodyPr/>
          <a:lstStyle/>
          <a:p>
            <a:fld id="{B6F15528-21DE-4FAA-801E-634DDDAF4B2B}" type="slidenum">
              <a:rPr lang="en-US" smtClean="0"/>
              <a:pPr/>
              <a:t>203</a:t>
            </a:fld>
            <a:endParaRPr lang="en-US"/>
          </a:p>
        </p:txBody>
      </p:sp>
      <p:sp>
        <p:nvSpPr>
          <p:cNvPr id="3" name="Content Placeholder 2"/>
          <p:cNvSpPr>
            <a:spLocks noGrp="1"/>
          </p:cNvSpPr>
          <p:nvPr>
            <p:ph idx="1"/>
          </p:nvPr>
        </p:nvSpPr>
        <p:spPr/>
        <p:txBody>
          <a:bodyPr>
            <a:normAutofit lnSpcReduction="10000"/>
          </a:bodyPr>
          <a:lstStyle/>
          <a:p>
            <a:pPr algn="just"/>
            <a:r>
              <a:rPr lang="en-IN" dirty="0"/>
              <a:t>In summary, </a:t>
            </a:r>
            <a:endParaRPr lang="en-IN" dirty="0" smtClean="0"/>
          </a:p>
          <a:p>
            <a:pPr algn="just"/>
            <a:r>
              <a:rPr lang="en-IN" dirty="0" smtClean="0"/>
              <a:t>All </a:t>
            </a:r>
            <a:r>
              <a:rPr lang="en-IN" dirty="0"/>
              <a:t>nodes combine interface identifiers (whether derived from </a:t>
            </a:r>
            <a:r>
              <a:rPr lang="en-IN" dirty="0" smtClean="0"/>
              <a:t>an IEEE </a:t>
            </a:r>
            <a:r>
              <a:rPr lang="en-IN" dirty="0"/>
              <a:t>identifier or generated through some other technique) with the reserved </a:t>
            </a:r>
            <a:r>
              <a:rPr lang="en-IN" dirty="0" smtClean="0"/>
              <a:t>link local prefix </a:t>
            </a:r>
            <a:r>
              <a:rPr lang="en-IN" dirty="0"/>
              <a:t>to generate LLAs for their attached interfaces. </a:t>
            </a:r>
            <a:endParaRPr lang="en-IN" dirty="0" smtClean="0"/>
          </a:p>
          <a:p>
            <a:pPr lvl="2" algn="just"/>
            <a:r>
              <a:rPr lang="en-IN" dirty="0"/>
              <a:t>The “link-local” address is </a:t>
            </a:r>
            <a:r>
              <a:rPr lang="en-IN" dirty="0" smtClean="0"/>
              <a:t>sufficient to </a:t>
            </a:r>
            <a:r>
              <a:rPr lang="en-IN" dirty="0"/>
              <a:t>allow the </a:t>
            </a:r>
            <a:r>
              <a:rPr lang="en-IN" dirty="0" smtClean="0"/>
              <a:t>communication </a:t>
            </a:r>
            <a:r>
              <a:rPr lang="en-IN" dirty="0"/>
              <a:t>between several nodes connected to the same link (</a:t>
            </a:r>
            <a:r>
              <a:rPr lang="en-IN" dirty="0" smtClean="0"/>
              <a:t>the same </a:t>
            </a:r>
            <a:r>
              <a:rPr lang="en-IN" dirty="0"/>
              <a:t>local network).</a:t>
            </a:r>
            <a:endParaRPr lang="en-IN" dirty="0" smtClean="0"/>
          </a:p>
          <a:p>
            <a:pPr algn="just"/>
            <a:r>
              <a:rPr lang="en-IN" dirty="0" smtClean="0"/>
              <a:t>Additional </a:t>
            </a:r>
            <a:r>
              <a:rPr lang="en-IN" dirty="0"/>
              <a:t>addresses </a:t>
            </a:r>
            <a:r>
              <a:rPr lang="en-IN" dirty="0" smtClean="0"/>
              <a:t>can then </a:t>
            </a:r>
            <a:r>
              <a:rPr lang="en-IN" dirty="0"/>
              <a:t>be created by combining prefixes advertised in router advertisements via </a:t>
            </a:r>
            <a:r>
              <a:rPr lang="en-IN" dirty="0" smtClean="0"/>
              <a:t>ND with </a:t>
            </a:r>
            <a:r>
              <a:rPr lang="en-IN" dirty="0"/>
              <a:t>the interface identifier</a:t>
            </a:r>
            <a:r>
              <a:rPr lang="en-IN" dirty="0" smtClean="0"/>
              <a:t>.</a:t>
            </a:r>
          </a:p>
          <a:p>
            <a:pPr algn="just"/>
            <a:r>
              <a:rPr lang="en-IN" dirty="0"/>
              <a:t>As seen addresses generated using SLAAC contain an embedded </a:t>
            </a:r>
            <a:r>
              <a:rPr lang="en-IN" dirty="0" smtClean="0"/>
              <a:t>interface identifier </a:t>
            </a:r>
            <a:r>
              <a:rPr lang="en-IN" dirty="0"/>
              <a:t>that remains constant over time.</a:t>
            </a:r>
          </a:p>
        </p:txBody>
      </p:sp>
    </p:spTree>
    <p:extLst>
      <p:ext uri="{BB962C8B-B14F-4D97-AF65-F5344CB8AC3E}">
        <p14:creationId xmlns:p14="http://schemas.microsoft.com/office/powerpoint/2010/main" val="259243868"/>
      </p:ext>
    </p:extLst>
  </p:cSld>
  <p:clrMapOvr>
    <a:masterClrMapping/>
  </p:clrMapOvr>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IPv6 Protocol Overview</a:t>
            </a:r>
          </a:p>
        </p:txBody>
      </p:sp>
      <p:sp>
        <p:nvSpPr>
          <p:cNvPr id="4" name="Slide Number Placeholder 3"/>
          <p:cNvSpPr>
            <a:spLocks noGrp="1"/>
          </p:cNvSpPr>
          <p:nvPr>
            <p:ph type="sldNum" sz="quarter" idx="12"/>
          </p:nvPr>
        </p:nvSpPr>
        <p:spPr/>
        <p:txBody>
          <a:bodyPr/>
          <a:lstStyle/>
          <a:p>
            <a:fld id="{B6F15528-21DE-4FAA-801E-634DDDAF4B2B}" type="slidenum">
              <a:rPr lang="en-US" smtClean="0"/>
              <a:pPr/>
              <a:t>204</a:t>
            </a:fld>
            <a:endParaRPr lang="en-US"/>
          </a:p>
        </p:txBody>
      </p:sp>
      <p:sp>
        <p:nvSpPr>
          <p:cNvPr id="3" name="Content Placeholder 2"/>
          <p:cNvSpPr>
            <a:spLocks noGrp="1"/>
          </p:cNvSpPr>
          <p:nvPr>
            <p:ph idx="1"/>
          </p:nvPr>
        </p:nvSpPr>
        <p:spPr/>
        <p:txBody>
          <a:bodyPr>
            <a:normAutofit/>
          </a:bodyPr>
          <a:lstStyle/>
          <a:p>
            <a:pPr algn="just"/>
            <a:r>
              <a:rPr lang="en-IN" dirty="0"/>
              <a:t>IPv6 addresses are “leased” to an interface for a fixed established time (</a:t>
            </a:r>
            <a:r>
              <a:rPr lang="en-IN" dirty="0" smtClean="0"/>
              <a:t>including an </a:t>
            </a:r>
            <a:r>
              <a:rPr lang="en-IN" dirty="0"/>
              <a:t>infinite time). </a:t>
            </a:r>
            <a:endParaRPr lang="en-IN" dirty="0" smtClean="0"/>
          </a:p>
          <a:p>
            <a:pPr algn="just"/>
            <a:r>
              <a:rPr lang="en-IN" dirty="0" smtClean="0"/>
              <a:t>When </a:t>
            </a:r>
            <a:r>
              <a:rPr lang="en-IN" dirty="0"/>
              <a:t>this “lifetime” expires, the link between the interface </a:t>
            </a:r>
            <a:r>
              <a:rPr lang="en-IN" dirty="0" smtClean="0"/>
              <a:t>and the </a:t>
            </a:r>
            <a:r>
              <a:rPr lang="en-IN" dirty="0"/>
              <a:t>address is invalidated and the address can be reallocated to other interfaces. </a:t>
            </a:r>
            <a:endParaRPr lang="en-IN" dirty="0" smtClean="0"/>
          </a:p>
          <a:p>
            <a:pPr algn="just"/>
            <a:r>
              <a:rPr lang="en-IN" dirty="0" smtClean="0"/>
              <a:t>For the </a:t>
            </a:r>
            <a:r>
              <a:rPr lang="en-IN" dirty="0"/>
              <a:t>suitable management of addresses expiration time, an address goes through </a:t>
            </a:r>
            <a:r>
              <a:rPr lang="en-IN" dirty="0" smtClean="0"/>
              <a:t>two states </a:t>
            </a:r>
            <a:r>
              <a:rPr lang="en-IN" dirty="0"/>
              <a:t>(stages) while is affiliated to an </a:t>
            </a:r>
            <a:r>
              <a:rPr lang="en-IN" dirty="0" smtClean="0"/>
              <a:t>interface:</a:t>
            </a:r>
            <a:endParaRPr lang="en-IN" dirty="0"/>
          </a:p>
          <a:p>
            <a:pPr lvl="1" algn="just"/>
            <a:r>
              <a:rPr lang="en-IN" dirty="0"/>
              <a:t>(a) At first, an address is in a “preferred” state, so its use in any </a:t>
            </a:r>
            <a:r>
              <a:rPr lang="en-IN" dirty="0" smtClean="0"/>
              <a:t>communication is </a:t>
            </a:r>
            <a:r>
              <a:rPr lang="en-IN" dirty="0"/>
              <a:t>not restricted.</a:t>
            </a:r>
          </a:p>
          <a:p>
            <a:pPr lvl="1" algn="just"/>
            <a:r>
              <a:rPr lang="en-IN" dirty="0"/>
              <a:t>(b) After that, an address becomes “deprecated,” indicating that its affiliation </a:t>
            </a:r>
            <a:r>
              <a:rPr lang="en-IN" dirty="0" smtClean="0"/>
              <a:t>with the </a:t>
            </a:r>
            <a:r>
              <a:rPr lang="en-IN" dirty="0"/>
              <a:t>current interface will (soon) be invalidated.</a:t>
            </a:r>
          </a:p>
        </p:txBody>
      </p:sp>
    </p:spTree>
    <p:extLst>
      <p:ext uri="{BB962C8B-B14F-4D97-AF65-F5344CB8AC3E}">
        <p14:creationId xmlns:p14="http://schemas.microsoft.com/office/powerpoint/2010/main" val="907650249"/>
      </p:ext>
    </p:extLst>
  </p:cSld>
  <p:clrMapOvr>
    <a:masterClrMapping/>
  </p:clrMapOvr>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IPv6 Protocol Overview</a:t>
            </a:r>
          </a:p>
        </p:txBody>
      </p:sp>
      <p:sp>
        <p:nvSpPr>
          <p:cNvPr id="4" name="Slide Number Placeholder 3"/>
          <p:cNvSpPr>
            <a:spLocks noGrp="1"/>
          </p:cNvSpPr>
          <p:nvPr>
            <p:ph type="sldNum" sz="quarter" idx="12"/>
          </p:nvPr>
        </p:nvSpPr>
        <p:spPr/>
        <p:txBody>
          <a:bodyPr/>
          <a:lstStyle/>
          <a:p>
            <a:fld id="{B6F15528-21DE-4FAA-801E-634DDDAF4B2B}" type="slidenum">
              <a:rPr lang="en-US" smtClean="0"/>
              <a:pPr/>
              <a:t>205</a:t>
            </a:fld>
            <a:endParaRPr lang="en-US"/>
          </a:p>
        </p:txBody>
      </p:sp>
      <p:sp>
        <p:nvSpPr>
          <p:cNvPr id="3" name="Content Placeholder 2"/>
          <p:cNvSpPr>
            <a:spLocks noGrp="1"/>
          </p:cNvSpPr>
          <p:nvPr>
            <p:ph idx="1"/>
          </p:nvPr>
        </p:nvSpPr>
        <p:spPr/>
        <p:txBody>
          <a:bodyPr>
            <a:normAutofit/>
          </a:bodyPr>
          <a:lstStyle/>
          <a:p>
            <a:pPr algn="just"/>
            <a:r>
              <a:rPr lang="en-IN" dirty="0"/>
              <a:t>When it is in a “deprecated” state, the use of the address is discouraged, although </a:t>
            </a:r>
            <a:r>
              <a:rPr lang="en-IN" dirty="0" smtClean="0"/>
              <a:t>it is </a:t>
            </a:r>
            <a:r>
              <a:rPr lang="en-IN" dirty="0"/>
              <a:t>not forbidden. </a:t>
            </a:r>
            <a:endParaRPr lang="en-IN" dirty="0" smtClean="0"/>
          </a:p>
          <a:p>
            <a:pPr algn="just"/>
            <a:r>
              <a:rPr lang="en-IN" dirty="0" smtClean="0"/>
              <a:t>However</a:t>
            </a:r>
            <a:r>
              <a:rPr lang="en-IN" dirty="0"/>
              <a:t>, when possible, any new communication (e.g., the </a:t>
            </a:r>
            <a:r>
              <a:rPr lang="en-IN" dirty="0" smtClean="0"/>
              <a:t>opening of </a:t>
            </a:r>
            <a:r>
              <a:rPr lang="en-IN" dirty="0"/>
              <a:t>a new TCP connection) must use a “preferred” address. </a:t>
            </a:r>
            <a:endParaRPr lang="en-IN" dirty="0" smtClean="0"/>
          </a:p>
          <a:p>
            <a:pPr algn="just"/>
            <a:r>
              <a:rPr lang="en-IN" dirty="0" smtClean="0"/>
              <a:t>A </a:t>
            </a:r>
            <a:r>
              <a:rPr lang="en-IN" dirty="0"/>
              <a:t>“deprecated” </a:t>
            </a:r>
            <a:r>
              <a:rPr lang="en-IN" dirty="0" smtClean="0"/>
              <a:t>address should </a:t>
            </a:r>
            <a:r>
              <a:rPr lang="en-IN" dirty="0"/>
              <a:t>only be used by applications that have already used it before and in </a:t>
            </a:r>
            <a:r>
              <a:rPr lang="en-IN" dirty="0" smtClean="0"/>
              <a:t>cases where </a:t>
            </a:r>
            <a:r>
              <a:rPr lang="en-IN" dirty="0"/>
              <a:t>it is difficult to change this address to another address without causing </a:t>
            </a:r>
            <a:r>
              <a:rPr lang="en-IN" dirty="0" smtClean="0"/>
              <a:t>a service </a:t>
            </a:r>
            <a:r>
              <a:rPr lang="en-IN" dirty="0"/>
              <a:t>interruption.</a:t>
            </a:r>
          </a:p>
        </p:txBody>
      </p:sp>
    </p:spTree>
    <p:extLst>
      <p:ext uri="{BB962C8B-B14F-4D97-AF65-F5344CB8AC3E}">
        <p14:creationId xmlns:p14="http://schemas.microsoft.com/office/powerpoint/2010/main" val="2238517390"/>
      </p:ext>
    </p:extLst>
  </p:cSld>
  <p:clrMapOvr>
    <a:masterClrMapping/>
  </p:clrMapOvr>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IPv6 Protocol Overview</a:t>
            </a:r>
          </a:p>
        </p:txBody>
      </p:sp>
      <p:sp>
        <p:nvSpPr>
          <p:cNvPr id="4" name="Slide Number Placeholder 3"/>
          <p:cNvSpPr>
            <a:spLocks noGrp="1"/>
          </p:cNvSpPr>
          <p:nvPr>
            <p:ph type="sldNum" sz="quarter" idx="12"/>
          </p:nvPr>
        </p:nvSpPr>
        <p:spPr/>
        <p:txBody>
          <a:bodyPr/>
          <a:lstStyle/>
          <a:p>
            <a:fld id="{B6F15528-21DE-4FAA-801E-634DDDAF4B2B}" type="slidenum">
              <a:rPr lang="en-US" smtClean="0"/>
              <a:pPr/>
              <a:t>206</a:t>
            </a:fld>
            <a:endParaRPr lang="en-US"/>
          </a:p>
        </p:txBody>
      </p:sp>
      <p:sp>
        <p:nvSpPr>
          <p:cNvPr id="3" name="Content Placeholder 2"/>
          <p:cNvSpPr>
            <a:spLocks noGrp="1"/>
          </p:cNvSpPr>
          <p:nvPr>
            <p:ph idx="1"/>
          </p:nvPr>
        </p:nvSpPr>
        <p:spPr/>
        <p:txBody>
          <a:bodyPr>
            <a:normAutofit/>
          </a:bodyPr>
          <a:lstStyle/>
          <a:p>
            <a:pPr algn="just"/>
            <a:r>
              <a:rPr lang="en-IN" dirty="0"/>
              <a:t>To ensure that allocated addresses (granted either by manual mechanisms or </a:t>
            </a:r>
            <a:r>
              <a:rPr lang="en-IN" dirty="0" smtClean="0"/>
              <a:t>by </a:t>
            </a:r>
            <a:r>
              <a:rPr lang="en-IN" dirty="0" err="1" smtClean="0"/>
              <a:t>autoconfiguration</a:t>
            </a:r>
            <a:r>
              <a:rPr lang="en-IN" dirty="0"/>
              <a:t>) are unique in a specific link, the </a:t>
            </a:r>
            <a:r>
              <a:rPr lang="en-IN" i="1" dirty="0"/>
              <a:t>link duplicated address </a:t>
            </a:r>
            <a:r>
              <a:rPr lang="en-IN" i="1" dirty="0" smtClean="0"/>
              <a:t>detection algorithm </a:t>
            </a:r>
            <a:r>
              <a:rPr lang="en-IN" dirty="0"/>
              <a:t>is used. </a:t>
            </a:r>
            <a:endParaRPr lang="en-IN" dirty="0" smtClean="0"/>
          </a:p>
          <a:p>
            <a:pPr algn="just"/>
            <a:r>
              <a:rPr lang="en-IN" dirty="0" smtClean="0"/>
              <a:t>The </a:t>
            </a:r>
            <a:r>
              <a:rPr lang="en-IN" dirty="0"/>
              <a:t>address to which the duplicated address detection </a:t>
            </a:r>
            <a:r>
              <a:rPr lang="en-IN" dirty="0" smtClean="0"/>
              <a:t>algorithm is </a:t>
            </a:r>
            <a:r>
              <a:rPr lang="en-IN" dirty="0"/>
              <a:t>being applied to is designated (until the end of this algorithmic session) as </a:t>
            </a:r>
            <a:r>
              <a:rPr lang="en-IN" dirty="0" smtClean="0"/>
              <a:t>an “attempt </a:t>
            </a:r>
            <a:r>
              <a:rPr lang="en-IN" dirty="0"/>
              <a:t>address.” </a:t>
            </a:r>
            <a:endParaRPr lang="en-IN" dirty="0" smtClean="0"/>
          </a:p>
          <a:p>
            <a:pPr algn="just"/>
            <a:r>
              <a:rPr lang="en-IN" dirty="0" smtClean="0"/>
              <a:t>In </a:t>
            </a:r>
            <a:r>
              <a:rPr lang="en-IN" dirty="0"/>
              <a:t>this case, it does not matter that such address has been </a:t>
            </a:r>
            <a:r>
              <a:rPr lang="en-IN" dirty="0" smtClean="0"/>
              <a:t>allocated to </a:t>
            </a:r>
            <a:r>
              <a:rPr lang="en-IN" dirty="0"/>
              <a:t>an interface and received packets are discarded.</a:t>
            </a:r>
          </a:p>
        </p:txBody>
      </p:sp>
    </p:spTree>
    <p:extLst>
      <p:ext uri="{BB962C8B-B14F-4D97-AF65-F5344CB8AC3E}">
        <p14:creationId xmlns:p14="http://schemas.microsoft.com/office/powerpoint/2010/main" val="628274485"/>
      </p:ext>
    </p:extLst>
  </p:cSld>
  <p:clrMapOvr>
    <a:masterClrMapping/>
  </p:clrMapOvr>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IPv6 Protocol Overview</a:t>
            </a:r>
          </a:p>
        </p:txBody>
      </p:sp>
      <p:sp>
        <p:nvSpPr>
          <p:cNvPr id="4" name="Slide Number Placeholder 3"/>
          <p:cNvSpPr>
            <a:spLocks noGrp="1"/>
          </p:cNvSpPr>
          <p:nvPr>
            <p:ph type="sldNum" sz="quarter" idx="12"/>
          </p:nvPr>
        </p:nvSpPr>
        <p:spPr/>
        <p:txBody>
          <a:bodyPr/>
          <a:lstStyle/>
          <a:p>
            <a:fld id="{B6F15528-21DE-4FAA-801E-634DDDAF4B2B}" type="slidenum">
              <a:rPr lang="en-US" smtClean="0"/>
              <a:pPr/>
              <a:t>207</a:t>
            </a:fld>
            <a:endParaRPr lang="en-US"/>
          </a:p>
        </p:txBody>
      </p:sp>
      <p:sp>
        <p:nvSpPr>
          <p:cNvPr id="3" name="Content Placeholder 2"/>
          <p:cNvSpPr>
            <a:spLocks noGrp="1"/>
          </p:cNvSpPr>
          <p:nvPr>
            <p:ph idx="1"/>
          </p:nvPr>
        </p:nvSpPr>
        <p:spPr/>
        <p:txBody>
          <a:bodyPr>
            <a:normAutofit/>
          </a:bodyPr>
          <a:lstStyle/>
          <a:p>
            <a:pPr algn="just"/>
            <a:r>
              <a:rPr lang="en-IN" dirty="0" smtClean="0"/>
              <a:t>How </a:t>
            </a:r>
            <a:r>
              <a:rPr lang="en-IN" dirty="0"/>
              <a:t>an IPv6 address is </a:t>
            </a:r>
            <a:r>
              <a:rPr lang="en-IN" dirty="0" smtClean="0"/>
              <a:t>formed? </a:t>
            </a:r>
          </a:p>
          <a:p>
            <a:pPr algn="just"/>
            <a:r>
              <a:rPr lang="en-IN" dirty="0" smtClean="0"/>
              <a:t>The </a:t>
            </a:r>
            <a:r>
              <a:rPr lang="en-IN" dirty="0"/>
              <a:t>lowest 64 bits of the </a:t>
            </a:r>
            <a:r>
              <a:rPr lang="en-IN" dirty="0" smtClean="0"/>
              <a:t>address identify </a:t>
            </a:r>
            <a:r>
              <a:rPr lang="en-IN" dirty="0"/>
              <a:t>a specific interface, and these bits are designated as “interface identifier.”</a:t>
            </a:r>
          </a:p>
          <a:p>
            <a:pPr algn="just"/>
            <a:r>
              <a:rPr lang="en-IN" dirty="0"/>
              <a:t>The highest 64 bits of the address identify the “path” or the “prefix” of the </a:t>
            </a:r>
            <a:r>
              <a:rPr lang="en-IN" dirty="0" smtClean="0"/>
              <a:t>network or </a:t>
            </a:r>
            <a:r>
              <a:rPr lang="en-IN" dirty="0"/>
              <a:t>router in one of the links to which such interface is connected. </a:t>
            </a:r>
            <a:endParaRPr lang="en-IN" dirty="0" smtClean="0"/>
          </a:p>
          <a:p>
            <a:pPr algn="just"/>
            <a:r>
              <a:rPr lang="en-IN" dirty="0" smtClean="0"/>
              <a:t>The </a:t>
            </a:r>
            <a:r>
              <a:rPr lang="en-IN" dirty="0"/>
              <a:t>IPv6 </a:t>
            </a:r>
            <a:r>
              <a:rPr lang="en-IN" dirty="0" smtClean="0"/>
              <a:t>address is </a:t>
            </a:r>
            <a:r>
              <a:rPr lang="en-IN" dirty="0"/>
              <a:t>formed by combining the prefix with the interface identifier.</a:t>
            </a:r>
          </a:p>
        </p:txBody>
      </p:sp>
    </p:spTree>
    <p:extLst>
      <p:ext uri="{BB962C8B-B14F-4D97-AF65-F5344CB8AC3E}">
        <p14:creationId xmlns:p14="http://schemas.microsoft.com/office/powerpoint/2010/main" val="872545723"/>
      </p:ext>
    </p:extLst>
  </p:cSld>
  <p:clrMapOvr>
    <a:masterClrMapping/>
  </p:clrMapOvr>
  <p:timing>
    <p:tnLst>
      <p:par>
        <p:cT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IPv6 Protocol Overview</a:t>
            </a:r>
          </a:p>
        </p:txBody>
      </p:sp>
      <p:sp>
        <p:nvSpPr>
          <p:cNvPr id="4" name="Slide Number Placeholder 3"/>
          <p:cNvSpPr>
            <a:spLocks noGrp="1"/>
          </p:cNvSpPr>
          <p:nvPr>
            <p:ph type="sldNum" sz="quarter" idx="12"/>
          </p:nvPr>
        </p:nvSpPr>
        <p:spPr/>
        <p:txBody>
          <a:bodyPr/>
          <a:lstStyle/>
          <a:p>
            <a:fld id="{B6F15528-21DE-4FAA-801E-634DDDAF4B2B}" type="slidenum">
              <a:rPr lang="en-US" smtClean="0"/>
              <a:pPr/>
              <a:t>208</a:t>
            </a:fld>
            <a:endParaRPr lang="en-US"/>
          </a:p>
        </p:txBody>
      </p:sp>
      <p:sp>
        <p:nvSpPr>
          <p:cNvPr id="3" name="Content Placeholder 2"/>
          <p:cNvSpPr>
            <a:spLocks noGrp="1"/>
          </p:cNvSpPr>
          <p:nvPr>
            <p:ph idx="1"/>
          </p:nvPr>
        </p:nvSpPr>
        <p:spPr/>
        <p:txBody>
          <a:bodyPr>
            <a:normAutofit/>
          </a:bodyPr>
          <a:lstStyle/>
          <a:p>
            <a:pPr algn="just"/>
            <a:r>
              <a:rPr lang="en-IN" dirty="0" smtClean="0"/>
              <a:t>To </a:t>
            </a:r>
            <a:r>
              <a:rPr lang="en-IN" dirty="0"/>
              <a:t>transmit IPv6 traffic over IPv4 networks via </a:t>
            </a:r>
            <a:r>
              <a:rPr lang="en-IN" dirty="0" err="1"/>
              <a:t>tunneling</a:t>
            </a:r>
            <a:r>
              <a:rPr lang="en-IN" dirty="0"/>
              <a:t> methods.</a:t>
            </a:r>
          </a:p>
          <a:p>
            <a:pPr algn="just"/>
            <a:r>
              <a:rPr lang="en-IN" dirty="0"/>
              <a:t>This approach consists of “wrapping” the IPv6 traffic as IPv4 payload data: </a:t>
            </a:r>
            <a:endParaRPr lang="en-IN" dirty="0" smtClean="0"/>
          </a:p>
          <a:p>
            <a:pPr lvl="1" algn="just"/>
            <a:r>
              <a:rPr lang="en-IN" dirty="0" smtClean="0"/>
              <a:t>IPv6 traffic </a:t>
            </a:r>
            <a:r>
              <a:rPr lang="en-IN" dirty="0"/>
              <a:t>is sent “encapsulated” into IPv4 traffic, and at the receiving end this traffic </a:t>
            </a:r>
            <a:r>
              <a:rPr lang="en-IN" dirty="0" smtClean="0"/>
              <a:t>is parsed </a:t>
            </a:r>
            <a:r>
              <a:rPr lang="en-IN" dirty="0"/>
              <a:t>as IPv6 traffic. </a:t>
            </a:r>
            <a:endParaRPr lang="en-IN" dirty="0" smtClean="0"/>
          </a:p>
          <a:p>
            <a:pPr lvl="1" algn="just"/>
            <a:r>
              <a:rPr lang="en-IN" dirty="0" smtClean="0"/>
              <a:t>Transition </a:t>
            </a:r>
            <a:r>
              <a:rPr lang="en-IN" dirty="0"/>
              <a:t>mechanisms are methods used for the </a:t>
            </a:r>
            <a:r>
              <a:rPr lang="en-IN" dirty="0" smtClean="0"/>
              <a:t>coexistence of </a:t>
            </a:r>
            <a:r>
              <a:rPr lang="en-IN" dirty="0"/>
              <a:t>IPv4 and/or IPv6 devices and networks. </a:t>
            </a:r>
            <a:endParaRPr lang="en-IN" dirty="0" smtClean="0"/>
          </a:p>
          <a:p>
            <a:pPr lvl="2" algn="just"/>
            <a:r>
              <a:rPr lang="en-IN" dirty="0" smtClean="0"/>
              <a:t>For </a:t>
            </a:r>
            <a:r>
              <a:rPr lang="en-IN" dirty="0"/>
              <a:t>example, an “IPv6-in-IPv4 </a:t>
            </a:r>
            <a:r>
              <a:rPr lang="en-IN" dirty="0" smtClean="0"/>
              <a:t>tunnel” is </a:t>
            </a:r>
            <a:r>
              <a:rPr lang="en-IN" dirty="0"/>
              <a:t>a transition mechanism that allows IPv6 devices to communicate through an </a:t>
            </a:r>
            <a:r>
              <a:rPr lang="en-IN" dirty="0" smtClean="0"/>
              <a:t>IPv4 network</a:t>
            </a:r>
            <a:r>
              <a:rPr lang="en-IN" dirty="0"/>
              <a:t>. </a:t>
            </a:r>
            <a:endParaRPr lang="en-IN" dirty="0" smtClean="0"/>
          </a:p>
          <a:p>
            <a:pPr lvl="2" algn="just"/>
            <a:r>
              <a:rPr lang="en-IN" dirty="0" smtClean="0"/>
              <a:t>The </a:t>
            </a:r>
            <a:r>
              <a:rPr lang="en-IN" dirty="0"/>
              <a:t>mechanism consists of creating the IPv6 packets in a normal </a:t>
            </a:r>
            <a:r>
              <a:rPr lang="en-IN" dirty="0" smtClean="0"/>
              <a:t>way and </a:t>
            </a:r>
            <a:r>
              <a:rPr lang="en-IN" dirty="0"/>
              <a:t>encapsulating them in an IPv4 packet. </a:t>
            </a:r>
            <a:endParaRPr lang="en-IN" dirty="0" smtClean="0"/>
          </a:p>
          <a:p>
            <a:pPr lvl="2" algn="just"/>
            <a:r>
              <a:rPr lang="en-IN" dirty="0" smtClean="0"/>
              <a:t>The </a:t>
            </a:r>
            <a:r>
              <a:rPr lang="en-IN" dirty="0"/>
              <a:t>reverse process is undertaken in </a:t>
            </a:r>
            <a:r>
              <a:rPr lang="en-IN" dirty="0" smtClean="0"/>
              <a:t>the destination </a:t>
            </a:r>
            <a:r>
              <a:rPr lang="en-IN" dirty="0"/>
              <a:t>machine that de-encapsulates the IPv6 packet</a:t>
            </a:r>
            <a:r>
              <a:rPr lang="en-IN" dirty="0" smtClean="0"/>
              <a:t>.</a:t>
            </a:r>
            <a:endParaRPr lang="en-IN" dirty="0"/>
          </a:p>
        </p:txBody>
      </p:sp>
    </p:spTree>
    <p:extLst>
      <p:ext uri="{BB962C8B-B14F-4D97-AF65-F5344CB8AC3E}">
        <p14:creationId xmlns:p14="http://schemas.microsoft.com/office/powerpoint/2010/main" val="2273599983"/>
      </p:ext>
    </p:extLst>
  </p:cSld>
  <p:clrMapOvr>
    <a:masterClrMapping/>
  </p:clrMapOvr>
  <p:timing>
    <p:tnLst>
      <p:par>
        <p:cT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IPv6 Protocol Overview</a:t>
            </a:r>
          </a:p>
        </p:txBody>
      </p:sp>
      <p:sp>
        <p:nvSpPr>
          <p:cNvPr id="4" name="Slide Number Placeholder 3"/>
          <p:cNvSpPr>
            <a:spLocks noGrp="1"/>
          </p:cNvSpPr>
          <p:nvPr>
            <p:ph type="sldNum" sz="quarter" idx="12"/>
          </p:nvPr>
        </p:nvSpPr>
        <p:spPr/>
        <p:txBody>
          <a:bodyPr/>
          <a:lstStyle/>
          <a:p>
            <a:fld id="{B6F15528-21DE-4FAA-801E-634DDDAF4B2B}" type="slidenum">
              <a:rPr lang="en-US" smtClean="0"/>
              <a:pPr/>
              <a:t>209</a:t>
            </a:fld>
            <a:endParaRPr lang="en-US"/>
          </a:p>
        </p:txBody>
      </p:sp>
      <p:sp>
        <p:nvSpPr>
          <p:cNvPr id="3" name="Content Placeholder 2"/>
          <p:cNvSpPr>
            <a:spLocks noGrp="1"/>
          </p:cNvSpPr>
          <p:nvPr>
            <p:ph idx="1"/>
          </p:nvPr>
        </p:nvSpPr>
        <p:spPr/>
        <p:txBody>
          <a:bodyPr>
            <a:normAutofit/>
          </a:bodyPr>
          <a:lstStyle/>
          <a:p>
            <a:pPr algn="just"/>
            <a:r>
              <a:rPr lang="en-IN" dirty="0"/>
              <a:t>There is a significant difference between the procedures to allocate IPv4 </a:t>
            </a:r>
            <a:r>
              <a:rPr lang="en-IN" dirty="0" smtClean="0"/>
              <a:t>addresses, which </a:t>
            </a:r>
            <a:r>
              <a:rPr lang="en-IN" dirty="0"/>
              <a:t>focus on the parsimonious use of addresses (since addresses are a </a:t>
            </a:r>
            <a:r>
              <a:rPr lang="en-IN" dirty="0" smtClean="0"/>
              <a:t>scare resource </a:t>
            </a:r>
            <a:r>
              <a:rPr lang="en-IN" dirty="0"/>
              <a:t>and should be managed with caution), </a:t>
            </a:r>
            <a:endParaRPr lang="en-IN" dirty="0" smtClean="0"/>
          </a:p>
          <a:p>
            <a:pPr algn="just"/>
            <a:r>
              <a:rPr lang="en-IN" dirty="0" smtClean="0"/>
              <a:t>The </a:t>
            </a:r>
            <a:r>
              <a:rPr lang="en-IN" dirty="0"/>
              <a:t>procedures to allocate </a:t>
            </a:r>
            <a:r>
              <a:rPr lang="en-IN" dirty="0" smtClean="0"/>
              <a:t>IPv6 addresses</a:t>
            </a:r>
            <a:r>
              <a:rPr lang="en-IN" dirty="0"/>
              <a:t>, which focus on flexibility. </a:t>
            </a:r>
            <a:endParaRPr lang="en-IN" dirty="0" smtClean="0"/>
          </a:p>
          <a:p>
            <a:pPr algn="just"/>
            <a:r>
              <a:rPr lang="en-IN" dirty="0" smtClean="0"/>
              <a:t>RIRs are recommending </a:t>
            </a:r>
            <a:r>
              <a:rPr lang="en-IN" dirty="0"/>
              <a:t>ISPs </a:t>
            </a:r>
            <a:r>
              <a:rPr lang="en-IN" dirty="0" smtClean="0"/>
              <a:t>(</a:t>
            </a:r>
            <a:r>
              <a:rPr lang="en-IN" dirty="0"/>
              <a:t>internet service providers</a:t>
            </a:r>
            <a:r>
              <a:rPr lang="en-IN" dirty="0" smtClean="0"/>
              <a:t>) and </a:t>
            </a:r>
            <a:r>
              <a:rPr lang="en-IN" dirty="0"/>
              <a:t>operators allocate to each IPv6 client a /48 subnetwork; </a:t>
            </a:r>
            <a:r>
              <a:rPr lang="en-IN" dirty="0" smtClean="0"/>
              <a:t>this allows </a:t>
            </a:r>
            <a:r>
              <a:rPr lang="en-IN" dirty="0"/>
              <a:t>clients to manage their own subnetworks without using NAT</a:t>
            </a:r>
            <a:r>
              <a:rPr lang="en-IN" dirty="0" smtClean="0"/>
              <a:t>.</a:t>
            </a:r>
          </a:p>
        </p:txBody>
      </p:sp>
    </p:spTree>
    <p:extLst>
      <p:ext uri="{BB962C8B-B14F-4D97-AF65-F5344CB8AC3E}">
        <p14:creationId xmlns:p14="http://schemas.microsoft.com/office/powerpoint/2010/main" val="417701846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t>WPAN Technologies </a:t>
            </a:r>
            <a:r>
              <a:rPr lang="en-IN" dirty="0" smtClean="0"/>
              <a:t>for IoT/M2M</a:t>
            </a:r>
            <a:r>
              <a:rPr lang="en-IN" dirty="0"/>
              <a:t/>
            </a:r>
            <a:br>
              <a:rPr lang="en-IN" dirty="0"/>
            </a:br>
            <a:r>
              <a:rPr lang="en-IN" dirty="0" err="1"/>
              <a:t>Zigbee</a:t>
            </a:r>
            <a:r>
              <a:rPr lang="en-IN" dirty="0"/>
              <a:t>/IEEE 802.15.4</a:t>
            </a:r>
          </a:p>
        </p:txBody>
      </p:sp>
      <p:sp>
        <p:nvSpPr>
          <p:cNvPr id="3" name="Content Placeholder 2"/>
          <p:cNvSpPr>
            <a:spLocks noGrp="1"/>
          </p:cNvSpPr>
          <p:nvPr>
            <p:ph idx="1"/>
          </p:nvPr>
        </p:nvSpPr>
        <p:spPr/>
        <p:txBody>
          <a:bodyPr>
            <a:normAutofit/>
          </a:bodyPr>
          <a:lstStyle/>
          <a:p>
            <a:pPr algn="just"/>
            <a:r>
              <a:rPr lang="en-IN" dirty="0" smtClean="0"/>
              <a:t>Disadvantages: </a:t>
            </a:r>
          </a:p>
          <a:p>
            <a:pPr algn="just"/>
            <a:r>
              <a:rPr lang="en-IN" dirty="0" smtClean="0"/>
              <a:t>ZigBee’s </a:t>
            </a:r>
            <a:r>
              <a:rPr lang="en-IN" dirty="0"/>
              <a:t>relative complexity (as seen </a:t>
            </a:r>
            <a:r>
              <a:rPr lang="en-IN" dirty="0" smtClean="0"/>
              <a:t>in the </a:t>
            </a:r>
            <a:r>
              <a:rPr lang="en-IN" dirty="0"/>
              <a:t>protocol </a:t>
            </a:r>
            <a:r>
              <a:rPr lang="en-IN" dirty="0" smtClean="0"/>
              <a:t>stack) </a:t>
            </a:r>
            <a:r>
              <a:rPr lang="en-IN" dirty="0"/>
              <a:t>and the apparent fact that the power consumption </a:t>
            </a:r>
            <a:r>
              <a:rPr lang="en-IN" dirty="0" smtClean="0"/>
              <a:t>of ZigBee </a:t>
            </a:r>
            <a:r>
              <a:rPr lang="en-IN" dirty="0"/>
              <a:t>devices is higher than the consumption of some alternatives (e.g., BLE) </a:t>
            </a:r>
            <a:r>
              <a:rPr lang="en-IN" dirty="0" smtClean="0"/>
              <a:t>tend to </a:t>
            </a:r>
            <a:r>
              <a:rPr lang="en-IN" dirty="0"/>
              <a:t>make ZigBee not always the most ideal solution </a:t>
            </a:r>
            <a:r>
              <a:rPr lang="en-IN" i="1" dirty="0"/>
              <a:t>for unmaintained devices that </a:t>
            </a:r>
            <a:r>
              <a:rPr lang="en-IN" i="1" dirty="0" smtClean="0"/>
              <a:t>need to </a:t>
            </a:r>
            <a:r>
              <a:rPr lang="en-IN" i="1" dirty="0"/>
              <a:t>operate for extensive periods of time from a limited power source</a:t>
            </a:r>
            <a:r>
              <a:rPr lang="en-IN" dirty="0"/>
              <a:t>; </a:t>
            </a:r>
            <a:endParaRPr lang="en-IN" dirty="0" smtClean="0"/>
          </a:p>
          <a:p>
            <a:pPr algn="just"/>
            <a:r>
              <a:rPr lang="en-IN" dirty="0" smtClean="0"/>
              <a:t>hence</a:t>
            </a:r>
            <a:r>
              <a:rPr lang="en-IN" dirty="0"/>
              <a:t>, </a:t>
            </a:r>
            <a:r>
              <a:rPr lang="en-IN" dirty="0" smtClean="0"/>
              <a:t>while many </a:t>
            </a:r>
            <a:r>
              <a:rPr lang="en-IN" dirty="0"/>
              <a:t>home applications make ideal use of ZigBee, other IoT/M2M applications </a:t>
            </a:r>
            <a:r>
              <a:rPr lang="en-IN" dirty="0" smtClean="0"/>
              <a:t>can also </a:t>
            </a:r>
            <a:r>
              <a:rPr lang="en-IN" dirty="0"/>
              <a:t>be supported by other approaches.</a:t>
            </a:r>
          </a:p>
        </p:txBody>
      </p:sp>
      <p:sp>
        <p:nvSpPr>
          <p:cNvPr id="4" name="Slide Number Placeholder 3"/>
          <p:cNvSpPr>
            <a:spLocks noGrp="1"/>
          </p:cNvSpPr>
          <p:nvPr>
            <p:ph type="sldNum" sz="quarter" idx="12"/>
          </p:nvPr>
        </p:nvSpPr>
        <p:spPr/>
        <p:txBody>
          <a:bodyPr/>
          <a:lstStyle/>
          <a:p>
            <a:fld id="{B6F15528-21DE-4FAA-801E-634DDDAF4B2B}" type="slidenum">
              <a:rPr lang="en-US" smtClean="0"/>
              <a:pPr/>
              <a:t>21</a:t>
            </a:fld>
            <a:endParaRPr lang="en-US"/>
          </a:p>
        </p:txBody>
      </p:sp>
    </p:spTree>
    <p:extLst>
      <p:ext uri="{BB962C8B-B14F-4D97-AF65-F5344CB8AC3E}">
        <p14:creationId xmlns:p14="http://schemas.microsoft.com/office/powerpoint/2010/main" val="3606261240"/>
      </p:ext>
    </p:extLst>
  </p:cSld>
  <p:clrMapOvr>
    <a:masterClrMapping/>
  </p:clrMapOvr>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IPv6 Protocol Overview</a:t>
            </a:r>
          </a:p>
        </p:txBody>
      </p:sp>
      <p:sp>
        <p:nvSpPr>
          <p:cNvPr id="4" name="Slide Number Placeholder 3"/>
          <p:cNvSpPr>
            <a:spLocks noGrp="1"/>
          </p:cNvSpPr>
          <p:nvPr>
            <p:ph type="sldNum" sz="quarter" idx="12"/>
          </p:nvPr>
        </p:nvSpPr>
        <p:spPr/>
        <p:txBody>
          <a:bodyPr/>
          <a:lstStyle/>
          <a:p>
            <a:fld id="{B6F15528-21DE-4FAA-801E-634DDDAF4B2B}" type="slidenum">
              <a:rPr lang="en-US" smtClean="0"/>
              <a:pPr/>
              <a:t>210</a:t>
            </a:fld>
            <a:endParaRPr lang="en-US"/>
          </a:p>
        </p:txBody>
      </p:sp>
      <p:sp>
        <p:nvSpPr>
          <p:cNvPr id="3" name="Content Placeholder 2"/>
          <p:cNvSpPr>
            <a:spLocks noGrp="1"/>
          </p:cNvSpPr>
          <p:nvPr>
            <p:ph idx="1"/>
          </p:nvPr>
        </p:nvSpPr>
        <p:spPr/>
        <p:txBody>
          <a:bodyPr>
            <a:normAutofit fontScale="85000" lnSpcReduction="20000"/>
          </a:bodyPr>
          <a:lstStyle/>
          <a:p>
            <a:pPr algn="just"/>
            <a:r>
              <a:rPr lang="en-IN" dirty="0"/>
              <a:t>In order to allow its maximum scalability, the IPv6 protocol uses an </a:t>
            </a:r>
            <a:r>
              <a:rPr lang="en-IN" dirty="0" smtClean="0"/>
              <a:t>approach based </a:t>
            </a:r>
            <a:r>
              <a:rPr lang="en-IN" dirty="0"/>
              <a:t>on a basic header, with minimum information</a:t>
            </a:r>
            <a:r>
              <a:rPr lang="en-IN" dirty="0" smtClean="0"/>
              <a:t>.</a:t>
            </a:r>
          </a:p>
          <a:p>
            <a:pPr algn="just"/>
            <a:r>
              <a:rPr lang="en-IN" dirty="0"/>
              <a:t>IPv6 uses a </a:t>
            </a:r>
            <a:r>
              <a:rPr lang="en-IN" dirty="0" smtClean="0"/>
              <a:t>header “concatenation</a:t>
            </a:r>
            <a:r>
              <a:rPr lang="en-IN" dirty="0"/>
              <a:t>” mechanism to support supplementary capabilities. The </a:t>
            </a:r>
            <a:r>
              <a:rPr lang="en-IN" dirty="0" smtClean="0"/>
              <a:t>advantages of </a:t>
            </a:r>
            <a:r>
              <a:rPr lang="en-IN" dirty="0"/>
              <a:t>this approach include the following:</a:t>
            </a:r>
          </a:p>
          <a:p>
            <a:pPr lvl="1" algn="just"/>
            <a:r>
              <a:rPr lang="en-IN" dirty="0" smtClean="0"/>
              <a:t>The </a:t>
            </a:r>
            <a:r>
              <a:rPr lang="en-IN" dirty="0"/>
              <a:t>size of the basic header is always the same and is well known. The </a:t>
            </a:r>
            <a:r>
              <a:rPr lang="en-IN" dirty="0" smtClean="0"/>
              <a:t>basic header </a:t>
            </a:r>
            <a:r>
              <a:rPr lang="en-IN" dirty="0"/>
              <a:t>has been simplified compared with IPv4, since only eight fields are </a:t>
            </a:r>
            <a:r>
              <a:rPr lang="en-IN" dirty="0" smtClean="0"/>
              <a:t>used instead </a:t>
            </a:r>
            <a:r>
              <a:rPr lang="en-IN" dirty="0"/>
              <a:t>of 12. The basic IPv6 header has a fixed size; hence, its processing </a:t>
            </a:r>
            <a:r>
              <a:rPr lang="en-IN" dirty="0" smtClean="0"/>
              <a:t>by nodes </a:t>
            </a:r>
            <a:r>
              <a:rPr lang="en-IN" dirty="0"/>
              <a:t>and routers is more straightforward. Also, the header’s structure aligns </a:t>
            </a:r>
            <a:r>
              <a:rPr lang="en-IN" dirty="0" smtClean="0"/>
              <a:t>to 64 </a:t>
            </a:r>
            <a:r>
              <a:rPr lang="en-IN" dirty="0"/>
              <a:t>bits, so that new and future processors (64 bits minimum) can process it </a:t>
            </a:r>
            <a:r>
              <a:rPr lang="en-IN" dirty="0" smtClean="0"/>
              <a:t>in a </a:t>
            </a:r>
            <a:r>
              <a:rPr lang="en-IN" dirty="0"/>
              <a:t>more efficient way.</a:t>
            </a:r>
          </a:p>
          <a:p>
            <a:pPr lvl="1" algn="just"/>
            <a:r>
              <a:rPr lang="en-IN" dirty="0" smtClean="0"/>
              <a:t>Routers </a:t>
            </a:r>
            <a:r>
              <a:rPr lang="en-IN" dirty="0"/>
              <a:t>placed between a source point and a destination point (i.e., the </a:t>
            </a:r>
            <a:r>
              <a:rPr lang="en-IN" dirty="0" smtClean="0"/>
              <a:t>route that </a:t>
            </a:r>
            <a:r>
              <a:rPr lang="en-IN" dirty="0"/>
              <a:t>a specific packet has to pass through) do not need to process or </a:t>
            </a:r>
            <a:r>
              <a:rPr lang="en-IN" dirty="0" smtClean="0"/>
              <a:t>understand  any </a:t>
            </a:r>
            <a:r>
              <a:rPr lang="en-IN" dirty="0"/>
              <a:t>“following headers.” In other words, in general, interior (core) points </a:t>
            </a:r>
            <a:r>
              <a:rPr lang="en-IN" dirty="0" smtClean="0"/>
              <a:t>of the </a:t>
            </a:r>
            <a:r>
              <a:rPr lang="en-IN" dirty="0"/>
              <a:t>network (routers) only have to process the basic header, while in IPv4 </a:t>
            </a:r>
            <a:r>
              <a:rPr lang="en-IN" dirty="0" smtClean="0"/>
              <a:t>all headers </a:t>
            </a:r>
            <a:r>
              <a:rPr lang="en-IN" dirty="0"/>
              <a:t>must be processed. This flow mechanism is similar to the operation </a:t>
            </a:r>
            <a:r>
              <a:rPr lang="en-IN" dirty="0" smtClean="0"/>
              <a:t>in MPLS</a:t>
            </a:r>
            <a:r>
              <a:rPr lang="en-IN" dirty="0"/>
              <a:t>, yet precedes it by several years.</a:t>
            </a:r>
          </a:p>
          <a:p>
            <a:pPr lvl="1" algn="just"/>
            <a:r>
              <a:rPr lang="en-IN" dirty="0" smtClean="0"/>
              <a:t>There </a:t>
            </a:r>
            <a:r>
              <a:rPr lang="en-IN" dirty="0"/>
              <a:t>is no limit to the number of options that the headers can support (the </a:t>
            </a:r>
            <a:r>
              <a:rPr lang="en-IN" dirty="0" smtClean="0"/>
              <a:t>IPv6 basic </a:t>
            </a:r>
            <a:r>
              <a:rPr lang="en-IN" dirty="0"/>
              <a:t>header is 40 octets in length, while IPv4 one varies from 20 to 60 </a:t>
            </a:r>
            <a:r>
              <a:rPr lang="en-IN" dirty="0" smtClean="0"/>
              <a:t>octets, depending </a:t>
            </a:r>
            <a:r>
              <a:rPr lang="en-IN" dirty="0"/>
              <a:t>on the options used).</a:t>
            </a:r>
            <a:endParaRPr lang="en-IN" dirty="0" smtClean="0"/>
          </a:p>
        </p:txBody>
      </p:sp>
    </p:spTree>
    <p:extLst>
      <p:ext uri="{BB962C8B-B14F-4D97-AF65-F5344CB8AC3E}">
        <p14:creationId xmlns:p14="http://schemas.microsoft.com/office/powerpoint/2010/main" val="893575783"/>
      </p:ext>
    </p:extLst>
  </p:cSld>
  <p:clrMapOvr>
    <a:masterClrMapping/>
  </p:clrMapOvr>
  <p:timing>
    <p:tnLst>
      <p:par>
        <p:cT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IPv6 </a:t>
            </a:r>
            <a:r>
              <a:rPr lang="en-IN" dirty="0" err="1"/>
              <a:t>Tunneling</a:t>
            </a:r>
            <a:endParaRPr lang="en-IN" dirty="0"/>
          </a:p>
        </p:txBody>
      </p:sp>
      <p:sp>
        <p:nvSpPr>
          <p:cNvPr id="3" name="Content Placeholder 2"/>
          <p:cNvSpPr>
            <a:spLocks noGrp="1"/>
          </p:cNvSpPr>
          <p:nvPr>
            <p:ph idx="1"/>
          </p:nvPr>
        </p:nvSpPr>
        <p:spPr/>
        <p:txBody>
          <a:bodyPr/>
          <a:lstStyle/>
          <a:p>
            <a:pPr algn="just"/>
            <a:r>
              <a:rPr lang="en-IN" dirty="0"/>
              <a:t>IPv6 </a:t>
            </a:r>
            <a:r>
              <a:rPr lang="en-IN" dirty="0" err="1"/>
              <a:t>tunneling</a:t>
            </a:r>
            <a:r>
              <a:rPr lang="en-IN" dirty="0"/>
              <a:t> is used in a variety of settings, including in MIPv6. </a:t>
            </a:r>
            <a:endParaRPr lang="en-IN" dirty="0" smtClean="0"/>
          </a:p>
          <a:p>
            <a:pPr algn="just"/>
            <a:r>
              <a:rPr lang="en-IN" dirty="0" smtClean="0"/>
              <a:t>MIPv6 tunnels payload </a:t>
            </a:r>
            <a:r>
              <a:rPr lang="en-IN" dirty="0"/>
              <a:t>packets between the mobile node (MN) and the home agent (HA) in </a:t>
            </a:r>
            <a:r>
              <a:rPr lang="en-IN" dirty="0" smtClean="0"/>
              <a:t>both directions</a:t>
            </a:r>
            <a:r>
              <a:rPr lang="en-IN" dirty="0"/>
              <a:t>. </a:t>
            </a:r>
            <a:endParaRPr lang="en-IN" dirty="0" smtClean="0"/>
          </a:p>
          <a:p>
            <a:pPr algn="just"/>
            <a:r>
              <a:rPr lang="en-IN" dirty="0" smtClean="0"/>
              <a:t>This </a:t>
            </a:r>
            <a:r>
              <a:rPr lang="en-IN" dirty="0" err="1"/>
              <a:t>tunneling</a:t>
            </a:r>
            <a:r>
              <a:rPr lang="en-IN" dirty="0"/>
              <a:t> uses IPv6 </a:t>
            </a:r>
            <a:r>
              <a:rPr lang="en-IN" dirty="0" smtClean="0"/>
              <a:t>encapsulation.</a:t>
            </a:r>
            <a:endParaRPr lang="en-IN"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211</a:t>
            </a:fld>
            <a:endParaRPr lang="en-US"/>
          </a:p>
        </p:txBody>
      </p:sp>
    </p:spTree>
    <p:extLst>
      <p:ext uri="{BB962C8B-B14F-4D97-AF65-F5344CB8AC3E}">
        <p14:creationId xmlns:p14="http://schemas.microsoft.com/office/powerpoint/2010/main" val="1459216898"/>
      </p:ext>
    </p:extLst>
  </p:cSld>
  <p:clrMapOvr>
    <a:masterClrMapping/>
  </p:clrMapOvr>
  <p:timing>
    <p:tnLst>
      <p:par>
        <p:cT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IPv6 </a:t>
            </a:r>
            <a:r>
              <a:rPr lang="en-IN" dirty="0" err="1"/>
              <a:t>Tunneling</a:t>
            </a:r>
            <a:endParaRPr lang="en-IN" dirty="0"/>
          </a:p>
        </p:txBody>
      </p:sp>
      <p:sp>
        <p:nvSpPr>
          <p:cNvPr id="3" name="Content Placeholder 2"/>
          <p:cNvSpPr>
            <a:spLocks noGrp="1"/>
          </p:cNvSpPr>
          <p:nvPr>
            <p:ph idx="1"/>
          </p:nvPr>
        </p:nvSpPr>
        <p:spPr/>
        <p:txBody>
          <a:bodyPr>
            <a:normAutofit lnSpcReduction="10000"/>
          </a:bodyPr>
          <a:lstStyle/>
          <a:p>
            <a:pPr algn="just"/>
            <a:r>
              <a:rPr lang="en-IN" dirty="0"/>
              <a:t>IPv6 </a:t>
            </a:r>
            <a:r>
              <a:rPr lang="en-IN" dirty="0" err="1"/>
              <a:t>tunneling</a:t>
            </a:r>
            <a:r>
              <a:rPr lang="en-IN" dirty="0"/>
              <a:t> </a:t>
            </a:r>
            <a:r>
              <a:rPr lang="en-IN" dirty="0" smtClean="0"/>
              <a:t>a </a:t>
            </a:r>
            <a:r>
              <a:rPr lang="en-IN" dirty="0"/>
              <a:t>technique for establishing </a:t>
            </a:r>
            <a:r>
              <a:rPr lang="en-IN" dirty="0" smtClean="0"/>
              <a:t>a “virtual </a:t>
            </a:r>
            <a:r>
              <a:rPr lang="en-IN" dirty="0"/>
              <a:t>link” between two IPv6 nodes for transmitting data packets as payloads </a:t>
            </a:r>
            <a:r>
              <a:rPr lang="en-IN" dirty="0" smtClean="0"/>
              <a:t>of IPv6 </a:t>
            </a:r>
            <a:r>
              <a:rPr lang="en-IN" dirty="0"/>
              <a:t>packets. </a:t>
            </a:r>
            <a:endParaRPr lang="en-IN" dirty="0" smtClean="0"/>
          </a:p>
          <a:p>
            <a:pPr algn="just"/>
            <a:r>
              <a:rPr lang="en-IN" dirty="0" smtClean="0"/>
              <a:t>From </a:t>
            </a:r>
            <a:r>
              <a:rPr lang="en-IN" dirty="0"/>
              <a:t>the perspective of the two nodes, this “virtual link,” called </a:t>
            </a:r>
            <a:r>
              <a:rPr lang="en-IN" dirty="0" smtClean="0"/>
              <a:t>an </a:t>
            </a:r>
            <a:r>
              <a:rPr lang="en-IN" i="1" dirty="0" smtClean="0"/>
              <a:t>IPv6 </a:t>
            </a:r>
            <a:r>
              <a:rPr lang="en-IN" i="1" dirty="0"/>
              <a:t>tunnel</a:t>
            </a:r>
            <a:r>
              <a:rPr lang="en-IN" dirty="0"/>
              <a:t>, appears as a point-to-point link on which IPv6 acts like a </a:t>
            </a:r>
            <a:r>
              <a:rPr lang="en-IN" dirty="0" smtClean="0"/>
              <a:t>link-layer protocol</a:t>
            </a:r>
            <a:r>
              <a:rPr lang="en-IN" dirty="0"/>
              <a:t>. </a:t>
            </a:r>
            <a:endParaRPr lang="en-IN" dirty="0" smtClean="0"/>
          </a:p>
          <a:p>
            <a:pPr algn="just"/>
            <a:r>
              <a:rPr lang="en-IN" dirty="0" smtClean="0"/>
              <a:t>The </a:t>
            </a:r>
            <a:r>
              <a:rPr lang="en-IN" dirty="0"/>
              <a:t>two IPv6 nodes support specific roles. </a:t>
            </a:r>
            <a:endParaRPr lang="en-IN" dirty="0" smtClean="0"/>
          </a:p>
          <a:p>
            <a:pPr algn="just"/>
            <a:r>
              <a:rPr lang="en-IN" dirty="0" smtClean="0"/>
              <a:t>One </a:t>
            </a:r>
            <a:r>
              <a:rPr lang="en-IN" dirty="0"/>
              <a:t>node encapsulates </a:t>
            </a:r>
            <a:r>
              <a:rPr lang="en-IN" dirty="0" smtClean="0"/>
              <a:t>original packets </a:t>
            </a:r>
            <a:r>
              <a:rPr lang="en-IN" dirty="0"/>
              <a:t>received from other nodes or from itself and forwards the resulting </a:t>
            </a:r>
            <a:r>
              <a:rPr lang="en-IN" dirty="0" smtClean="0"/>
              <a:t>tunnel packets </a:t>
            </a:r>
            <a:r>
              <a:rPr lang="en-IN" dirty="0"/>
              <a:t>through the tunnel. </a:t>
            </a:r>
            <a:endParaRPr lang="en-IN" dirty="0" smtClean="0"/>
          </a:p>
          <a:p>
            <a:pPr algn="just"/>
            <a:r>
              <a:rPr lang="en-IN" dirty="0" smtClean="0"/>
              <a:t>The </a:t>
            </a:r>
            <a:r>
              <a:rPr lang="en-IN" dirty="0"/>
              <a:t>other node </a:t>
            </a:r>
            <a:r>
              <a:rPr lang="en-IN" dirty="0" err="1"/>
              <a:t>decapsulates</a:t>
            </a:r>
            <a:r>
              <a:rPr lang="en-IN" dirty="0"/>
              <a:t> the received tunnel </a:t>
            </a:r>
            <a:r>
              <a:rPr lang="en-IN" dirty="0" smtClean="0"/>
              <a:t>packets and </a:t>
            </a:r>
            <a:r>
              <a:rPr lang="en-IN" dirty="0"/>
              <a:t>forwards the resulting original packets toward their </a:t>
            </a:r>
            <a:r>
              <a:rPr lang="en-IN" dirty="0" smtClean="0"/>
              <a:t>destinations.</a:t>
            </a:r>
            <a:endParaRPr lang="en-IN"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212</a:t>
            </a:fld>
            <a:endParaRPr lang="en-US"/>
          </a:p>
        </p:txBody>
      </p:sp>
    </p:spTree>
    <p:extLst>
      <p:ext uri="{BB962C8B-B14F-4D97-AF65-F5344CB8AC3E}">
        <p14:creationId xmlns:p14="http://schemas.microsoft.com/office/powerpoint/2010/main" val="2807113688"/>
      </p:ext>
    </p:extLst>
  </p:cSld>
  <p:clrMapOvr>
    <a:masterClrMapping/>
  </p:clrMapOvr>
  <p:timing>
    <p:tnLst>
      <p:par>
        <p:cT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IPv6 </a:t>
            </a:r>
            <a:r>
              <a:rPr lang="en-IN" dirty="0" err="1"/>
              <a:t>Tunneling</a:t>
            </a:r>
            <a:endParaRPr lang="en-IN" dirty="0"/>
          </a:p>
        </p:txBody>
      </p:sp>
      <p:sp>
        <p:nvSpPr>
          <p:cNvPr id="3" name="Content Placeholder 2"/>
          <p:cNvSpPr>
            <a:spLocks noGrp="1"/>
          </p:cNvSpPr>
          <p:nvPr>
            <p:ph idx="1"/>
          </p:nvPr>
        </p:nvSpPr>
        <p:spPr/>
        <p:txBody>
          <a:bodyPr>
            <a:normAutofit/>
          </a:bodyPr>
          <a:lstStyle/>
          <a:p>
            <a:pPr algn="just"/>
            <a:r>
              <a:rPr lang="en-IN" sz="2000" dirty="0"/>
              <a:t>The </a:t>
            </a:r>
            <a:r>
              <a:rPr lang="en-IN" sz="2000" dirty="0" err="1"/>
              <a:t>encapsulator</a:t>
            </a:r>
            <a:r>
              <a:rPr lang="en-IN" sz="2000" dirty="0"/>
              <a:t> node is called the tunnel entry-point node, and it is the source </a:t>
            </a:r>
            <a:r>
              <a:rPr lang="en-IN" sz="2000" dirty="0" smtClean="0"/>
              <a:t>of the </a:t>
            </a:r>
            <a:r>
              <a:rPr lang="en-IN" sz="2000" dirty="0"/>
              <a:t>tunnel packets. </a:t>
            </a:r>
            <a:endParaRPr lang="en-IN" sz="2000" dirty="0" smtClean="0"/>
          </a:p>
          <a:p>
            <a:pPr algn="just"/>
            <a:r>
              <a:rPr lang="en-IN" sz="2000" dirty="0" smtClean="0"/>
              <a:t>The </a:t>
            </a:r>
            <a:r>
              <a:rPr lang="en-IN" sz="2000" dirty="0" err="1"/>
              <a:t>decapsulator</a:t>
            </a:r>
            <a:r>
              <a:rPr lang="en-IN" sz="2000" dirty="0"/>
              <a:t> node is called the tunnel exit point, and it is </a:t>
            </a:r>
            <a:r>
              <a:rPr lang="en-IN" sz="2000" dirty="0" smtClean="0"/>
              <a:t>the destination </a:t>
            </a:r>
            <a:r>
              <a:rPr lang="en-IN" sz="2000" dirty="0"/>
              <a:t>of the tunnel packets. </a:t>
            </a:r>
            <a:endParaRPr lang="en-IN" sz="2000" dirty="0" smtClean="0"/>
          </a:p>
          <a:p>
            <a:pPr algn="just"/>
            <a:r>
              <a:rPr lang="en-IN" sz="2000" dirty="0" smtClean="0"/>
              <a:t>An </a:t>
            </a:r>
            <a:r>
              <a:rPr lang="en-IN" sz="2000" dirty="0"/>
              <a:t>IPv6 tunnel is a unidirectional </a:t>
            </a:r>
            <a:r>
              <a:rPr lang="en-IN" sz="2000" dirty="0" smtClean="0"/>
              <a:t>mechanism— tunnel </a:t>
            </a:r>
            <a:r>
              <a:rPr lang="en-IN" sz="2000" dirty="0"/>
              <a:t>packet </a:t>
            </a:r>
            <a:r>
              <a:rPr lang="en-IN" sz="2000" dirty="0" err="1"/>
              <a:t>flowtakes</a:t>
            </a:r>
            <a:r>
              <a:rPr lang="en-IN" sz="2000" dirty="0"/>
              <a:t> place in one direction between the IPv6 tunnel entry-point </a:t>
            </a:r>
            <a:r>
              <a:rPr lang="en-IN" sz="2000" dirty="0" smtClean="0"/>
              <a:t>and exit-point nodes. </a:t>
            </a:r>
          </a:p>
        </p:txBody>
      </p:sp>
      <p:sp>
        <p:nvSpPr>
          <p:cNvPr id="4" name="Slide Number Placeholder 3"/>
          <p:cNvSpPr>
            <a:spLocks noGrp="1"/>
          </p:cNvSpPr>
          <p:nvPr>
            <p:ph type="sldNum" sz="quarter" idx="12"/>
          </p:nvPr>
        </p:nvSpPr>
        <p:spPr/>
        <p:txBody>
          <a:bodyPr/>
          <a:lstStyle/>
          <a:p>
            <a:fld id="{B6F15528-21DE-4FAA-801E-634DDDAF4B2B}" type="slidenum">
              <a:rPr lang="en-US" smtClean="0"/>
              <a:pPr/>
              <a:t>213</a:t>
            </a:fld>
            <a:endParaRPr lang="en-US"/>
          </a:p>
        </p:txBody>
      </p:sp>
      <p:pic>
        <p:nvPicPr>
          <p:cNvPr id="1026"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p:blipFill>
        <p:spPr bwMode="auto">
          <a:xfrm>
            <a:off x="695325" y="4191000"/>
            <a:ext cx="7753350" cy="25363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00455981"/>
      </p:ext>
    </p:extLst>
  </p:cSld>
  <p:clrMapOvr>
    <a:masterClrMapping/>
  </p:clrMapOvr>
  <p:timing>
    <p:tnLst>
      <p:par>
        <p:cT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IPv6 </a:t>
            </a:r>
            <a:r>
              <a:rPr lang="en-IN" dirty="0" err="1"/>
              <a:t>Tunneling</a:t>
            </a:r>
            <a:endParaRPr lang="en-IN" dirty="0"/>
          </a:p>
        </p:txBody>
      </p:sp>
      <p:sp>
        <p:nvSpPr>
          <p:cNvPr id="3" name="Content Placeholder 2"/>
          <p:cNvSpPr>
            <a:spLocks noGrp="1"/>
          </p:cNvSpPr>
          <p:nvPr>
            <p:ph idx="1"/>
          </p:nvPr>
        </p:nvSpPr>
        <p:spPr/>
        <p:txBody>
          <a:bodyPr>
            <a:normAutofit/>
          </a:bodyPr>
          <a:lstStyle/>
          <a:p>
            <a:pPr algn="just"/>
            <a:r>
              <a:rPr lang="en-IN" sz="2000" dirty="0" smtClean="0"/>
              <a:t>Bidirectional </a:t>
            </a:r>
            <a:r>
              <a:rPr lang="en-IN" sz="2000" dirty="0" err="1"/>
              <a:t>tunneling</a:t>
            </a:r>
            <a:r>
              <a:rPr lang="en-IN" sz="2000" dirty="0"/>
              <a:t> is achieved by </a:t>
            </a:r>
            <a:r>
              <a:rPr lang="en-IN" sz="2000" dirty="0" smtClean="0"/>
              <a:t>merging two </a:t>
            </a:r>
            <a:r>
              <a:rPr lang="en-IN" sz="2000" dirty="0"/>
              <a:t>unidirectional mechanisms, that is, configuring two tunnels, each in </a:t>
            </a:r>
            <a:r>
              <a:rPr lang="en-IN" sz="2000" dirty="0" smtClean="0"/>
              <a:t>opposite direction </a:t>
            </a:r>
            <a:r>
              <a:rPr lang="en-IN" sz="2000" dirty="0"/>
              <a:t>to the other—the entry-point node of one tunnel is the exit-point node </a:t>
            </a:r>
            <a:r>
              <a:rPr lang="en-IN" sz="2000" dirty="0" smtClean="0"/>
              <a:t>of the </a:t>
            </a:r>
            <a:r>
              <a:rPr lang="en-IN" sz="2000" dirty="0"/>
              <a:t>other </a:t>
            </a:r>
            <a:r>
              <a:rPr lang="en-IN" sz="2000" dirty="0" smtClean="0"/>
              <a:t>tunnel.</a:t>
            </a:r>
            <a:endParaRPr lang="en-IN" sz="2000"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214</a:t>
            </a:fld>
            <a:endParaRPr lang="en-US"/>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3450" y="2963124"/>
            <a:ext cx="7277100" cy="38186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8829611"/>
      </p:ext>
    </p:extLst>
  </p:cSld>
  <p:clrMapOvr>
    <a:masterClrMapping/>
  </p:clrMapOvr>
  <p:timing>
    <p:tnLst>
      <p:par>
        <p:cT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IPv6 </a:t>
            </a:r>
            <a:r>
              <a:rPr lang="en-IN" dirty="0" err="1"/>
              <a:t>Tunneling</a:t>
            </a:r>
            <a:endParaRPr lang="en-IN"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215</a:t>
            </a:fld>
            <a:endParaRPr lang="en-US"/>
          </a:p>
        </p:txBody>
      </p:sp>
      <p:pic>
        <p:nvPicPr>
          <p:cNvPr id="3074"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838200" y="1657350"/>
            <a:ext cx="7467600" cy="4762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35697356"/>
      </p:ext>
    </p:extLst>
  </p:cSld>
  <p:clrMapOvr>
    <a:masterClrMapping/>
  </p:clrMapOvr>
  <p:timing>
    <p:tnLst>
      <p:par>
        <p:cT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IPv6 </a:t>
            </a:r>
            <a:r>
              <a:rPr lang="en-IN" dirty="0" err="1"/>
              <a:t>Tunneling</a:t>
            </a:r>
            <a:endParaRPr lang="en-IN"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216</a:t>
            </a:fld>
            <a:endParaRPr lang="en-US"/>
          </a:p>
        </p:txBody>
      </p:sp>
      <p:sp>
        <p:nvSpPr>
          <p:cNvPr id="3" name="Content Placeholder 2"/>
          <p:cNvSpPr>
            <a:spLocks noGrp="1"/>
          </p:cNvSpPr>
          <p:nvPr>
            <p:ph idx="1"/>
          </p:nvPr>
        </p:nvSpPr>
        <p:spPr/>
        <p:txBody>
          <a:bodyPr/>
          <a:lstStyle/>
          <a:p>
            <a:r>
              <a:rPr lang="en-IN" i="1" dirty="0"/>
              <a:t>IPv6 </a:t>
            </a:r>
            <a:r>
              <a:rPr lang="en-IN" i="1" dirty="0" smtClean="0"/>
              <a:t>encapsulation</a:t>
            </a:r>
          </a:p>
          <a:p>
            <a:r>
              <a:rPr lang="en-IN" i="1" dirty="0"/>
              <a:t>IPv6 intermediate </a:t>
            </a:r>
            <a:r>
              <a:rPr lang="en-IN" i="1" dirty="0" smtClean="0"/>
              <a:t>processing</a:t>
            </a:r>
          </a:p>
          <a:p>
            <a:r>
              <a:rPr lang="en-IN" i="1" dirty="0"/>
              <a:t>IPv6 </a:t>
            </a:r>
            <a:r>
              <a:rPr lang="en-IN" i="1" dirty="0" err="1"/>
              <a:t>decapsulation</a:t>
            </a:r>
            <a:endParaRPr lang="en-IN" dirty="0"/>
          </a:p>
        </p:txBody>
      </p:sp>
    </p:spTree>
    <p:extLst>
      <p:ext uri="{BB962C8B-B14F-4D97-AF65-F5344CB8AC3E}">
        <p14:creationId xmlns:p14="http://schemas.microsoft.com/office/powerpoint/2010/main" val="308400860"/>
      </p:ext>
    </p:extLst>
  </p:cSld>
  <p:clrMapOvr>
    <a:masterClrMapping/>
  </p:clrMapOvr>
  <p:timing>
    <p:tnLst>
      <p:par>
        <p:cT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IPv6 </a:t>
            </a:r>
            <a:r>
              <a:rPr lang="en-IN" dirty="0" err="1"/>
              <a:t>Tunneling</a:t>
            </a:r>
            <a:endParaRPr lang="en-IN"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217</a:t>
            </a:fld>
            <a:endParaRPr lang="en-US"/>
          </a:p>
        </p:txBody>
      </p:sp>
      <p:sp>
        <p:nvSpPr>
          <p:cNvPr id="3" name="Content Placeholder 2"/>
          <p:cNvSpPr>
            <a:spLocks noGrp="1"/>
          </p:cNvSpPr>
          <p:nvPr>
            <p:ph idx="1"/>
          </p:nvPr>
        </p:nvSpPr>
        <p:spPr/>
        <p:txBody>
          <a:bodyPr>
            <a:normAutofit fontScale="92500" lnSpcReduction="20000"/>
          </a:bodyPr>
          <a:lstStyle/>
          <a:p>
            <a:pPr algn="just"/>
            <a:r>
              <a:rPr lang="en-IN" i="1" dirty="0"/>
              <a:t>IPv6 encapsulation </a:t>
            </a:r>
            <a:endParaRPr lang="en-IN" i="1" dirty="0" smtClean="0"/>
          </a:p>
          <a:p>
            <a:pPr algn="just"/>
            <a:r>
              <a:rPr lang="en-IN" dirty="0" smtClean="0"/>
              <a:t>Entails </a:t>
            </a:r>
            <a:r>
              <a:rPr lang="en-IN" dirty="0"/>
              <a:t>prepending an IPv6 header to the original </a:t>
            </a:r>
            <a:r>
              <a:rPr lang="en-IN" dirty="0" smtClean="0"/>
              <a:t>packet, and</a:t>
            </a:r>
            <a:r>
              <a:rPr lang="en-IN" dirty="0"/>
              <a:t>, optionally, a set of IPv6 extension headers, </a:t>
            </a:r>
            <a:r>
              <a:rPr lang="en-IN" dirty="0" smtClean="0"/>
              <a:t>that are collectively </a:t>
            </a:r>
            <a:r>
              <a:rPr lang="en-IN" dirty="0"/>
              <a:t>called tunnel IPv6 headers. </a:t>
            </a:r>
            <a:endParaRPr lang="en-IN" dirty="0" smtClean="0"/>
          </a:p>
          <a:p>
            <a:pPr algn="just"/>
            <a:r>
              <a:rPr lang="en-IN" dirty="0" smtClean="0"/>
              <a:t>The </a:t>
            </a:r>
            <a:r>
              <a:rPr lang="en-IN" dirty="0"/>
              <a:t>encapsulation takes place in an </a:t>
            </a:r>
            <a:r>
              <a:rPr lang="en-IN" dirty="0" smtClean="0"/>
              <a:t>IPv6 tunnel </a:t>
            </a:r>
            <a:r>
              <a:rPr lang="en-IN" dirty="0"/>
              <a:t>entry-point node, as a result of an original packet being forwarded </a:t>
            </a:r>
            <a:r>
              <a:rPr lang="en-IN" dirty="0" smtClean="0"/>
              <a:t>onto the </a:t>
            </a:r>
            <a:r>
              <a:rPr lang="en-IN" dirty="0"/>
              <a:t>virtual link represented by the tunnel. </a:t>
            </a:r>
            <a:endParaRPr lang="en-IN" dirty="0" smtClean="0"/>
          </a:p>
          <a:p>
            <a:pPr algn="just"/>
            <a:r>
              <a:rPr lang="en-IN" dirty="0" smtClean="0"/>
              <a:t>The </a:t>
            </a:r>
            <a:r>
              <a:rPr lang="en-IN" dirty="0"/>
              <a:t>original packet is processed </a:t>
            </a:r>
            <a:r>
              <a:rPr lang="en-IN" dirty="0" smtClean="0"/>
              <a:t>during forwarding </a:t>
            </a:r>
            <a:r>
              <a:rPr lang="en-IN" dirty="0"/>
              <a:t>according to the forwarding rules of the protocol of that packet. </a:t>
            </a:r>
            <a:endParaRPr lang="en-IN" dirty="0" smtClean="0"/>
          </a:p>
          <a:p>
            <a:pPr algn="just"/>
            <a:r>
              <a:rPr lang="en-IN" dirty="0" smtClean="0"/>
              <a:t>At encapsulation</a:t>
            </a:r>
            <a:r>
              <a:rPr lang="en-IN" dirty="0"/>
              <a:t>, the source field of the tunnel IPv6 header is filled with an IPv6 </a:t>
            </a:r>
            <a:r>
              <a:rPr lang="en-IN" dirty="0" smtClean="0"/>
              <a:t>address of </a:t>
            </a:r>
            <a:r>
              <a:rPr lang="en-IN" dirty="0"/>
              <a:t>the tunnel entry-point node and the destination field with an IPv6 address of </a:t>
            </a:r>
            <a:r>
              <a:rPr lang="en-IN" dirty="0" smtClean="0"/>
              <a:t>the tunnel </a:t>
            </a:r>
            <a:r>
              <a:rPr lang="en-IN" dirty="0"/>
              <a:t>exit point. </a:t>
            </a:r>
            <a:endParaRPr lang="en-IN" dirty="0" smtClean="0"/>
          </a:p>
          <a:p>
            <a:pPr algn="just"/>
            <a:r>
              <a:rPr lang="en-IN" dirty="0" smtClean="0"/>
              <a:t>Subsequently</a:t>
            </a:r>
            <a:r>
              <a:rPr lang="en-IN" dirty="0"/>
              <a:t>, the tunnel packet resulting from encapsulation is </a:t>
            </a:r>
            <a:r>
              <a:rPr lang="en-IN" dirty="0" smtClean="0"/>
              <a:t>sent toward </a:t>
            </a:r>
            <a:r>
              <a:rPr lang="en-IN" dirty="0"/>
              <a:t>the tunnel exit-point node.</a:t>
            </a:r>
          </a:p>
        </p:txBody>
      </p:sp>
    </p:spTree>
    <p:extLst>
      <p:ext uri="{BB962C8B-B14F-4D97-AF65-F5344CB8AC3E}">
        <p14:creationId xmlns:p14="http://schemas.microsoft.com/office/powerpoint/2010/main" val="644490907"/>
      </p:ext>
    </p:extLst>
  </p:cSld>
  <p:clrMapOvr>
    <a:masterClrMapping/>
  </p:clrMapOvr>
  <p:timing>
    <p:tnLst>
      <p:par>
        <p:cT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IPv6 </a:t>
            </a:r>
            <a:r>
              <a:rPr lang="en-IN" dirty="0" err="1"/>
              <a:t>Tunneling</a:t>
            </a:r>
            <a:endParaRPr lang="en-IN"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218</a:t>
            </a:fld>
            <a:endParaRPr lang="en-US"/>
          </a:p>
        </p:txBody>
      </p:sp>
      <p:sp>
        <p:nvSpPr>
          <p:cNvPr id="3" name="Content Placeholder 2"/>
          <p:cNvSpPr>
            <a:spLocks noGrp="1"/>
          </p:cNvSpPr>
          <p:nvPr>
            <p:ph idx="1"/>
          </p:nvPr>
        </p:nvSpPr>
        <p:spPr/>
        <p:txBody>
          <a:bodyPr>
            <a:normAutofit/>
          </a:bodyPr>
          <a:lstStyle/>
          <a:p>
            <a:pPr algn="just"/>
            <a:r>
              <a:rPr lang="en-IN" i="1" dirty="0"/>
              <a:t>IPv6 intermediate </a:t>
            </a:r>
            <a:endParaRPr lang="en-IN" i="1" dirty="0" smtClean="0"/>
          </a:p>
          <a:p>
            <a:pPr algn="just"/>
            <a:r>
              <a:rPr lang="en-IN" i="1" dirty="0" smtClean="0"/>
              <a:t>Processing </a:t>
            </a:r>
            <a:r>
              <a:rPr lang="en-IN" dirty="0"/>
              <a:t>by intermediate nodes in the tunnel processes </a:t>
            </a:r>
            <a:r>
              <a:rPr lang="en-IN" dirty="0" smtClean="0"/>
              <a:t>the IPv6 </a:t>
            </a:r>
            <a:r>
              <a:rPr lang="en-IN" dirty="0"/>
              <a:t>tunnel packets according to the IPv6 protocol. </a:t>
            </a:r>
            <a:endParaRPr lang="en-IN" dirty="0" smtClean="0"/>
          </a:p>
          <a:p>
            <a:pPr algn="just"/>
            <a:r>
              <a:rPr lang="en-IN" dirty="0" smtClean="0"/>
              <a:t>For </a:t>
            </a:r>
            <a:r>
              <a:rPr lang="en-IN" dirty="0"/>
              <a:t>example, a tunnel </a:t>
            </a:r>
            <a:r>
              <a:rPr lang="en-IN" dirty="0" smtClean="0"/>
              <a:t>hop-by-hop options </a:t>
            </a:r>
            <a:r>
              <a:rPr lang="en-IN" dirty="0"/>
              <a:t>extension header is processed by each receiving node in the tunnel; a </a:t>
            </a:r>
            <a:r>
              <a:rPr lang="en-IN" dirty="0" smtClean="0"/>
              <a:t>tunnel routing </a:t>
            </a:r>
            <a:r>
              <a:rPr lang="en-IN" dirty="0"/>
              <a:t>extension header identifies the intermediate processing nodes and </a:t>
            </a:r>
            <a:r>
              <a:rPr lang="en-IN" dirty="0" smtClean="0"/>
              <a:t>controls at </a:t>
            </a:r>
            <a:r>
              <a:rPr lang="en-IN" dirty="0"/>
              <a:t>a finer granularity the forwarding path of the tunnel packet through the tunnel; </a:t>
            </a:r>
            <a:r>
              <a:rPr lang="en-IN" dirty="0" smtClean="0"/>
              <a:t>a tunnel </a:t>
            </a:r>
            <a:r>
              <a:rPr lang="en-IN" dirty="0"/>
              <a:t>destination options extension header is processed at the tunnel exit-point node.</a:t>
            </a:r>
          </a:p>
        </p:txBody>
      </p:sp>
    </p:spTree>
    <p:extLst>
      <p:ext uri="{BB962C8B-B14F-4D97-AF65-F5344CB8AC3E}">
        <p14:creationId xmlns:p14="http://schemas.microsoft.com/office/powerpoint/2010/main" val="1889959773"/>
      </p:ext>
    </p:extLst>
  </p:cSld>
  <p:clrMapOvr>
    <a:masterClrMapping/>
  </p:clrMapOvr>
  <p:timing>
    <p:tnLst>
      <p:par>
        <p:cT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IPv6 </a:t>
            </a:r>
            <a:r>
              <a:rPr lang="en-IN" dirty="0" err="1"/>
              <a:t>Tunneling</a:t>
            </a:r>
            <a:endParaRPr lang="en-IN"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219</a:t>
            </a:fld>
            <a:endParaRPr lang="en-US"/>
          </a:p>
        </p:txBody>
      </p:sp>
      <p:sp>
        <p:nvSpPr>
          <p:cNvPr id="3" name="Content Placeholder 2"/>
          <p:cNvSpPr>
            <a:spLocks noGrp="1"/>
          </p:cNvSpPr>
          <p:nvPr>
            <p:ph idx="1"/>
          </p:nvPr>
        </p:nvSpPr>
        <p:spPr/>
        <p:txBody>
          <a:bodyPr>
            <a:normAutofit fontScale="77500" lnSpcReduction="20000"/>
          </a:bodyPr>
          <a:lstStyle/>
          <a:p>
            <a:pPr algn="just"/>
            <a:r>
              <a:rPr lang="en-IN" i="1" dirty="0"/>
              <a:t>IPv6 </a:t>
            </a:r>
            <a:r>
              <a:rPr lang="en-IN" i="1" dirty="0" err="1"/>
              <a:t>decapsulation</a:t>
            </a:r>
            <a:r>
              <a:rPr lang="en-IN" i="1" dirty="0"/>
              <a:t> </a:t>
            </a:r>
            <a:endParaRPr lang="en-IN" i="1" dirty="0" smtClean="0"/>
          </a:p>
          <a:p>
            <a:pPr algn="just"/>
            <a:r>
              <a:rPr lang="en-IN" dirty="0" smtClean="0"/>
              <a:t>Is </a:t>
            </a:r>
            <a:r>
              <a:rPr lang="en-IN" dirty="0"/>
              <a:t>the opposite process of encapsulation. </a:t>
            </a:r>
            <a:endParaRPr lang="en-IN" dirty="0" smtClean="0"/>
          </a:p>
          <a:p>
            <a:pPr algn="just"/>
            <a:r>
              <a:rPr lang="en-IN" dirty="0" smtClean="0"/>
              <a:t>Upon </a:t>
            </a:r>
            <a:r>
              <a:rPr lang="en-IN" dirty="0"/>
              <a:t>receiving </a:t>
            </a:r>
            <a:r>
              <a:rPr lang="en-IN" dirty="0" smtClean="0"/>
              <a:t>an IPv6 </a:t>
            </a:r>
            <a:r>
              <a:rPr lang="en-IN" dirty="0"/>
              <a:t>packet destined to an IPv6 address of a tunnel exit-point node, its IPv6 </a:t>
            </a:r>
            <a:r>
              <a:rPr lang="en-IN" dirty="0" smtClean="0"/>
              <a:t>protocol layer </a:t>
            </a:r>
            <a:r>
              <a:rPr lang="en-IN" dirty="0"/>
              <a:t>processes the tunnel headers. </a:t>
            </a:r>
            <a:r>
              <a:rPr lang="en-IN" dirty="0" smtClean="0"/>
              <a:t>The </a:t>
            </a:r>
            <a:r>
              <a:rPr lang="en-IN" dirty="0"/>
              <a:t>strict left-to-right processing rules for </a:t>
            </a:r>
            <a:r>
              <a:rPr lang="en-IN" dirty="0" smtClean="0"/>
              <a:t>extension headers </a:t>
            </a:r>
            <a:r>
              <a:rPr lang="en-IN" dirty="0"/>
              <a:t>are applied. </a:t>
            </a:r>
            <a:endParaRPr lang="en-IN" dirty="0" smtClean="0"/>
          </a:p>
          <a:p>
            <a:pPr algn="just"/>
            <a:r>
              <a:rPr lang="en-IN" dirty="0" smtClean="0"/>
              <a:t>When </a:t>
            </a:r>
            <a:r>
              <a:rPr lang="en-IN" dirty="0"/>
              <a:t>processing is complete, control is handed to the </a:t>
            </a:r>
            <a:r>
              <a:rPr lang="en-IN" dirty="0" smtClean="0"/>
              <a:t>next protocol </a:t>
            </a:r>
            <a:r>
              <a:rPr lang="en-IN" dirty="0"/>
              <a:t>engine, which is identified by the next header field value in the last </a:t>
            </a:r>
            <a:r>
              <a:rPr lang="en-IN" dirty="0" smtClean="0"/>
              <a:t>header processed</a:t>
            </a:r>
            <a:r>
              <a:rPr lang="en-IN" dirty="0"/>
              <a:t>. </a:t>
            </a:r>
            <a:endParaRPr lang="en-IN" dirty="0" smtClean="0"/>
          </a:p>
          <a:p>
            <a:pPr algn="just"/>
            <a:r>
              <a:rPr lang="en-IN" dirty="0" smtClean="0"/>
              <a:t>If </a:t>
            </a:r>
            <a:r>
              <a:rPr lang="en-IN" dirty="0"/>
              <a:t>this is set to a tunnel protocol value, the tunnel protocol engine </a:t>
            </a:r>
            <a:r>
              <a:rPr lang="en-IN" dirty="0" smtClean="0"/>
              <a:t>discards the </a:t>
            </a:r>
            <a:r>
              <a:rPr lang="en-IN" dirty="0"/>
              <a:t>tunnel headers and passes the resulting original packet to the Internet or </a:t>
            </a:r>
            <a:r>
              <a:rPr lang="en-IN" dirty="0" smtClean="0"/>
              <a:t>lower layer protocol </a:t>
            </a:r>
            <a:r>
              <a:rPr lang="en-IN" dirty="0"/>
              <a:t>identified by that value for further processing. </a:t>
            </a:r>
            <a:endParaRPr lang="en-IN" dirty="0" smtClean="0"/>
          </a:p>
          <a:p>
            <a:pPr algn="just"/>
            <a:r>
              <a:rPr lang="en-IN" dirty="0" smtClean="0"/>
              <a:t>For </a:t>
            </a:r>
            <a:r>
              <a:rPr lang="en-IN" dirty="0"/>
              <a:t>example, in the </a:t>
            </a:r>
            <a:r>
              <a:rPr lang="en-IN" dirty="0" smtClean="0"/>
              <a:t>case the </a:t>
            </a:r>
            <a:r>
              <a:rPr lang="en-IN" dirty="0"/>
              <a:t>next header field has the IPv6 tunnel protocol value, the resulting original </a:t>
            </a:r>
            <a:r>
              <a:rPr lang="en-IN" dirty="0" smtClean="0"/>
              <a:t>packet is </a:t>
            </a:r>
            <a:r>
              <a:rPr lang="en-IN" dirty="0"/>
              <a:t>passed to the IPv6 protocol layer. </a:t>
            </a:r>
            <a:endParaRPr lang="en-IN" dirty="0" smtClean="0"/>
          </a:p>
          <a:p>
            <a:pPr lvl="1" algn="just"/>
            <a:r>
              <a:rPr lang="en-IN" dirty="0" smtClean="0"/>
              <a:t>The </a:t>
            </a:r>
            <a:r>
              <a:rPr lang="en-IN" dirty="0"/>
              <a:t>tunnel exit-point node, which </a:t>
            </a:r>
            <a:r>
              <a:rPr lang="en-IN" dirty="0" err="1" smtClean="0"/>
              <a:t>decapsulates</a:t>
            </a:r>
            <a:r>
              <a:rPr lang="en-IN" dirty="0" smtClean="0"/>
              <a:t> the </a:t>
            </a:r>
            <a:r>
              <a:rPr lang="en-IN" dirty="0"/>
              <a:t>tunnel packets, and the destination node, which receives the resulting </a:t>
            </a:r>
            <a:r>
              <a:rPr lang="en-IN" dirty="0" smtClean="0"/>
              <a:t>original packets</a:t>
            </a:r>
            <a:r>
              <a:rPr lang="en-IN" dirty="0"/>
              <a:t>, can be the same node</a:t>
            </a:r>
            <a:r>
              <a:rPr lang="en-IN" dirty="0" smtClean="0"/>
              <a:t>.</a:t>
            </a:r>
            <a:endParaRPr lang="en-IN" dirty="0"/>
          </a:p>
        </p:txBody>
      </p:sp>
    </p:spTree>
    <p:extLst>
      <p:ext uri="{BB962C8B-B14F-4D97-AF65-F5344CB8AC3E}">
        <p14:creationId xmlns:p14="http://schemas.microsoft.com/office/powerpoint/2010/main" val="133453009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t>WPAN Technologies </a:t>
            </a:r>
            <a:r>
              <a:rPr lang="en-IN" dirty="0" smtClean="0"/>
              <a:t>for IoT/M2M</a:t>
            </a:r>
            <a:r>
              <a:rPr lang="en-IN" dirty="0"/>
              <a:t/>
            </a:r>
            <a:br>
              <a:rPr lang="en-IN" dirty="0"/>
            </a:br>
            <a:r>
              <a:rPr lang="en-IN" dirty="0" err="1"/>
              <a:t>Zigbee</a:t>
            </a:r>
            <a:r>
              <a:rPr lang="en-IN" dirty="0"/>
              <a:t>/IEEE 802.15.4</a:t>
            </a:r>
          </a:p>
        </p:txBody>
      </p:sp>
      <p:sp>
        <p:nvSpPr>
          <p:cNvPr id="3" name="Content Placeholder 2"/>
          <p:cNvSpPr>
            <a:spLocks noGrp="1"/>
          </p:cNvSpPr>
          <p:nvPr>
            <p:ph idx="1"/>
          </p:nvPr>
        </p:nvSpPr>
        <p:spPr/>
        <p:txBody>
          <a:bodyPr>
            <a:normAutofit/>
          </a:bodyPr>
          <a:lstStyle/>
          <a:p>
            <a:pPr algn="just"/>
            <a:r>
              <a:rPr lang="en-IN" dirty="0"/>
              <a:t>ZigBee makes use of the physical radio specified by IEEE 802.15.4; it adds </a:t>
            </a:r>
            <a:r>
              <a:rPr lang="en-IN" dirty="0" smtClean="0"/>
              <a:t>logical network </a:t>
            </a:r>
            <a:r>
              <a:rPr lang="en-IN" dirty="0"/>
              <a:t>capabilities, and security and application software.</a:t>
            </a:r>
          </a:p>
        </p:txBody>
      </p:sp>
      <p:pic>
        <p:nvPicPr>
          <p:cNvPr id="1026"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609600" y="2786742"/>
            <a:ext cx="7924800" cy="39624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Slide Number Placeholder 3"/>
          <p:cNvSpPr>
            <a:spLocks noGrp="1"/>
          </p:cNvSpPr>
          <p:nvPr>
            <p:ph type="sldNum" sz="quarter" idx="12"/>
          </p:nvPr>
        </p:nvSpPr>
        <p:spPr/>
        <p:txBody>
          <a:bodyPr/>
          <a:lstStyle/>
          <a:p>
            <a:fld id="{B6F15528-21DE-4FAA-801E-634DDDAF4B2B}" type="slidenum">
              <a:rPr lang="en-US" smtClean="0"/>
              <a:pPr/>
              <a:t>22</a:t>
            </a:fld>
            <a:endParaRPr lang="en-US"/>
          </a:p>
        </p:txBody>
      </p:sp>
    </p:spTree>
    <p:extLst>
      <p:ext uri="{BB962C8B-B14F-4D97-AF65-F5344CB8AC3E}">
        <p14:creationId xmlns:p14="http://schemas.microsoft.com/office/powerpoint/2010/main" val="1714755436"/>
      </p:ext>
    </p:extLst>
  </p:cSld>
  <p:clrMapOvr>
    <a:masterClrMapping/>
  </p:clrMapOvr>
  <p:timing>
    <p:tnLst>
      <p:par>
        <p:cT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IPsec (</a:t>
            </a:r>
            <a:r>
              <a:rPr lang="en-IN" dirty="0"/>
              <a:t>IP Security</a:t>
            </a:r>
            <a:r>
              <a:rPr lang="en-IN" dirty="0" smtClean="0"/>
              <a:t>) </a:t>
            </a:r>
            <a:r>
              <a:rPr lang="en-IN" dirty="0"/>
              <a:t>in IPv6</a:t>
            </a:r>
          </a:p>
        </p:txBody>
      </p:sp>
      <p:sp>
        <p:nvSpPr>
          <p:cNvPr id="3" name="Content Placeholder 2"/>
          <p:cNvSpPr>
            <a:spLocks noGrp="1"/>
          </p:cNvSpPr>
          <p:nvPr>
            <p:ph idx="1"/>
          </p:nvPr>
        </p:nvSpPr>
        <p:spPr/>
        <p:txBody>
          <a:bodyPr>
            <a:normAutofit lnSpcReduction="10000"/>
          </a:bodyPr>
          <a:lstStyle/>
          <a:p>
            <a:pPr algn="just"/>
            <a:r>
              <a:rPr lang="en-IN" dirty="0" smtClean="0"/>
              <a:t>IPsec </a:t>
            </a:r>
            <a:r>
              <a:rPr lang="en-IN" dirty="0"/>
              <a:t>provides network-level security where the application data is </a:t>
            </a:r>
            <a:r>
              <a:rPr lang="en-IN" dirty="0" smtClean="0"/>
              <a:t>encapsulated within </a:t>
            </a:r>
            <a:r>
              <a:rPr lang="en-IN" dirty="0"/>
              <a:t>the IPv6 packet. </a:t>
            </a:r>
            <a:endParaRPr lang="en-IN" dirty="0" smtClean="0"/>
          </a:p>
          <a:p>
            <a:pPr algn="just"/>
            <a:r>
              <a:rPr lang="en-IN" dirty="0" smtClean="0"/>
              <a:t>IPsec </a:t>
            </a:r>
            <a:r>
              <a:rPr lang="en-IN" dirty="0"/>
              <a:t>itself is a set of two protocols: </a:t>
            </a:r>
            <a:endParaRPr lang="en-IN" dirty="0" smtClean="0"/>
          </a:p>
          <a:p>
            <a:pPr lvl="1" algn="just"/>
            <a:r>
              <a:rPr lang="en-IN" dirty="0" smtClean="0"/>
              <a:t>ESP (</a:t>
            </a:r>
            <a:r>
              <a:rPr lang="en-IN" dirty="0"/>
              <a:t>Encapsulating security </a:t>
            </a:r>
            <a:r>
              <a:rPr lang="en-IN" dirty="0" smtClean="0"/>
              <a:t>Payload), which provides </a:t>
            </a:r>
            <a:r>
              <a:rPr lang="en-IN" dirty="0"/>
              <a:t>integrity and confidentiality </a:t>
            </a:r>
            <a:endParaRPr lang="en-IN" dirty="0" smtClean="0"/>
          </a:p>
          <a:p>
            <a:pPr lvl="1" algn="just"/>
            <a:r>
              <a:rPr lang="en-IN" dirty="0" smtClean="0"/>
              <a:t>AH (Authentication Header), </a:t>
            </a:r>
            <a:r>
              <a:rPr lang="en-IN" dirty="0"/>
              <a:t>which provides integrity. </a:t>
            </a:r>
            <a:endParaRPr lang="en-IN" dirty="0" smtClean="0"/>
          </a:p>
          <a:p>
            <a:pPr lvl="2" algn="just"/>
            <a:r>
              <a:rPr lang="en-IN" dirty="0" smtClean="0"/>
              <a:t>IPsec utilizes the </a:t>
            </a:r>
            <a:r>
              <a:rPr lang="en-IN" dirty="0"/>
              <a:t>AH and/or ESP header to provide security (the AH and ESP header may </a:t>
            </a:r>
            <a:r>
              <a:rPr lang="en-IN" dirty="0" smtClean="0"/>
              <a:t>be used </a:t>
            </a:r>
            <a:r>
              <a:rPr lang="en-IN" dirty="0"/>
              <a:t>separately or in combination). </a:t>
            </a:r>
            <a:endParaRPr lang="en-IN" dirty="0" smtClean="0"/>
          </a:p>
          <a:p>
            <a:pPr algn="just"/>
            <a:r>
              <a:rPr lang="en-IN" dirty="0" smtClean="0"/>
              <a:t>IPsec</a:t>
            </a:r>
            <a:r>
              <a:rPr lang="en-IN" dirty="0"/>
              <a:t>, with ESP, offers integrity and data </a:t>
            </a:r>
            <a:r>
              <a:rPr lang="en-IN" dirty="0" smtClean="0"/>
              <a:t>origin authentication</a:t>
            </a:r>
            <a:r>
              <a:rPr lang="en-IN" dirty="0"/>
              <a:t>, confidentiality, and optional (at the discretion of the receiver) </a:t>
            </a:r>
            <a:r>
              <a:rPr lang="en-IN" dirty="0" err="1" smtClean="0"/>
              <a:t>antireplay</a:t>
            </a:r>
            <a:r>
              <a:rPr lang="en-IN" dirty="0" smtClean="0"/>
              <a:t> features </a:t>
            </a:r>
            <a:r>
              <a:rPr lang="en-IN" dirty="0"/>
              <a:t>(using confidentiality without integrity is discouraged by the RFCs</a:t>
            </a:r>
            <a:r>
              <a:rPr lang="en-IN" dirty="0" smtClean="0"/>
              <a:t>); in </a:t>
            </a:r>
            <a:r>
              <a:rPr lang="en-IN" dirty="0"/>
              <a:t>addition, ESP provides limited traffic flow confidentiality.</a:t>
            </a:r>
          </a:p>
        </p:txBody>
      </p:sp>
      <p:sp>
        <p:nvSpPr>
          <p:cNvPr id="4" name="Slide Number Placeholder 3"/>
          <p:cNvSpPr>
            <a:spLocks noGrp="1"/>
          </p:cNvSpPr>
          <p:nvPr>
            <p:ph type="sldNum" sz="quarter" idx="12"/>
          </p:nvPr>
        </p:nvSpPr>
        <p:spPr/>
        <p:txBody>
          <a:bodyPr/>
          <a:lstStyle/>
          <a:p>
            <a:fld id="{B6F15528-21DE-4FAA-801E-634DDDAF4B2B}" type="slidenum">
              <a:rPr lang="en-US" smtClean="0"/>
              <a:pPr/>
              <a:t>220</a:t>
            </a:fld>
            <a:endParaRPr lang="en-US"/>
          </a:p>
        </p:txBody>
      </p:sp>
    </p:spTree>
    <p:extLst>
      <p:ext uri="{BB962C8B-B14F-4D97-AF65-F5344CB8AC3E}">
        <p14:creationId xmlns:p14="http://schemas.microsoft.com/office/powerpoint/2010/main" val="4039302913"/>
      </p:ext>
    </p:extLst>
  </p:cSld>
  <p:clrMapOvr>
    <a:masterClrMapping/>
  </p:clrMapOvr>
  <p:timing>
    <p:tnLst>
      <p:par>
        <p:cT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IPsec (</a:t>
            </a:r>
            <a:r>
              <a:rPr lang="en-IN" dirty="0"/>
              <a:t>IP Security</a:t>
            </a:r>
            <a:r>
              <a:rPr lang="en-IN" dirty="0" smtClean="0"/>
              <a:t>) </a:t>
            </a:r>
            <a:r>
              <a:rPr lang="en-IN" dirty="0"/>
              <a:t>in IPv6</a:t>
            </a:r>
          </a:p>
        </p:txBody>
      </p:sp>
      <p:sp>
        <p:nvSpPr>
          <p:cNvPr id="4" name="Slide Number Placeholder 3"/>
          <p:cNvSpPr>
            <a:spLocks noGrp="1"/>
          </p:cNvSpPr>
          <p:nvPr>
            <p:ph type="sldNum" sz="quarter" idx="12"/>
          </p:nvPr>
        </p:nvSpPr>
        <p:spPr/>
        <p:txBody>
          <a:bodyPr/>
          <a:lstStyle/>
          <a:p>
            <a:fld id="{B6F15528-21DE-4FAA-801E-634DDDAF4B2B}" type="slidenum">
              <a:rPr lang="en-US" smtClean="0"/>
              <a:pPr/>
              <a:t>221</a:t>
            </a:fld>
            <a:endParaRPr lang="en-US"/>
          </a:p>
        </p:txBody>
      </p:sp>
      <p:pic>
        <p:nvPicPr>
          <p:cNvPr id="1026" name="Picture 2"/>
          <p:cNvPicPr>
            <a:picLocks noGrp="1" noChangeAspect="1" noChangeArrowheads="1"/>
          </p:cNvPicPr>
          <p:nvPr>
            <p:ph idx="1"/>
          </p:nvPr>
        </p:nvPicPr>
        <p:blipFill rotWithShape="1">
          <a:blip r:embed="rId2" cstate="print">
            <a:extLst>
              <a:ext uri="{28A0092B-C50C-407E-A947-70E740481C1C}">
                <a14:useLocalDpi xmlns:a14="http://schemas.microsoft.com/office/drawing/2010/main" val="0"/>
              </a:ext>
            </a:extLst>
          </a:blip>
          <a:srcRect/>
          <a:stretch/>
        </p:blipFill>
        <p:spPr bwMode="auto">
          <a:xfrm>
            <a:off x="2133600" y="1447800"/>
            <a:ext cx="4876800" cy="52713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09864113"/>
      </p:ext>
    </p:extLst>
  </p:cSld>
  <p:clrMapOvr>
    <a:masterClrMapping/>
  </p:clrMapOvr>
  <p:timing>
    <p:tnLst>
      <p:par>
        <p:cTn id="1" dur="indefinite" restart="never" nodeType="tmRoot"/>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IPsec (</a:t>
            </a:r>
            <a:r>
              <a:rPr lang="en-IN" dirty="0"/>
              <a:t>IP Security</a:t>
            </a:r>
            <a:r>
              <a:rPr lang="en-IN" dirty="0" smtClean="0"/>
              <a:t>) </a:t>
            </a:r>
            <a:r>
              <a:rPr lang="en-IN" dirty="0"/>
              <a:t>in IPv6</a:t>
            </a:r>
          </a:p>
        </p:txBody>
      </p:sp>
      <p:sp>
        <p:nvSpPr>
          <p:cNvPr id="3" name="Content Placeholder 2"/>
          <p:cNvSpPr>
            <a:spLocks noGrp="1"/>
          </p:cNvSpPr>
          <p:nvPr>
            <p:ph idx="1"/>
          </p:nvPr>
        </p:nvSpPr>
        <p:spPr/>
        <p:txBody>
          <a:bodyPr>
            <a:normAutofit/>
          </a:bodyPr>
          <a:lstStyle/>
          <a:p>
            <a:pPr algn="just"/>
            <a:r>
              <a:rPr lang="en-IN" dirty="0"/>
              <a:t>Both the AH and </a:t>
            </a:r>
            <a:r>
              <a:rPr lang="en-IN" dirty="0" smtClean="0"/>
              <a:t>ESP header </a:t>
            </a:r>
            <a:r>
              <a:rPr lang="en-IN" dirty="0"/>
              <a:t>may be employed as </a:t>
            </a:r>
            <a:r>
              <a:rPr lang="en-IN" dirty="0" smtClean="0"/>
              <a:t>follows:</a:t>
            </a:r>
            <a:endParaRPr lang="en-IN" dirty="0"/>
          </a:p>
          <a:p>
            <a:pPr lvl="1" algn="just"/>
            <a:r>
              <a:rPr lang="en-IN" dirty="0" smtClean="0"/>
              <a:t>“</a:t>
            </a:r>
            <a:r>
              <a:rPr lang="en-IN" dirty="0"/>
              <a:t>Tunnel mode”—The protocol is applied to the entire IP packet. This method </a:t>
            </a:r>
            <a:r>
              <a:rPr lang="en-IN" dirty="0" smtClean="0"/>
              <a:t>is needed </a:t>
            </a:r>
            <a:r>
              <a:rPr lang="en-IN" dirty="0"/>
              <a:t>to ensure security over the entire packet, where a new IPv6 header </a:t>
            </a:r>
            <a:r>
              <a:rPr lang="en-IN" dirty="0" smtClean="0"/>
              <a:t>and an </a:t>
            </a:r>
            <a:r>
              <a:rPr lang="en-IN" dirty="0"/>
              <a:t>AH or ESP header are wrapped around the original IP packet.</a:t>
            </a:r>
          </a:p>
          <a:p>
            <a:pPr lvl="1" algn="just"/>
            <a:r>
              <a:rPr lang="en-IN" dirty="0" smtClean="0"/>
              <a:t>“</a:t>
            </a:r>
            <a:r>
              <a:rPr lang="en-IN" dirty="0"/>
              <a:t>Transport mode”—The protocol is just applied to the transport layer (i.e., </a:t>
            </a:r>
            <a:r>
              <a:rPr lang="en-IN" dirty="0" smtClean="0"/>
              <a:t>TCP, UDP</a:t>
            </a:r>
            <a:r>
              <a:rPr lang="en-IN" dirty="0"/>
              <a:t>, ICMP) in the form of an IPv6 header and AH or ESP header, followed </a:t>
            </a:r>
            <a:r>
              <a:rPr lang="en-IN" dirty="0" smtClean="0"/>
              <a:t>by the </a:t>
            </a:r>
            <a:r>
              <a:rPr lang="en-IN" dirty="0"/>
              <a:t>transport protocol data (header, data</a:t>
            </a:r>
            <a:r>
              <a:rPr lang="en-IN" dirty="0" smtClean="0"/>
              <a:t>).</a:t>
            </a:r>
            <a:endParaRPr lang="en-IN"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222</a:t>
            </a:fld>
            <a:endParaRPr lang="en-US"/>
          </a:p>
        </p:txBody>
      </p:sp>
    </p:spTree>
    <p:extLst>
      <p:ext uri="{BB962C8B-B14F-4D97-AF65-F5344CB8AC3E}">
        <p14:creationId xmlns:p14="http://schemas.microsoft.com/office/powerpoint/2010/main" val="2053878165"/>
      </p:ext>
    </p:extLst>
  </p:cSld>
  <p:clrMapOvr>
    <a:masterClrMapping/>
  </p:clrMapOvr>
  <p:timing>
    <p:tnLst>
      <p:par>
        <p:cT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a:t>Header </a:t>
            </a:r>
            <a:r>
              <a:rPr lang="en-IN" dirty="0" smtClean="0"/>
              <a:t>Compression Schemes</a:t>
            </a:r>
            <a:endParaRPr lang="en-IN" dirty="0"/>
          </a:p>
        </p:txBody>
      </p:sp>
      <p:sp>
        <p:nvSpPr>
          <p:cNvPr id="3" name="Content Placeholder 2"/>
          <p:cNvSpPr>
            <a:spLocks noGrp="1"/>
          </p:cNvSpPr>
          <p:nvPr>
            <p:ph idx="1"/>
          </p:nvPr>
        </p:nvSpPr>
        <p:spPr/>
        <p:txBody>
          <a:bodyPr>
            <a:normAutofit/>
          </a:bodyPr>
          <a:lstStyle/>
          <a:p>
            <a:pPr algn="just"/>
            <a:r>
              <a:rPr lang="en-IN" dirty="0"/>
              <a:t>Header </a:t>
            </a:r>
            <a:r>
              <a:rPr lang="en-IN" dirty="0" smtClean="0"/>
              <a:t>compression </a:t>
            </a:r>
            <a:r>
              <a:rPr lang="en-IN" dirty="0"/>
              <a:t>(HC</a:t>
            </a:r>
            <a:r>
              <a:rPr lang="en-IN" dirty="0" smtClean="0"/>
              <a:t>)</a:t>
            </a:r>
          </a:p>
          <a:p>
            <a:pPr algn="just"/>
            <a:r>
              <a:rPr lang="en-IN" dirty="0"/>
              <a:t>Implementation of IPv6 gives rise to concerns related to expanded packet </a:t>
            </a:r>
            <a:r>
              <a:rPr lang="en-IN" dirty="0" smtClean="0"/>
              <a:t>headers, especially </a:t>
            </a:r>
            <a:r>
              <a:rPr lang="en-IN" dirty="0"/>
              <a:t>for video and wireless (low bandwidth channel) applications. </a:t>
            </a:r>
            <a:endParaRPr lang="en-IN" dirty="0" smtClean="0"/>
          </a:p>
          <a:p>
            <a:pPr algn="just"/>
            <a:r>
              <a:rPr lang="en-IN" dirty="0" smtClean="0"/>
              <a:t>The </a:t>
            </a:r>
            <a:r>
              <a:rPr lang="en-IN" dirty="0"/>
              <a:t>packet header size doubled from 20 bytes in IPv4 to at </a:t>
            </a:r>
            <a:r>
              <a:rPr lang="en-IN" dirty="0" smtClean="0"/>
              <a:t>least 40 </a:t>
            </a:r>
            <a:r>
              <a:rPr lang="en-IN" dirty="0"/>
              <a:t>bytes in IPv6. </a:t>
            </a:r>
            <a:endParaRPr lang="en-IN" dirty="0" smtClean="0"/>
          </a:p>
          <a:p>
            <a:pPr algn="just"/>
            <a:r>
              <a:rPr lang="en-IN" dirty="0" smtClean="0"/>
              <a:t>The </a:t>
            </a:r>
            <a:r>
              <a:rPr lang="en-IN" dirty="0"/>
              <a:t>use of network-layer encryption mechanism nearly </a:t>
            </a:r>
            <a:r>
              <a:rPr lang="en-IN" dirty="0" smtClean="0"/>
              <a:t>doubles IP </a:t>
            </a:r>
            <a:r>
              <a:rPr lang="en-IN" dirty="0"/>
              <a:t>operational overhead. </a:t>
            </a:r>
            <a:endParaRPr lang="en-IN" dirty="0" smtClean="0"/>
          </a:p>
          <a:p>
            <a:pPr algn="just"/>
            <a:r>
              <a:rPr lang="en-IN" dirty="0" smtClean="0"/>
              <a:t>The </a:t>
            </a:r>
            <a:r>
              <a:rPr lang="en-IN" dirty="0"/>
              <a:t>use of HC </a:t>
            </a:r>
            <a:r>
              <a:rPr lang="en-IN" dirty="0" smtClean="0"/>
              <a:t>in commercial </a:t>
            </a:r>
            <a:r>
              <a:rPr lang="en-IN" dirty="0"/>
              <a:t>networks is generally rare, but wireless and video applications (</a:t>
            </a:r>
            <a:r>
              <a:rPr lang="en-IN" dirty="0" smtClean="0"/>
              <a:t>especially in </a:t>
            </a:r>
            <a:r>
              <a:rPr lang="en-IN" dirty="0"/>
              <a:t>an IPv6 environment) may well drive future deployment of the technology.</a:t>
            </a:r>
          </a:p>
        </p:txBody>
      </p:sp>
      <p:sp>
        <p:nvSpPr>
          <p:cNvPr id="4" name="Slide Number Placeholder 3"/>
          <p:cNvSpPr>
            <a:spLocks noGrp="1"/>
          </p:cNvSpPr>
          <p:nvPr>
            <p:ph type="sldNum" sz="quarter" idx="12"/>
          </p:nvPr>
        </p:nvSpPr>
        <p:spPr/>
        <p:txBody>
          <a:bodyPr/>
          <a:lstStyle/>
          <a:p>
            <a:fld id="{B6F15528-21DE-4FAA-801E-634DDDAF4B2B}" type="slidenum">
              <a:rPr lang="en-US" smtClean="0"/>
              <a:pPr/>
              <a:t>223</a:t>
            </a:fld>
            <a:endParaRPr lang="en-US"/>
          </a:p>
        </p:txBody>
      </p:sp>
    </p:spTree>
    <p:extLst>
      <p:ext uri="{BB962C8B-B14F-4D97-AF65-F5344CB8AC3E}">
        <p14:creationId xmlns:p14="http://schemas.microsoft.com/office/powerpoint/2010/main" val="772321364"/>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a:t>Header </a:t>
            </a:r>
            <a:r>
              <a:rPr lang="en-IN" dirty="0" smtClean="0"/>
              <a:t>Compression Schemes</a:t>
            </a:r>
            <a:endParaRPr lang="en-IN" dirty="0"/>
          </a:p>
        </p:txBody>
      </p:sp>
      <p:sp>
        <p:nvSpPr>
          <p:cNvPr id="3" name="Content Placeholder 2"/>
          <p:cNvSpPr>
            <a:spLocks noGrp="1"/>
          </p:cNvSpPr>
          <p:nvPr>
            <p:ph idx="1"/>
          </p:nvPr>
        </p:nvSpPr>
        <p:spPr/>
        <p:txBody>
          <a:bodyPr>
            <a:normAutofit/>
          </a:bodyPr>
          <a:lstStyle/>
          <a:p>
            <a:pPr algn="just"/>
            <a:r>
              <a:rPr lang="en-IN" dirty="0"/>
              <a:t>HC algorithms can reduce the performance and throughput impact of </a:t>
            </a:r>
            <a:r>
              <a:rPr lang="en-IN" dirty="0" smtClean="0"/>
              <a:t>expanded IPv6 </a:t>
            </a:r>
            <a:r>
              <a:rPr lang="en-IN" dirty="0"/>
              <a:t>packet headers and protocol-imposed overhead</a:t>
            </a:r>
            <a:r>
              <a:rPr lang="en-IN" dirty="0" smtClean="0"/>
              <a:t>.</a:t>
            </a:r>
          </a:p>
          <a:p>
            <a:pPr algn="just"/>
            <a:r>
              <a:rPr lang="en-IN" dirty="0"/>
              <a:t>Overhead is defined as “IP header bytes” divided by “total bytes transmitted.”</a:t>
            </a:r>
          </a:p>
          <a:p>
            <a:pPr algn="just"/>
            <a:r>
              <a:rPr lang="en-IN" dirty="0"/>
              <a:t>Naturally, the overhead for larger packets will be less as a total percentage.</a:t>
            </a:r>
          </a:p>
        </p:txBody>
      </p:sp>
      <p:sp>
        <p:nvSpPr>
          <p:cNvPr id="4" name="Slide Number Placeholder 3"/>
          <p:cNvSpPr>
            <a:spLocks noGrp="1"/>
          </p:cNvSpPr>
          <p:nvPr>
            <p:ph type="sldNum" sz="quarter" idx="12"/>
          </p:nvPr>
        </p:nvSpPr>
        <p:spPr/>
        <p:txBody>
          <a:bodyPr/>
          <a:lstStyle/>
          <a:p>
            <a:fld id="{B6F15528-21DE-4FAA-801E-634DDDAF4B2B}" type="slidenum">
              <a:rPr lang="en-US" smtClean="0"/>
              <a:pPr/>
              <a:t>224</a:t>
            </a:fld>
            <a:endParaRPr lang="en-US"/>
          </a:p>
        </p:txBody>
      </p:sp>
    </p:spTree>
    <p:extLst>
      <p:ext uri="{BB962C8B-B14F-4D97-AF65-F5344CB8AC3E}">
        <p14:creationId xmlns:p14="http://schemas.microsoft.com/office/powerpoint/2010/main" val="4005147258"/>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a:t>Header </a:t>
            </a:r>
            <a:r>
              <a:rPr lang="en-IN" dirty="0" smtClean="0"/>
              <a:t>Compression Schemes</a:t>
            </a:r>
            <a:endParaRPr lang="en-IN" dirty="0"/>
          </a:p>
        </p:txBody>
      </p:sp>
      <p:sp>
        <p:nvSpPr>
          <p:cNvPr id="3" name="Content Placeholder 2"/>
          <p:cNvSpPr>
            <a:spLocks noGrp="1"/>
          </p:cNvSpPr>
          <p:nvPr>
            <p:ph idx="1"/>
          </p:nvPr>
        </p:nvSpPr>
        <p:spPr/>
        <p:txBody>
          <a:bodyPr>
            <a:normAutofit/>
          </a:bodyPr>
          <a:lstStyle/>
          <a:p>
            <a:pPr algn="just"/>
            <a:r>
              <a:rPr lang="en-IN" dirty="0" smtClean="0"/>
              <a:t>Compression </a:t>
            </a:r>
            <a:r>
              <a:rPr lang="en-IN" dirty="0"/>
              <a:t>is applied to layer 3 (IP) and several layer 4 </a:t>
            </a:r>
            <a:r>
              <a:rPr lang="en-IN" dirty="0" smtClean="0"/>
              <a:t>protocol headers</a:t>
            </a:r>
            <a:r>
              <a:rPr lang="en-IN" dirty="0"/>
              <a:t>; for example, RTP/UDP/IPv6 headers can be compressed from 60 </a:t>
            </a:r>
            <a:r>
              <a:rPr lang="en-IN" dirty="0" smtClean="0"/>
              <a:t>bytes to </a:t>
            </a:r>
            <a:r>
              <a:rPr lang="en-IN" dirty="0"/>
              <a:t>2–4 bytes.</a:t>
            </a:r>
          </a:p>
        </p:txBody>
      </p:sp>
      <p:sp>
        <p:nvSpPr>
          <p:cNvPr id="4" name="Slide Number Placeholder 3"/>
          <p:cNvSpPr>
            <a:spLocks noGrp="1"/>
          </p:cNvSpPr>
          <p:nvPr>
            <p:ph type="sldNum" sz="quarter" idx="12"/>
          </p:nvPr>
        </p:nvSpPr>
        <p:spPr/>
        <p:txBody>
          <a:bodyPr/>
          <a:lstStyle/>
          <a:p>
            <a:fld id="{B6F15528-21DE-4FAA-801E-634DDDAF4B2B}" type="slidenum">
              <a:rPr lang="en-US" smtClean="0"/>
              <a:pPr/>
              <a:t>225</a:t>
            </a:fld>
            <a:endParaRPr lang="en-US"/>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0200" y="2743200"/>
            <a:ext cx="5943600" cy="403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37603789"/>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a:t>Header </a:t>
            </a:r>
            <a:r>
              <a:rPr lang="en-IN" dirty="0" smtClean="0"/>
              <a:t>Compression Schemes</a:t>
            </a:r>
            <a:endParaRPr lang="en-IN" dirty="0"/>
          </a:p>
        </p:txBody>
      </p:sp>
      <p:sp>
        <p:nvSpPr>
          <p:cNvPr id="3" name="Content Placeholder 2"/>
          <p:cNvSpPr>
            <a:spLocks noGrp="1"/>
          </p:cNvSpPr>
          <p:nvPr>
            <p:ph idx="1"/>
          </p:nvPr>
        </p:nvSpPr>
        <p:spPr/>
        <p:txBody>
          <a:bodyPr>
            <a:normAutofit/>
          </a:bodyPr>
          <a:lstStyle/>
          <a:p>
            <a:pPr algn="just"/>
            <a:r>
              <a:rPr lang="en-IN" dirty="0"/>
              <a:t>HC algorithms can also reduce the additional </a:t>
            </a:r>
            <a:r>
              <a:rPr lang="en-IN" dirty="0" smtClean="0"/>
              <a:t>overhead introduced </a:t>
            </a:r>
            <a:r>
              <a:rPr lang="en-IN" dirty="0"/>
              <a:t>by network-layer encryption mechanisms (e.g., IPsec). </a:t>
            </a:r>
            <a:endParaRPr lang="en-IN" dirty="0" smtClean="0"/>
          </a:p>
          <a:p>
            <a:pPr algn="just"/>
            <a:r>
              <a:rPr lang="en-IN" dirty="0" smtClean="0"/>
              <a:t>Compression algorithms </a:t>
            </a:r>
            <a:r>
              <a:rPr lang="en-IN" dirty="0"/>
              <a:t>that address encryption/decryption have the ability to: </a:t>
            </a:r>
            <a:endParaRPr lang="en-IN" dirty="0" smtClean="0"/>
          </a:p>
          <a:p>
            <a:pPr lvl="1" algn="just"/>
            <a:r>
              <a:rPr lang="en-IN" dirty="0" smtClean="0"/>
              <a:t>(</a:t>
            </a:r>
            <a:r>
              <a:rPr lang="en-IN" dirty="0" err="1"/>
              <a:t>i</a:t>
            </a:r>
            <a:r>
              <a:rPr lang="en-IN" dirty="0"/>
              <a:t>) compress </a:t>
            </a:r>
            <a:r>
              <a:rPr lang="en-IN" dirty="0" smtClean="0"/>
              <a:t>inner headers </a:t>
            </a:r>
            <a:r>
              <a:rPr lang="en-IN" dirty="0"/>
              <a:t>before </a:t>
            </a:r>
            <a:r>
              <a:rPr lang="en-IN" dirty="0" smtClean="0"/>
              <a:t>encryption</a:t>
            </a:r>
          </a:p>
          <a:p>
            <a:pPr lvl="1" algn="just"/>
            <a:r>
              <a:rPr lang="en-IN" dirty="0" smtClean="0"/>
              <a:t>(</a:t>
            </a:r>
            <a:r>
              <a:rPr lang="en-IN" dirty="0"/>
              <a:t>ii) compress outer ESP/IP headers after encryption.</a:t>
            </a:r>
          </a:p>
        </p:txBody>
      </p:sp>
      <p:sp>
        <p:nvSpPr>
          <p:cNvPr id="4" name="Slide Number Placeholder 3"/>
          <p:cNvSpPr>
            <a:spLocks noGrp="1"/>
          </p:cNvSpPr>
          <p:nvPr>
            <p:ph type="sldNum" sz="quarter" idx="12"/>
          </p:nvPr>
        </p:nvSpPr>
        <p:spPr/>
        <p:txBody>
          <a:bodyPr/>
          <a:lstStyle/>
          <a:p>
            <a:fld id="{B6F15528-21DE-4FAA-801E-634DDDAF4B2B}" type="slidenum">
              <a:rPr lang="en-US" smtClean="0"/>
              <a:pPr/>
              <a:t>226</a:t>
            </a:fld>
            <a:endParaRPr lang="en-US"/>
          </a:p>
        </p:txBody>
      </p:sp>
    </p:spTree>
    <p:extLst>
      <p:ext uri="{BB962C8B-B14F-4D97-AF65-F5344CB8AC3E}">
        <p14:creationId xmlns:p14="http://schemas.microsoft.com/office/powerpoint/2010/main" val="1308991115"/>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a:t>Header </a:t>
            </a:r>
            <a:r>
              <a:rPr lang="en-IN" dirty="0" smtClean="0"/>
              <a:t>Compression Schemes</a:t>
            </a:r>
            <a:endParaRPr lang="en-IN" dirty="0"/>
          </a:p>
        </p:txBody>
      </p:sp>
      <p:sp>
        <p:nvSpPr>
          <p:cNvPr id="3" name="Content Placeholder 2"/>
          <p:cNvSpPr>
            <a:spLocks noGrp="1"/>
          </p:cNvSpPr>
          <p:nvPr>
            <p:ph idx="1"/>
          </p:nvPr>
        </p:nvSpPr>
        <p:spPr/>
        <p:txBody>
          <a:bodyPr>
            <a:normAutofit/>
          </a:bodyPr>
          <a:lstStyle/>
          <a:p>
            <a:pPr algn="just"/>
            <a:r>
              <a:rPr lang="en-IN" dirty="0"/>
              <a:t>Two compression </a:t>
            </a:r>
            <a:r>
              <a:rPr lang="en-IN" dirty="0" smtClean="0"/>
              <a:t>protocols:</a:t>
            </a:r>
            <a:endParaRPr lang="en-IN" dirty="0"/>
          </a:p>
          <a:p>
            <a:pPr lvl="1" algn="just"/>
            <a:r>
              <a:rPr lang="en-IN" dirty="0"/>
              <a:t>(</a:t>
            </a:r>
            <a:r>
              <a:rPr lang="en-IN" dirty="0" err="1"/>
              <a:t>i</a:t>
            </a:r>
            <a:r>
              <a:rPr lang="en-IN" dirty="0"/>
              <a:t>) Internet protocol header compression (IPHC), a scheme designed for low </a:t>
            </a:r>
            <a:r>
              <a:rPr lang="en-IN" dirty="0" smtClean="0"/>
              <a:t>bit error </a:t>
            </a:r>
            <a:r>
              <a:rPr lang="en-IN" dirty="0"/>
              <a:t>rate (BER) </a:t>
            </a:r>
            <a:r>
              <a:rPr lang="en-IN" dirty="0" smtClean="0"/>
              <a:t>links; it provides </a:t>
            </a:r>
            <a:r>
              <a:rPr lang="en-IN" dirty="0"/>
              <a:t>compression of TCP/IP, UDP/IP, RTP/UDP/IP, and ESP/IP header</a:t>
            </a:r>
            <a:r>
              <a:rPr lang="en-IN" dirty="0" smtClean="0"/>
              <a:t>; “</a:t>
            </a:r>
            <a:r>
              <a:rPr lang="en-IN" dirty="0"/>
              <a:t>enhanced” compression of RTP/UDP/IP (ECRTP) headers is defined in </a:t>
            </a:r>
            <a:r>
              <a:rPr lang="en-IN" dirty="0" smtClean="0"/>
              <a:t>RFC 3545</a:t>
            </a:r>
            <a:r>
              <a:rPr lang="en-IN" dirty="0"/>
              <a:t>.</a:t>
            </a:r>
          </a:p>
          <a:p>
            <a:pPr lvl="1" algn="just"/>
            <a:r>
              <a:rPr lang="en-IN" dirty="0" smtClean="0"/>
              <a:t>(</a:t>
            </a:r>
            <a:r>
              <a:rPr lang="en-IN" dirty="0"/>
              <a:t>ii) Robust header compression (ROHC) is a scheme designed for wireless </a:t>
            </a:r>
            <a:r>
              <a:rPr lang="en-IN" dirty="0" smtClean="0"/>
              <a:t>links that </a:t>
            </a:r>
            <a:r>
              <a:rPr lang="en-IN" dirty="0"/>
              <a:t>provides greater compression compared to IPHC at the cost of </a:t>
            </a:r>
            <a:r>
              <a:rPr lang="en-IN" dirty="0" smtClean="0"/>
              <a:t>greater implementation complexity; this </a:t>
            </a:r>
            <a:r>
              <a:rPr lang="en-IN" dirty="0"/>
              <a:t>is more suitable for high BER, long RTT links and supports </a:t>
            </a:r>
            <a:r>
              <a:rPr lang="en-IN" dirty="0" smtClean="0"/>
              <a:t>compression of </a:t>
            </a:r>
            <a:r>
              <a:rPr lang="en-IN" dirty="0"/>
              <a:t>ESP/IP, UDP/IP, and RTP/UDP/IP headers.</a:t>
            </a:r>
          </a:p>
        </p:txBody>
      </p:sp>
      <p:sp>
        <p:nvSpPr>
          <p:cNvPr id="4" name="Slide Number Placeholder 3"/>
          <p:cNvSpPr>
            <a:spLocks noGrp="1"/>
          </p:cNvSpPr>
          <p:nvPr>
            <p:ph type="sldNum" sz="quarter" idx="12"/>
          </p:nvPr>
        </p:nvSpPr>
        <p:spPr/>
        <p:txBody>
          <a:bodyPr/>
          <a:lstStyle/>
          <a:p>
            <a:fld id="{B6F15528-21DE-4FAA-801E-634DDDAF4B2B}" type="slidenum">
              <a:rPr lang="en-US" smtClean="0"/>
              <a:pPr/>
              <a:t>227</a:t>
            </a:fld>
            <a:endParaRPr lang="en-US"/>
          </a:p>
        </p:txBody>
      </p:sp>
    </p:spTree>
    <p:extLst>
      <p:ext uri="{BB962C8B-B14F-4D97-AF65-F5344CB8AC3E}">
        <p14:creationId xmlns:p14="http://schemas.microsoft.com/office/powerpoint/2010/main" val="586093722"/>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a:t>Header </a:t>
            </a:r>
            <a:r>
              <a:rPr lang="en-IN" dirty="0" smtClean="0"/>
              <a:t>Compression Schemes</a:t>
            </a:r>
            <a:endParaRPr lang="en-IN" dirty="0"/>
          </a:p>
        </p:txBody>
      </p:sp>
      <p:sp>
        <p:nvSpPr>
          <p:cNvPr id="3" name="Content Placeholder 2"/>
          <p:cNvSpPr>
            <a:spLocks noGrp="1"/>
          </p:cNvSpPr>
          <p:nvPr>
            <p:ph idx="1"/>
          </p:nvPr>
        </p:nvSpPr>
        <p:spPr/>
        <p:txBody>
          <a:bodyPr>
            <a:normAutofit fontScale="92500"/>
          </a:bodyPr>
          <a:lstStyle/>
          <a:p>
            <a:pPr algn="just"/>
            <a:r>
              <a:rPr lang="en-IN" dirty="0"/>
              <a:t>Compression is applied over a link between a source node (i.e., compressor) </a:t>
            </a:r>
            <a:r>
              <a:rPr lang="en-IN" dirty="0" smtClean="0"/>
              <a:t>and a </a:t>
            </a:r>
            <a:r>
              <a:rPr lang="en-IN" dirty="0"/>
              <a:t>destination node (i.e., decompressor). </a:t>
            </a:r>
            <a:endParaRPr lang="en-IN" dirty="0" smtClean="0"/>
          </a:p>
          <a:p>
            <a:pPr algn="just"/>
            <a:r>
              <a:rPr lang="en-IN" dirty="0" smtClean="0"/>
              <a:t>HC </a:t>
            </a:r>
            <a:r>
              <a:rPr lang="en-IN" dirty="0"/>
              <a:t>algorithms make use of protocol </a:t>
            </a:r>
            <a:r>
              <a:rPr lang="en-IN" dirty="0" smtClean="0"/>
              <a:t>inter packet header </a:t>
            </a:r>
            <a:r>
              <a:rPr lang="en-IN" dirty="0"/>
              <a:t>field redundancies to improve overall efficiency. Both compressor </a:t>
            </a:r>
            <a:r>
              <a:rPr lang="en-IN" dirty="0" smtClean="0"/>
              <a:t>and decompressor </a:t>
            </a:r>
            <a:r>
              <a:rPr lang="en-IN" dirty="0"/>
              <a:t>store header fields of each packet stream and associate each </a:t>
            </a:r>
            <a:r>
              <a:rPr lang="en-IN" dirty="0" smtClean="0"/>
              <a:t>stream with </a:t>
            </a:r>
            <a:r>
              <a:rPr lang="en-IN" dirty="0"/>
              <a:t>a context identifier (CID). </a:t>
            </a:r>
            <a:endParaRPr lang="en-IN" dirty="0" smtClean="0"/>
          </a:p>
          <a:p>
            <a:pPr algn="just"/>
            <a:r>
              <a:rPr lang="en-IN" dirty="0" smtClean="0"/>
              <a:t>Upon </a:t>
            </a:r>
            <a:r>
              <a:rPr lang="en-IN" dirty="0"/>
              <a:t>reception of a packet with an associated </a:t>
            </a:r>
            <a:r>
              <a:rPr lang="en-IN" dirty="0" smtClean="0"/>
              <a:t>context, the </a:t>
            </a:r>
            <a:r>
              <a:rPr lang="en-IN" dirty="0"/>
              <a:t>compressor removes the IPv6 header fields from packet header and appends </a:t>
            </a:r>
            <a:r>
              <a:rPr lang="en-IN" dirty="0" smtClean="0"/>
              <a:t>a CID</a:t>
            </a:r>
            <a:r>
              <a:rPr lang="en-IN" dirty="0"/>
              <a:t>. </a:t>
            </a:r>
            <a:endParaRPr lang="en-IN" dirty="0" smtClean="0"/>
          </a:p>
          <a:p>
            <a:pPr algn="just"/>
            <a:r>
              <a:rPr lang="en-IN" dirty="0" smtClean="0"/>
              <a:t>Upon </a:t>
            </a:r>
            <a:r>
              <a:rPr lang="en-IN" dirty="0"/>
              <a:t>reception of a packet with a CID, the decompressor inserts IPv6 </a:t>
            </a:r>
            <a:r>
              <a:rPr lang="en-IN" dirty="0" smtClean="0"/>
              <a:t>header fields </a:t>
            </a:r>
            <a:r>
              <a:rPr lang="en-IN" dirty="0"/>
              <a:t>back into packet header and transmits </a:t>
            </a:r>
            <a:r>
              <a:rPr lang="en-IN" dirty="0" smtClean="0"/>
              <a:t>packet.</a:t>
            </a:r>
          </a:p>
        </p:txBody>
      </p:sp>
      <p:sp>
        <p:nvSpPr>
          <p:cNvPr id="4" name="Slide Number Placeholder 3"/>
          <p:cNvSpPr>
            <a:spLocks noGrp="1"/>
          </p:cNvSpPr>
          <p:nvPr>
            <p:ph type="sldNum" sz="quarter" idx="12"/>
          </p:nvPr>
        </p:nvSpPr>
        <p:spPr/>
        <p:txBody>
          <a:bodyPr/>
          <a:lstStyle/>
          <a:p>
            <a:fld id="{B6F15528-21DE-4FAA-801E-634DDDAF4B2B}" type="slidenum">
              <a:rPr lang="en-US" smtClean="0"/>
              <a:pPr/>
              <a:t>228</a:t>
            </a:fld>
            <a:endParaRPr lang="en-US"/>
          </a:p>
        </p:txBody>
      </p:sp>
    </p:spTree>
    <p:extLst>
      <p:ext uri="{BB962C8B-B14F-4D97-AF65-F5344CB8AC3E}">
        <p14:creationId xmlns:p14="http://schemas.microsoft.com/office/powerpoint/2010/main" val="1918921180"/>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a:t>Header </a:t>
            </a:r>
            <a:r>
              <a:rPr lang="en-IN" dirty="0" smtClean="0"/>
              <a:t>Compression Schemes</a:t>
            </a:r>
            <a:endParaRPr lang="en-IN" dirty="0"/>
          </a:p>
        </p:txBody>
      </p:sp>
      <p:sp>
        <p:nvSpPr>
          <p:cNvPr id="3" name="Content Placeholder 2"/>
          <p:cNvSpPr>
            <a:spLocks noGrp="1"/>
          </p:cNvSpPr>
          <p:nvPr>
            <p:ph idx="1"/>
          </p:nvPr>
        </p:nvSpPr>
        <p:spPr/>
        <p:txBody>
          <a:bodyPr>
            <a:normAutofit lnSpcReduction="10000"/>
          </a:bodyPr>
          <a:lstStyle/>
          <a:p>
            <a:pPr algn="just"/>
            <a:r>
              <a:rPr lang="en-IN" dirty="0"/>
              <a:t>Point-to-point protocol (PPP) (defined in RFC 1661) provides </a:t>
            </a:r>
            <a:endParaRPr lang="en-IN" dirty="0" smtClean="0"/>
          </a:p>
          <a:p>
            <a:pPr lvl="1" algn="just"/>
            <a:r>
              <a:rPr lang="en-IN" dirty="0" smtClean="0"/>
              <a:t>(</a:t>
            </a:r>
            <a:r>
              <a:rPr lang="en-IN" dirty="0" err="1"/>
              <a:t>i</a:t>
            </a:r>
            <a:r>
              <a:rPr lang="en-IN" dirty="0"/>
              <a:t>) a method </a:t>
            </a:r>
            <a:r>
              <a:rPr lang="en-IN" dirty="0" smtClean="0"/>
              <a:t>for encapsulating </a:t>
            </a:r>
            <a:r>
              <a:rPr lang="en-IN" dirty="0"/>
              <a:t>datagrams over serial links; </a:t>
            </a:r>
            <a:endParaRPr lang="en-IN" dirty="0" smtClean="0"/>
          </a:p>
          <a:p>
            <a:pPr lvl="1" algn="just"/>
            <a:r>
              <a:rPr lang="en-IN" dirty="0" smtClean="0"/>
              <a:t>(</a:t>
            </a:r>
            <a:r>
              <a:rPr lang="en-IN" dirty="0"/>
              <a:t>ii) a link control protocol (LCP) </a:t>
            </a:r>
            <a:r>
              <a:rPr lang="en-IN" dirty="0" smtClean="0"/>
              <a:t>for establishing</a:t>
            </a:r>
            <a:r>
              <a:rPr lang="en-IN" dirty="0"/>
              <a:t>, configuring, and testing the data-link connection; </a:t>
            </a:r>
            <a:endParaRPr lang="en-IN" dirty="0" smtClean="0"/>
          </a:p>
          <a:p>
            <a:pPr lvl="1" algn="just"/>
            <a:r>
              <a:rPr lang="en-IN" dirty="0" smtClean="0"/>
              <a:t>(</a:t>
            </a:r>
            <a:r>
              <a:rPr lang="en-IN" dirty="0"/>
              <a:t>iii) a family </a:t>
            </a:r>
            <a:r>
              <a:rPr lang="en-IN" dirty="0" smtClean="0"/>
              <a:t>of network </a:t>
            </a:r>
            <a:r>
              <a:rPr lang="en-IN" dirty="0"/>
              <a:t>control protocols (NCPs) for establishing and configuring different </a:t>
            </a:r>
            <a:r>
              <a:rPr lang="en-IN" dirty="0" smtClean="0"/>
              <a:t>network layer protocols</a:t>
            </a:r>
            <a:r>
              <a:rPr lang="en-IN" dirty="0"/>
              <a:t>. </a:t>
            </a:r>
            <a:endParaRPr lang="en-IN" dirty="0" smtClean="0"/>
          </a:p>
          <a:p>
            <a:pPr algn="just"/>
            <a:r>
              <a:rPr lang="en-IN" dirty="0" smtClean="0"/>
              <a:t>In </a:t>
            </a:r>
            <a:r>
              <a:rPr lang="en-IN" dirty="0"/>
              <a:t>order to establish communications over a point-to-point link, </a:t>
            </a:r>
            <a:r>
              <a:rPr lang="en-IN" dirty="0" smtClean="0"/>
              <a:t>each end </a:t>
            </a:r>
            <a:r>
              <a:rPr lang="en-IN" dirty="0"/>
              <a:t>of the PPP link must first send LCP packets to configure and test the data link.</a:t>
            </a:r>
          </a:p>
          <a:p>
            <a:pPr algn="just"/>
            <a:r>
              <a:rPr lang="en-IN" dirty="0"/>
              <a:t>After the link has been established and optional facilities have been negotiated </a:t>
            </a:r>
            <a:r>
              <a:rPr lang="en-IN" dirty="0" smtClean="0"/>
              <a:t>as needed </a:t>
            </a:r>
            <a:r>
              <a:rPr lang="en-IN" dirty="0"/>
              <a:t>by the LCP, PPP must send NCP packets to choose and configure one </a:t>
            </a:r>
            <a:r>
              <a:rPr lang="en-IN" dirty="0" smtClean="0"/>
              <a:t>or more </a:t>
            </a:r>
            <a:r>
              <a:rPr lang="en-IN" dirty="0"/>
              <a:t>network-layer protocols.</a:t>
            </a:r>
            <a:endParaRPr lang="en-IN" dirty="0" smtClean="0"/>
          </a:p>
        </p:txBody>
      </p:sp>
      <p:sp>
        <p:nvSpPr>
          <p:cNvPr id="4" name="Slide Number Placeholder 3"/>
          <p:cNvSpPr>
            <a:spLocks noGrp="1"/>
          </p:cNvSpPr>
          <p:nvPr>
            <p:ph type="sldNum" sz="quarter" idx="12"/>
          </p:nvPr>
        </p:nvSpPr>
        <p:spPr/>
        <p:txBody>
          <a:bodyPr/>
          <a:lstStyle/>
          <a:p>
            <a:fld id="{B6F15528-21DE-4FAA-801E-634DDDAF4B2B}" type="slidenum">
              <a:rPr lang="en-US" smtClean="0"/>
              <a:pPr/>
              <a:t>229</a:t>
            </a:fld>
            <a:endParaRPr lang="en-US"/>
          </a:p>
        </p:txBody>
      </p:sp>
    </p:spTree>
    <p:extLst>
      <p:ext uri="{BB962C8B-B14F-4D97-AF65-F5344CB8AC3E}">
        <p14:creationId xmlns:p14="http://schemas.microsoft.com/office/powerpoint/2010/main" val="13126804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t>WPAN Technologies </a:t>
            </a:r>
            <a:r>
              <a:rPr lang="en-IN" dirty="0" smtClean="0"/>
              <a:t>for IoT/M2M</a:t>
            </a:r>
            <a:r>
              <a:rPr lang="en-IN" dirty="0"/>
              <a:t/>
            </a:r>
            <a:br>
              <a:rPr lang="en-IN" dirty="0"/>
            </a:br>
            <a:r>
              <a:rPr lang="en-IN" dirty="0" err="1"/>
              <a:t>Zigbee</a:t>
            </a:r>
            <a:r>
              <a:rPr lang="en-IN" dirty="0"/>
              <a:t>/IEEE 802.15.4</a:t>
            </a:r>
          </a:p>
        </p:txBody>
      </p:sp>
      <p:pic>
        <p:nvPicPr>
          <p:cNvPr id="2050" name="Picture 2"/>
          <p:cNvPicPr>
            <a:picLocks noGrp="1" noChangeAspect="1" noChangeArrowheads="1"/>
          </p:cNvPicPr>
          <p:nvPr>
            <p:ph idx="1"/>
          </p:nvPr>
        </p:nvPicPr>
        <p:blipFill rotWithShape="1">
          <a:blip r:embed="rId3" cstate="print">
            <a:extLst>
              <a:ext uri="{28A0092B-C50C-407E-A947-70E740481C1C}">
                <a14:useLocalDpi xmlns:a14="http://schemas.microsoft.com/office/drawing/2010/main" val="0"/>
              </a:ext>
            </a:extLst>
          </a:blip>
          <a:srcRect/>
          <a:stretch/>
        </p:blipFill>
        <p:spPr bwMode="auto">
          <a:xfrm>
            <a:off x="1485900" y="1600200"/>
            <a:ext cx="6172200" cy="51179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Slide Number Placeholder 2"/>
          <p:cNvSpPr>
            <a:spLocks noGrp="1"/>
          </p:cNvSpPr>
          <p:nvPr>
            <p:ph type="sldNum" sz="quarter" idx="12"/>
          </p:nvPr>
        </p:nvSpPr>
        <p:spPr/>
        <p:txBody>
          <a:bodyPr/>
          <a:lstStyle/>
          <a:p>
            <a:fld id="{B6F15528-21DE-4FAA-801E-634DDDAF4B2B}" type="slidenum">
              <a:rPr lang="en-US" smtClean="0"/>
              <a:pPr/>
              <a:t>23</a:t>
            </a:fld>
            <a:endParaRPr lang="en-US"/>
          </a:p>
        </p:txBody>
      </p:sp>
    </p:spTree>
    <p:extLst>
      <p:ext uri="{BB962C8B-B14F-4D97-AF65-F5344CB8AC3E}">
        <p14:creationId xmlns:p14="http://schemas.microsoft.com/office/powerpoint/2010/main" val="1175360431"/>
      </p:ext>
    </p:extLst>
  </p:cSld>
  <p:clrMapOvr>
    <a:masterClrMapping/>
  </p:clrMapOvr>
  <p:timing>
    <p:tnLst>
      <p:par>
        <p:cTn id="1" dur="indefinite" restart="never" nodeType="tmRoot"/>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Quality of Service in IPv6</a:t>
            </a:r>
          </a:p>
        </p:txBody>
      </p:sp>
      <p:sp>
        <p:nvSpPr>
          <p:cNvPr id="3" name="Content Placeholder 2"/>
          <p:cNvSpPr>
            <a:spLocks noGrp="1"/>
          </p:cNvSpPr>
          <p:nvPr>
            <p:ph idx="1"/>
          </p:nvPr>
        </p:nvSpPr>
        <p:spPr/>
        <p:txBody>
          <a:bodyPr>
            <a:normAutofit fontScale="92500" lnSpcReduction="20000"/>
          </a:bodyPr>
          <a:lstStyle/>
          <a:p>
            <a:pPr algn="just"/>
            <a:r>
              <a:rPr lang="en-IN" dirty="0" err="1"/>
              <a:t>QoS</a:t>
            </a:r>
            <a:r>
              <a:rPr lang="en-IN" dirty="0"/>
              <a:t> is supported in IPv6. The IPv6 header has two </a:t>
            </a:r>
            <a:r>
              <a:rPr lang="en-IN" dirty="0" err="1" smtClean="0"/>
              <a:t>QoS</a:t>
            </a:r>
            <a:r>
              <a:rPr lang="en-IN" dirty="0" smtClean="0"/>
              <a:t>-related fields</a:t>
            </a:r>
            <a:r>
              <a:rPr lang="en-IN" dirty="0"/>
              <a:t>:</a:t>
            </a:r>
          </a:p>
          <a:p>
            <a:pPr lvl="1" algn="just"/>
            <a:r>
              <a:rPr lang="en-IN" dirty="0" smtClean="0"/>
              <a:t>20-bit </a:t>
            </a:r>
            <a:r>
              <a:rPr lang="en-IN" dirty="0"/>
              <a:t>flow label, usable in </a:t>
            </a:r>
            <a:r>
              <a:rPr lang="en-IN" dirty="0" err="1"/>
              <a:t>IntServ</a:t>
            </a:r>
            <a:r>
              <a:rPr lang="en-IN" dirty="0"/>
              <a:t>-based environments. In </a:t>
            </a:r>
            <a:r>
              <a:rPr lang="en-IN" dirty="0" err="1"/>
              <a:t>IntServ</a:t>
            </a:r>
            <a:r>
              <a:rPr lang="en-IN" dirty="0"/>
              <a:t> </a:t>
            </a:r>
            <a:r>
              <a:rPr lang="en-IN" dirty="0" smtClean="0"/>
              <a:t>environments, performance </a:t>
            </a:r>
            <a:r>
              <a:rPr lang="en-IN" dirty="0"/>
              <a:t>guarantees to traffic and resource reservations are </a:t>
            </a:r>
            <a:r>
              <a:rPr lang="en-IN" dirty="0" smtClean="0"/>
              <a:t>provided on </a:t>
            </a:r>
            <a:r>
              <a:rPr lang="en-IN" dirty="0"/>
              <a:t>per-flow basis. A guaranteed and controlled load service capability is </a:t>
            </a:r>
            <a:r>
              <a:rPr lang="en-IN" dirty="0" smtClean="0"/>
              <a:t>supported. </a:t>
            </a:r>
            <a:r>
              <a:rPr lang="en-IN" dirty="0" err="1" smtClean="0"/>
              <a:t>IntServ</a:t>
            </a:r>
            <a:r>
              <a:rPr lang="en-IN" dirty="0" smtClean="0"/>
              <a:t> </a:t>
            </a:r>
            <a:r>
              <a:rPr lang="en-IN" dirty="0"/>
              <a:t>approaches have scalability issues;</a:t>
            </a:r>
          </a:p>
          <a:p>
            <a:pPr lvl="1" algn="just"/>
            <a:r>
              <a:rPr lang="en-IN" dirty="0" smtClean="0"/>
              <a:t>8-bit </a:t>
            </a:r>
            <a:r>
              <a:rPr lang="en-IN" dirty="0"/>
              <a:t>traffic class indicator usable in </a:t>
            </a:r>
            <a:r>
              <a:rPr lang="en-IN" dirty="0" err="1"/>
              <a:t>DiffServ</a:t>
            </a:r>
            <a:r>
              <a:rPr lang="en-IN" dirty="0"/>
              <a:t>-based environments. </a:t>
            </a:r>
            <a:r>
              <a:rPr lang="en-IN" dirty="0" err="1" smtClean="0"/>
              <a:t>DiffServ</a:t>
            </a:r>
            <a:r>
              <a:rPr lang="en-IN" dirty="0" smtClean="0"/>
              <a:t> environments </a:t>
            </a:r>
            <a:r>
              <a:rPr lang="en-IN" dirty="0"/>
              <a:t>are more common. The traffic class field may be used to </a:t>
            </a:r>
            <a:r>
              <a:rPr lang="en-IN" dirty="0" smtClean="0"/>
              <a:t>set specific </a:t>
            </a:r>
            <a:r>
              <a:rPr lang="en-IN" dirty="0"/>
              <a:t>precedence or differentiated services code point (DSCP) values. </a:t>
            </a:r>
            <a:r>
              <a:rPr lang="en-IN" dirty="0" smtClean="0"/>
              <a:t>These values </a:t>
            </a:r>
            <a:r>
              <a:rPr lang="en-IN" dirty="0"/>
              <a:t>are used in the exact same way as in IPv4. Performance </a:t>
            </a:r>
            <a:r>
              <a:rPr lang="en-IN" dirty="0" smtClean="0"/>
              <a:t>guarantees are </a:t>
            </a:r>
            <a:r>
              <a:rPr lang="en-IN" dirty="0"/>
              <a:t>provided to traffic aggregates rather than to flows. </a:t>
            </a:r>
            <a:r>
              <a:rPr lang="en-IN" dirty="0" err="1"/>
              <a:t>DiffServ</a:t>
            </a:r>
            <a:r>
              <a:rPr lang="en-IN" dirty="0"/>
              <a:t> classifies </a:t>
            </a:r>
            <a:r>
              <a:rPr lang="en-IN" dirty="0" smtClean="0"/>
              <a:t>all the </a:t>
            </a:r>
            <a:r>
              <a:rPr lang="en-IN" dirty="0"/>
              <a:t>network traffic into classes. Two distinct types (per hop </a:t>
            </a:r>
            <a:r>
              <a:rPr lang="en-IN" dirty="0" err="1"/>
              <a:t>behaviors</a:t>
            </a:r>
            <a:r>
              <a:rPr lang="en-IN" dirty="0"/>
              <a:t>) </a:t>
            </a:r>
            <a:r>
              <a:rPr lang="en-IN" dirty="0" smtClean="0"/>
              <a:t>are supported</a:t>
            </a:r>
            <a:r>
              <a:rPr lang="en-IN" dirty="0"/>
              <a:t>:</a:t>
            </a:r>
          </a:p>
          <a:p>
            <a:pPr lvl="1" algn="just"/>
            <a:r>
              <a:rPr lang="en-IN" dirty="0" smtClean="0"/>
              <a:t>Expedited </a:t>
            </a:r>
            <a:r>
              <a:rPr lang="en-IN" dirty="0"/>
              <a:t>forwarding (EF): aims at providing </a:t>
            </a:r>
            <a:r>
              <a:rPr lang="en-IN" dirty="0" err="1"/>
              <a:t>QoS</a:t>
            </a:r>
            <a:r>
              <a:rPr lang="en-IN" dirty="0"/>
              <a:t> for the class by </a:t>
            </a:r>
            <a:r>
              <a:rPr lang="en-IN" dirty="0" smtClean="0"/>
              <a:t>minimizing jitter </a:t>
            </a:r>
            <a:r>
              <a:rPr lang="en-IN" dirty="0"/>
              <a:t>and is generally focused on providing stricter guarantees;</a:t>
            </a:r>
          </a:p>
          <a:p>
            <a:pPr lvl="1" algn="just"/>
            <a:r>
              <a:rPr lang="en-IN" dirty="0" smtClean="0"/>
              <a:t>Assured </a:t>
            </a:r>
            <a:r>
              <a:rPr lang="en-IN" dirty="0"/>
              <a:t>forwarding (AF): inserts at most four classes with at most three </a:t>
            </a:r>
            <a:r>
              <a:rPr lang="en-IN" dirty="0" smtClean="0"/>
              <a:t>levels of </a:t>
            </a:r>
            <a:r>
              <a:rPr lang="en-IN" dirty="0"/>
              <a:t>packets dropping categories.</a:t>
            </a:r>
          </a:p>
        </p:txBody>
      </p:sp>
      <p:sp>
        <p:nvSpPr>
          <p:cNvPr id="4" name="Slide Number Placeholder 3"/>
          <p:cNvSpPr>
            <a:spLocks noGrp="1"/>
          </p:cNvSpPr>
          <p:nvPr>
            <p:ph type="sldNum" sz="quarter" idx="12"/>
          </p:nvPr>
        </p:nvSpPr>
        <p:spPr/>
        <p:txBody>
          <a:bodyPr/>
          <a:lstStyle/>
          <a:p>
            <a:fld id="{B6F15528-21DE-4FAA-801E-634DDDAF4B2B}" type="slidenum">
              <a:rPr lang="en-US" smtClean="0"/>
              <a:pPr/>
              <a:t>230</a:t>
            </a:fld>
            <a:endParaRPr lang="en-US"/>
          </a:p>
        </p:txBody>
      </p:sp>
    </p:spTree>
    <p:extLst>
      <p:ext uri="{BB962C8B-B14F-4D97-AF65-F5344CB8AC3E}">
        <p14:creationId xmlns:p14="http://schemas.microsoft.com/office/powerpoint/2010/main" val="1766688248"/>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Quality of Service in IPv6</a:t>
            </a:r>
          </a:p>
        </p:txBody>
      </p:sp>
      <p:sp>
        <p:nvSpPr>
          <p:cNvPr id="3" name="Content Placeholder 2"/>
          <p:cNvSpPr>
            <a:spLocks noGrp="1"/>
          </p:cNvSpPr>
          <p:nvPr>
            <p:ph idx="1"/>
          </p:nvPr>
        </p:nvSpPr>
        <p:spPr/>
        <p:txBody>
          <a:bodyPr>
            <a:normAutofit/>
          </a:bodyPr>
          <a:lstStyle/>
          <a:p>
            <a:pPr algn="just"/>
            <a:r>
              <a:rPr lang="en-IN" dirty="0"/>
              <a:t>There are no </a:t>
            </a:r>
            <a:r>
              <a:rPr lang="en-IN" dirty="0" err="1"/>
              <a:t>signaling</a:t>
            </a:r>
            <a:r>
              <a:rPr lang="en-IN" dirty="0"/>
              <a:t> protocol for resource allocation (admission control) </a:t>
            </a:r>
            <a:r>
              <a:rPr lang="en-IN" dirty="0" smtClean="0"/>
              <a:t>and </a:t>
            </a:r>
            <a:r>
              <a:rPr lang="en-IN" dirty="0" err="1" smtClean="0"/>
              <a:t>QoS</a:t>
            </a:r>
            <a:r>
              <a:rPr lang="en-IN" dirty="0" smtClean="0"/>
              <a:t> </a:t>
            </a:r>
            <a:r>
              <a:rPr lang="en-IN" dirty="0"/>
              <a:t>mechanisms control. </a:t>
            </a:r>
            <a:endParaRPr lang="en-IN" dirty="0" smtClean="0"/>
          </a:p>
          <a:p>
            <a:pPr algn="just"/>
            <a:r>
              <a:rPr lang="en-IN" dirty="0" smtClean="0"/>
              <a:t>The </a:t>
            </a:r>
            <a:r>
              <a:rPr lang="en-IN" dirty="0"/>
              <a:t>following priority levels are typical, but variances </a:t>
            </a:r>
            <a:r>
              <a:rPr lang="en-IN" dirty="0" smtClean="0"/>
              <a:t>are possible</a:t>
            </a:r>
            <a:r>
              <a:rPr lang="en-IN" dirty="0"/>
              <a:t>:</a:t>
            </a:r>
          </a:p>
          <a:p>
            <a:pPr lvl="1" algn="just"/>
            <a:r>
              <a:rPr lang="en-IN" dirty="0"/>
              <a:t> Level 0—No specify priority</a:t>
            </a:r>
          </a:p>
          <a:p>
            <a:pPr lvl="1" algn="just"/>
            <a:r>
              <a:rPr lang="en-IN" dirty="0"/>
              <a:t> Level 1—Background traffic (news)</a:t>
            </a:r>
          </a:p>
          <a:p>
            <a:pPr lvl="1" algn="just"/>
            <a:r>
              <a:rPr lang="en-IN" dirty="0"/>
              <a:t> Level 2—Unattended data transfer (email)</a:t>
            </a:r>
          </a:p>
          <a:p>
            <a:pPr lvl="1" algn="just"/>
            <a:r>
              <a:rPr lang="en-IN" dirty="0"/>
              <a:t> Level 3—Reserved</a:t>
            </a:r>
          </a:p>
          <a:p>
            <a:pPr lvl="1" algn="just"/>
            <a:r>
              <a:rPr lang="en-IN" dirty="0"/>
              <a:t> Level 4—Attended bulk transfer (FTP)</a:t>
            </a:r>
          </a:p>
          <a:p>
            <a:pPr lvl="1" algn="just"/>
            <a:r>
              <a:rPr lang="en-IN" dirty="0"/>
              <a:t> Level 5—Reserved</a:t>
            </a:r>
          </a:p>
          <a:p>
            <a:pPr lvl="1" algn="just"/>
            <a:r>
              <a:rPr lang="en-IN" dirty="0"/>
              <a:t> Level 6—Interactive traffic (Telnet, Windowing)</a:t>
            </a:r>
          </a:p>
          <a:p>
            <a:pPr lvl="1" algn="just"/>
            <a:r>
              <a:rPr lang="en-IN" dirty="0"/>
              <a:t> Level 7—Control traffic (routing, network management)</a:t>
            </a:r>
          </a:p>
        </p:txBody>
      </p:sp>
      <p:sp>
        <p:nvSpPr>
          <p:cNvPr id="4" name="Slide Number Placeholder 3"/>
          <p:cNvSpPr>
            <a:spLocks noGrp="1"/>
          </p:cNvSpPr>
          <p:nvPr>
            <p:ph type="sldNum" sz="quarter" idx="12"/>
          </p:nvPr>
        </p:nvSpPr>
        <p:spPr/>
        <p:txBody>
          <a:bodyPr/>
          <a:lstStyle/>
          <a:p>
            <a:fld id="{B6F15528-21DE-4FAA-801E-634DDDAF4B2B}" type="slidenum">
              <a:rPr lang="en-US" smtClean="0"/>
              <a:pPr/>
              <a:t>231</a:t>
            </a:fld>
            <a:endParaRPr lang="en-US"/>
          </a:p>
        </p:txBody>
      </p:sp>
    </p:spTree>
    <p:extLst>
      <p:ext uri="{BB962C8B-B14F-4D97-AF65-F5344CB8AC3E}">
        <p14:creationId xmlns:p14="http://schemas.microsoft.com/office/powerpoint/2010/main" val="585253197"/>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Migration Strategies to IPv6</a:t>
            </a:r>
          </a:p>
        </p:txBody>
      </p:sp>
      <p:sp>
        <p:nvSpPr>
          <p:cNvPr id="3" name="Content Placeholder 2"/>
          <p:cNvSpPr>
            <a:spLocks noGrp="1"/>
          </p:cNvSpPr>
          <p:nvPr>
            <p:ph idx="1"/>
          </p:nvPr>
        </p:nvSpPr>
        <p:spPr/>
        <p:txBody>
          <a:bodyPr/>
          <a:lstStyle/>
          <a:p>
            <a:pPr algn="just"/>
            <a:r>
              <a:rPr lang="en-IN" dirty="0"/>
              <a:t>Technical </a:t>
            </a:r>
            <a:r>
              <a:rPr lang="en-IN" dirty="0" smtClean="0"/>
              <a:t>Approaches</a:t>
            </a:r>
            <a:endParaRPr lang="en-IN" dirty="0"/>
          </a:p>
          <a:p>
            <a:pPr algn="just"/>
            <a:r>
              <a:rPr lang="en-IN" dirty="0" smtClean="0"/>
              <a:t>Residential </a:t>
            </a:r>
            <a:r>
              <a:rPr lang="en-IN" dirty="0"/>
              <a:t>Broadband Services in an IPv6 </a:t>
            </a:r>
            <a:r>
              <a:rPr lang="en-IN" dirty="0" smtClean="0"/>
              <a:t>Environment</a:t>
            </a:r>
            <a:endParaRPr lang="en-IN" dirty="0"/>
          </a:p>
          <a:p>
            <a:pPr algn="just"/>
            <a:r>
              <a:rPr lang="en-IN" dirty="0" smtClean="0"/>
              <a:t>Deployment </a:t>
            </a:r>
            <a:r>
              <a:rPr lang="en-IN" dirty="0"/>
              <a:t>Opportunities</a:t>
            </a:r>
          </a:p>
        </p:txBody>
      </p:sp>
      <p:sp>
        <p:nvSpPr>
          <p:cNvPr id="4" name="Slide Number Placeholder 3"/>
          <p:cNvSpPr>
            <a:spLocks noGrp="1"/>
          </p:cNvSpPr>
          <p:nvPr>
            <p:ph type="sldNum" sz="quarter" idx="12"/>
          </p:nvPr>
        </p:nvSpPr>
        <p:spPr/>
        <p:txBody>
          <a:bodyPr/>
          <a:lstStyle/>
          <a:p>
            <a:fld id="{B6F15528-21DE-4FAA-801E-634DDDAF4B2B}" type="slidenum">
              <a:rPr lang="en-US" smtClean="0"/>
              <a:pPr/>
              <a:t>232</a:t>
            </a:fld>
            <a:endParaRPr lang="en-US"/>
          </a:p>
        </p:txBody>
      </p:sp>
    </p:spTree>
    <p:extLst>
      <p:ext uri="{BB962C8B-B14F-4D97-AF65-F5344CB8AC3E}">
        <p14:creationId xmlns:p14="http://schemas.microsoft.com/office/powerpoint/2010/main" val="2239238969"/>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t>Migration Strategies to IPv6</a:t>
            </a:r>
            <a:br>
              <a:rPr lang="en-IN" dirty="0"/>
            </a:br>
            <a:r>
              <a:rPr lang="en-IN" dirty="0"/>
              <a:t>Technical Approaches</a:t>
            </a:r>
          </a:p>
        </p:txBody>
      </p:sp>
      <p:sp>
        <p:nvSpPr>
          <p:cNvPr id="3" name="Content Placeholder 2"/>
          <p:cNvSpPr>
            <a:spLocks noGrp="1"/>
          </p:cNvSpPr>
          <p:nvPr>
            <p:ph idx="1"/>
          </p:nvPr>
        </p:nvSpPr>
        <p:spPr/>
        <p:txBody>
          <a:bodyPr>
            <a:normAutofit/>
          </a:bodyPr>
          <a:lstStyle/>
          <a:p>
            <a:pPr algn="just"/>
            <a:r>
              <a:rPr lang="en-IN" dirty="0" smtClean="0"/>
              <a:t>Migration from IPv4 to </a:t>
            </a:r>
            <a:r>
              <a:rPr lang="en-IN" dirty="0"/>
              <a:t>IPv6 environments is expected to be fairly complex. </a:t>
            </a:r>
            <a:endParaRPr lang="en-IN" dirty="0" smtClean="0"/>
          </a:p>
          <a:p>
            <a:pPr algn="just"/>
            <a:r>
              <a:rPr lang="en-IN" dirty="0" smtClean="0"/>
              <a:t>However</a:t>
            </a:r>
            <a:r>
              <a:rPr lang="en-IN" dirty="0"/>
              <a:t>, with the growth </a:t>
            </a:r>
            <a:r>
              <a:rPr lang="en-IN" dirty="0" smtClean="0"/>
              <a:t>in the </a:t>
            </a:r>
            <a:r>
              <a:rPr lang="en-IN" dirty="0"/>
              <a:t>number of users and the IPv4 address exhaustion, large-scale deployment </a:t>
            </a:r>
            <a:r>
              <a:rPr lang="en-IN" dirty="0" smtClean="0"/>
              <a:t>will invariably </a:t>
            </a:r>
            <a:r>
              <a:rPr lang="en-IN" dirty="0"/>
              <a:t>happen in the near future. </a:t>
            </a:r>
            <a:endParaRPr lang="en-IN" dirty="0" smtClean="0"/>
          </a:p>
          <a:p>
            <a:pPr algn="just"/>
            <a:r>
              <a:rPr lang="en-IN" dirty="0" smtClean="0"/>
              <a:t>Fortunately</a:t>
            </a:r>
            <a:r>
              <a:rPr lang="en-IN" dirty="0"/>
              <a:t>, the new protocol </a:t>
            </a:r>
            <a:r>
              <a:rPr lang="en-IN" dirty="0" smtClean="0"/>
              <a:t>supports an </a:t>
            </a:r>
            <a:r>
              <a:rPr lang="en-IN" dirty="0"/>
              <a:t>IPv4-compatible IPv6 address that is an IPv6 address employing </a:t>
            </a:r>
            <a:r>
              <a:rPr lang="en-IN" dirty="0" smtClean="0"/>
              <a:t>embedded IPv4 addresses i.e. </a:t>
            </a:r>
            <a:r>
              <a:rPr lang="en-IN" dirty="0" err="1" smtClean="0"/>
              <a:t>Tunneling</a:t>
            </a:r>
            <a:r>
              <a:rPr lang="en-IN" dirty="0"/>
              <a:t>,</a:t>
            </a:r>
          </a:p>
        </p:txBody>
      </p:sp>
      <p:sp>
        <p:nvSpPr>
          <p:cNvPr id="4" name="Slide Number Placeholder 3"/>
          <p:cNvSpPr>
            <a:spLocks noGrp="1"/>
          </p:cNvSpPr>
          <p:nvPr>
            <p:ph type="sldNum" sz="quarter" idx="12"/>
          </p:nvPr>
        </p:nvSpPr>
        <p:spPr/>
        <p:txBody>
          <a:bodyPr/>
          <a:lstStyle/>
          <a:p>
            <a:fld id="{B6F15528-21DE-4FAA-801E-634DDDAF4B2B}" type="slidenum">
              <a:rPr lang="en-US" smtClean="0"/>
              <a:pPr/>
              <a:t>233</a:t>
            </a:fld>
            <a:endParaRPr lang="en-US"/>
          </a:p>
        </p:txBody>
      </p:sp>
    </p:spTree>
    <p:extLst>
      <p:ext uri="{BB962C8B-B14F-4D97-AF65-F5344CB8AC3E}">
        <p14:creationId xmlns:p14="http://schemas.microsoft.com/office/powerpoint/2010/main" val="1007329172"/>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t>Migration Strategies to IPv6</a:t>
            </a:r>
            <a:br>
              <a:rPr lang="en-IN" dirty="0"/>
            </a:br>
            <a:r>
              <a:rPr lang="en-IN" dirty="0"/>
              <a:t>Technical Approaches</a:t>
            </a:r>
          </a:p>
        </p:txBody>
      </p:sp>
      <p:sp>
        <p:nvSpPr>
          <p:cNvPr id="3" name="Content Placeholder 2"/>
          <p:cNvSpPr>
            <a:spLocks noGrp="1"/>
          </p:cNvSpPr>
          <p:nvPr>
            <p:ph idx="1"/>
          </p:nvPr>
        </p:nvSpPr>
        <p:spPr/>
        <p:txBody>
          <a:bodyPr>
            <a:normAutofit/>
          </a:bodyPr>
          <a:lstStyle/>
          <a:p>
            <a:pPr algn="just"/>
            <a:r>
              <a:rPr lang="en-IN" dirty="0"/>
              <a:t>There are a number of requirements that are typically </a:t>
            </a:r>
            <a:r>
              <a:rPr lang="en-IN" dirty="0" smtClean="0"/>
              <a:t>applicable to </a:t>
            </a:r>
            <a:r>
              <a:rPr lang="en-IN" dirty="0"/>
              <a:t>an organization wishing to introduce an IPv6 service </a:t>
            </a:r>
            <a:r>
              <a:rPr lang="en-IN" dirty="0" smtClean="0"/>
              <a:t>:</a:t>
            </a:r>
            <a:endParaRPr lang="en-IN" dirty="0"/>
          </a:p>
          <a:p>
            <a:pPr lvl="1" algn="just"/>
            <a:r>
              <a:rPr lang="en-IN" dirty="0" smtClean="0"/>
              <a:t>The </a:t>
            </a:r>
            <a:r>
              <a:rPr lang="en-IN" dirty="0"/>
              <a:t>existing IPv4 service should not be adversely disrupted (e.g., as it might </a:t>
            </a:r>
            <a:r>
              <a:rPr lang="en-IN" dirty="0" smtClean="0"/>
              <a:t>be by </a:t>
            </a:r>
            <a:r>
              <a:rPr lang="en-IN" dirty="0"/>
              <a:t>router loading of encapsulating IPv6 in IPv4 for tunnels);</a:t>
            </a:r>
          </a:p>
          <a:p>
            <a:pPr lvl="1" algn="just"/>
            <a:r>
              <a:rPr lang="en-IN" dirty="0" smtClean="0"/>
              <a:t>The </a:t>
            </a:r>
            <a:r>
              <a:rPr lang="en-IN" dirty="0"/>
              <a:t>IPv6 service should perform as well as the IPv4 service (e.g., at </a:t>
            </a:r>
            <a:r>
              <a:rPr lang="en-IN" dirty="0" smtClean="0"/>
              <a:t> the IPv4 line </a:t>
            </a:r>
            <a:r>
              <a:rPr lang="en-IN" dirty="0"/>
              <a:t>rate, and with similar network characteristics);</a:t>
            </a:r>
          </a:p>
          <a:p>
            <a:pPr lvl="1" algn="just"/>
            <a:r>
              <a:rPr lang="en-IN" dirty="0" smtClean="0"/>
              <a:t>The </a:t>
            </a:r>
            <a:r>
              <a:rPr lang="en-IN" dirty="0"/>
              <a:t>service must be manageable and be able to be monitored (thus tools </a:t>
            </a:r>
            <a:r>
              <a:rPr lang="en-IN" dirty="0" smtClean="0"/>
              <a:t>should be </a:t>
            </a:r>
            <a:r>
              <a:rPr lang="en-IN" dirty="0"/>
              <a:t>available for IPv6 as they are for IPv4);</a:t>
            </a:r>
          </a:p>
          <a:p>
            <a:pPr lvl="1" algn="just"/>
            <a:r>
              <a:rPr lang="en-IN" dirty="0" smtClean="0"/>
              <a:t>The </a:t>
            </a:r>
            <a:r>
              <a:rPr lang="en-IN" dirty="0"/>
              <a:t>security of the network should not be compromised, due to the </a:t>
            </a:r>
            <a:r>
              <a:rPr lang="en-IN" dirty="0" smtClean="0"/>
              <a:t>additional protocol </a:t>
            </a:r>
            <a:r>
              <a:rPr lang="en-IN" dirty="0"/>
              <a:t>itself or a weakness of any transition mechanism used; and</a:t>
            </a:r>
          </a:p>
          <a:p>
            <a:pPr lvl="1" algn="just"/>
            <a:r>
              <a:rPr lang="en-IN" dirty="0" smtClean="0"/>
              <a:t>An </a:t>
            </a:r>
            <a:r>
              <a:rPr lang="en-IN" dirty="0"/>
              <a:t>IPv6 address allocation plan must be drawn up.</a:t>
            </a:r>
          </a:p>
        </p:txBody>
      </p:sp>
      <p:sp>
        <p:nvSpPr>
          <p:cNvPr id="4" name="Slide Number Placeholder 3"/>
          <p:cNvSpPr>
            <a:spLocks noGrp="1"/>
          </p:cNvSpPr>
          <p:nvPr>
            <p:ph type="sldNum" sz="quarter" idx="12"/>
          </p:nvPr>
        </p:nvSpPr>
        <p:spPr/>
        <p:txBody>
          <a:bodyPr/>
          <a:lstStyle/>
          <a:p>
            <a:fld id="{B6F15528-21DE-4FAA-801E-634DDDAF4B2B}" type="slidenum">
              <a:rPr lang="en-US" smtClean="0"/>
              <a:pPr/>
              <a:t>234</a:t>
            </a:fld>
            <a:endParaRPr lang="en-US"/>
          </a:p>
        </p:txBody>
      </p:sp>
    </p:spTree>
    <p:extLst>
      <p:ext uri="{BB962C8B-B14F-4D97-AF65-F5344CB8AC3E}">
        <p14:creationId xmlns:p14="http://schemas.microsoft.com/office/powerpoint/2010/main" val="48299652"/>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t>Migration Strategies to IPv6</a:t>
            </a:r>
            <a:br>
              <a:rPr lang="en-IN" dirty="0"/>
            </a:br>
            <a:r>
              <a:rPr lang="en-IN" dirty="0"/>
              <a:t>Technical Approaches</a:t>
            </a:r>
          </a:p>
        </p:txBody>
      </p:sp>
      <p:sp>
        <p:nvSpPr>
          <p:cNvPr id="3" name="Content Placeholder 2"/>
          <p:cNvSpPr>
            <a:spLocks noGrp="1"/>
          </p:cNvSpPr>
          <p:nvPr>
            <p:ph idx="1"/>
          </p:nvPr>
        </p:nvSpPr>
        <p:spPr/>
        <p:txBody>
          <a:bodyPr>
            <a:normAutofit/>
          </a:bodyPr>
          <a:lstStyle/>
          <a:p>
            <a:pPr algn="just"/>
            <a:r>
              <a:rPr lang="en-IN" dirty="0" smtClean="0"/>
              <a:t>Interworking </a:t>
            </a:r>
            <a:r>
              <a:rPr lang="en-IN" dirty="0"/>
              <a:t>mechanisms include the </a:t>
            </a:r>
            <a:r>
              <a:rPr lang="en-IN" dirty="0" smtClean="0"/>
              <a:t>following:</a:t>
            </a:r>
            <a:endParaRPr lang="en-IN" dirty="0"/>
          </a:p>
          <a:p>
            <a:pPr lvl="1" algn="just"/>
            <a:r>
              <a:rPr lang="en-IN" dirty="0" smtClean="0"/>
              <a:t>Dual </a:t>
            </a:r>
            <a:r>
              <a:rPr lang="en-IN" dirty="0"/>
              <a:t>IP layer (also known as dual stack): A technique for providing </a:t>
            </a:r>
            <a:r>
              <a:rPr lang="en-IN" dirty="0" smtClean="0"/>
              <a:t>complete support </a:t>
            </a:r>
            <a:r>
              <a:rPr lang="en-IN" dirty="0"/>
              <a:t>for both IPs—IPv4 and IPv6—in hosts and routers;</a:t>
            </a:r>
          </a:p>
          <a:p>
            <a:pPr lvl="1" algn="just"/>
            <a:r>
              <a:rPr lang="en-IN" dirty="0" smtClean="0"/>
              <a:t>Configured </a:t>
            </a:r>
            <a:r>
              <a:rPr lang="en-IN" dirty="0" err="1"/>
              <a:t>tunneling</a:t>
            </a:r>
            <a:r>
              <a:rPr lang="en-IN" dirty="0"/>
              <a:t> of IPv6 over IPv4: Point-to-point tunnels made by </a:t>
            </a:r>
            <a:r>
              <a:rPr lang="en-IN" dirty="0" smtClean="0"/>
              <a:t>encapsulating IPv6 </a:t>
            </a:r>
            <a:r>
              <a:rPr lang="en-IN" dirty="0"/>
              <a:t>packets within IPv4 headers to carry them over IPv4 </a:t>
            </a:r>
            <a:r>
              <a:rPr lang="en-IN" dirty="0" smtClean="0"/>
              <a:t>routing infrastructures</a:t>
            </a:r>
            <a:r>
              <a:rPr lang="en-IN" dirty="0"/>
              <a:t>; and</a:t>
            </a:r>
          </a:p>
          <a:p>
            <a:pPr lvl="1" algn="just"/>
            <a:r>
              <a:rPr lang="en-IN" dirty="0" smtClean="0"/>
              <a:t>Automatic </a:t>
            </a:r>
            <a:r>
              <a:rPr lang="en-IN" dirty="0" err="1"/>
              <a:t>tunneling</a:t>
            </a:r>
            <a:r>
              <a:rPr lang="en-IN" dirty="0"/>
              <a:t> of IPv6 over IPv4:Amechanism for using </a:t>
            </a:r>
            <a:r>
              <a:rPr lang="en-IN" dirty="0" smtClean="0"/>
              <a:t>IPv4-compatible addresses </a:t>
            </a:r>
            <a:r>
              <a:rPr lang="en-IN" dirty="0"/>
              <a:t>to automatically tunnel IPv6 packets over IPv4 networks.</a:t>
            </a:r>
          </a:p>
        </p:txBody>
      </p:sp>
      <p:sp>
        <p:nvSpPr>
          <p:cNvPr id="4" name="Slide Number Placeholder 3"/>
          <p:cNvSpPr>
            <a:spLocks noGrp="1"/>
          </p:cNvSpPr>
          <p:nvPr>
            <p:ph type="sldNum" sz="quarter" idx="12"/>
          </p:nvPr>
        </p:nvSpPr>
        <p:spPr/>
        <p:txBody>
          <a:bodyPr/>
          <a:lstStyle/>
          <a:p>
            <a:fld id="{B6F15528-21DE-4FAA-801E-634DDDAF4B2B}" type="slidenum">
              <a:rPr lang="en-US" smtClean="0"/>
              <a:pPr/>
              <a:t>235</a:t>
            </a:fld>
            <a:endParaRPr lang="en-US"/>
          </a:p>
        </p:txBody>
      </p:sp>
    </p:spTree>
    <p:extLst>
      <p:ext uri="{BB962C8B-B14F-4D97-AF65-F5344CB8AC3E}">
        <p14:creationId xmlns:p14="http://schemas.microsoft.com/office/powerpoint/2010/main" val="208239316"/>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t>Migration Strategies to IPv6</a:t>
            </a:r>
            <a:br>
              <a:rPr lang="en-IN" dirty="0"/>
            </a:br>
            <a:r>
              <a:rPr lang="en-IN" dirty="0"/>
              <a:t>Technical Approaches</a:t>
            </a:r>
          </a:p>
        </p:txBody>
      </p:sp>
      <p:sp>
        <p:nvSpPr>
          <p:cNvPr id="3" name="Content Placeholder 2"/>
          <p:cNvSpPr>
            <a:spLocks noGrp="1"/>
          </p:cNvSpPr>
          <p:nvPr>
            <p:ph idx="1"/>
          </p:nvPr>
        </p:nvSpPr>
        <p:spPr/>
        <p:txBody>
          <a:bodyPr>
            <a:normAutofit fontScale="92500" lnSpcReduction="20000"/>
          </a:bodyPr>
          <a:lstStyle/>
          <a:p>
            <a:pPr algn="just"/>
            <a:r>
              <a:rPr lang="en-IN" dirty="0" err="1"/>
              <a:t>Tunneling</a:t>
            </a:r>
            <a:r>
              <a:rPr lang="en-IN" dirty="0"/>
              <a:t> techniques include the following </a:t>
            </a:r>
            <a:r>
              <a:rPr lang="en-IN" dirty="0" smtClean="0"/>
              <a:t>approaches:</a:t>
            </a:r>
            <a:endParaRPr lang="en-IN" dirty="0"/>
          </a:p>
          <a:p>
            <a:pPr lvl="1" algn="just"/>
            <a:r>
              <a:rPr lang="en-IN" dirty="0" smtClean="0"/>
              <a:t>IPv6-over-IPv4 </a:t>
            </a:r>
            <a:r>
              <a:rPr lang="en-IN" dirty="0" err="1"/>
              <a:t>tunneling</a:t>
            </a:r>
            <a:r>
              <a:rPr lang="en-IN" dirty="0"/>
              <a:t>: The technique of encapsulating IPv6 packets </a:t>
            </a:r>
            <a:r>
              <a:rPr lang="en-IN" dirty="0" smtClean="0"/>
              <a:t>within IPv4 </a:t>
            </a:r>
            <a:r>
              <a:rPr lang="en-IN" dirty="0"/>
              <a:t>so that they can be carried across IPv4 routing infrastructures.</a:t>
            </a:r>
          </a:p>
          <a:p>
            <a:pPr lvl="1" algn="just"/>
            <a:r>
              <a:rPr lang="en-IN" dirty="0" smtClean="0"/>
              <a:t>Configured </a:t>
            </a:r>
            <a:r>
              <a:rPr lang="en-IN" dirty="0" err="1"/>
              <a:t>tunneling</a:t>
            </a:r>
            <a:r>
              <a:rPr lang="en-IN" dirty="0"/>
              <a:t>: IPv6-over-IPv4 </a:t>
            </a:r>
            <a:r>
              <a:rPr lang="en-IN" dirty="0" err="1"/>
              <a:t>tunneling</a:t>
            </a:r>
            <a:r>
              <a:rPr lang="en-IN" dirty="0"/>
              <a:t> where the IPv4 tunnel </a:t>
            </a:r>
            <a:r>
              <a:rPr lang="en-IN" dirty="0" smtClean="0"/>
              <a:t>endpoint address </a:t>
            </a:r>
            <a:r>
              <a:rPr lang="en-IN" dirty="0"/>
              <a:t>is determined by configuration information on the </a:t>
            </a:r>
            <a:r>
              <a:rPr lang="en-IN" dirty="0" smtClean="0"/>
              <a:t>encapsulating node</a:t>
            </a:r>
            <a:r>
              <a:rPr lang="en-IN" dirty="0"/>
              <a:t>. The tunnels can be either unidirectional or bidirectional. </a:t>
            </a:r>
            <a:r>
              <a:rPr lang="en-IN" dirty="0" smtClean="0"/>
              <a:t>Bidirectional configured </a:t>
            </a:r>
            <a:r>
              <a:rPr lang="en-IN" dirty="0"/>
              <a:t>tunnels behave as virtual point-to-point links.</a:t>
            </a:r>
          </a:p>
          <a:p>
            <a:pPr lvl="1" algn="just"/>
            <a:r>
              <a:rPr lang="en-IN" dirty="0" smtClean="0"/>
              <a:t>Automatic </a:t>
            </a:r>
            <a:r>
              <a:rPr lang="en-IN" dirty="0" err="1"/>
              <a:t>tunneling</a:t>
            </a:r>
            <a:r>
              <a:rPr lang="en-IN" dirty="0"/>
              <a:t>: IPv6-over-IPv4 </a:t>
            </a:r>
            <a:r>
              <a:rPr lang="en-IN" dirty="0" err="1"/>
              <a:t>tunneling</a:t>
            </a:r>
            <a:r>
              <a:rPr lang="en-IN" dirty="0"/>
              <a:t> where the IPv4 tunnel </a:t>
            </a:r>
            <a:r>
              <a:rPr lang="en-IN" dirty="0" smtClean="0"/>
              <a:t>endpoint address </a:t>
            </a:r>
            <a:r>
              <a:rPr lang="en-IN" dirty="0"/>
              <a:t>is determined from the IPv4 address embedded in the </a:t>
            </a:r>
            <a:r>
              <a:rPr lang="en-IN" dirty="0" smtClean="0"/>
              <a:t>IPv4-compatible destination </a:t>
            </a:r>
            <a:r>
              <a:rPr lang="en-IN" dirty="0"/>
              <a:t>address of the IPv6 packet being </a:t>
            </a:r>
            <a:r>
              <a:rPr lang="en-IN" dirty="0" err="1"/>
              <a:t>tunneled</a:t>
            </a:r>
            <a:r>
              <a:rPr lang="en-IN" dirty="0"/>
              <a:t>.</a:t>
            </a:r>
          </a:p>
          <a:p>
            <a:pPr lvl="1" algn="just"/>
            <a:r>
              <a:rPr lang="en-IN" dirty="0" smtClean="0"/>
              <a:t>IPv4 </a:t>
            </a:r>
            <a:r>
              <a:rPr lang="en-IN" dirty="0"/>
              <a:t>multicast </a:t>
            </a:r>
            <a:r>
              <a:rPr lang="en-IN" dirty="0" err="1"/>
              <a:t>tunneling</a:t>
            </a:r>
            <a:r>
              <a:rPr lang="en-IN" dirty="0"/>
              <a:t>: IPv6-over-IPv4 </a:t>
            </a:r>
            <a:r>
              <a:rPr lang="en-IN" dirty="0" err="1"/>
              <a:t>tunneling</a:t>
            </a:r>
            <a:r>
              <a:rPr lang="en-IN" dirty="0"/>
              <a:t> where the IPv4 tunnel </a:t>
            </a:r>
            <a:r>
              <a:rPr lang="en-IN" dirty="0" smtClean="0"/>
              <a:t>endpoint address </a:t>
            </a:r>
            <a:r>
              <a:rPr lang="en-IN" dirty="0"/>
              <a:t>is determined using ND. Unlike configured </a:t>
            </a:r>
            <a:r>
              <a:rPr lang="en-IN" dirty="0" err="1"/>
              <a:t>tunneling</a:t>
            </a:r>
            <a:r>
              <a:rPr lang="en-IN" dirty="0"/>
              <a:t>, this </a:t>
            </a:r>
            <a:r>
              <a:rPr lang="en-IN" dirty="0" smtClean="0"/>
              <a:t>does not </a:t>
            </a:r>
            <a:r>
              <a:rPr lang="en-IN" dirty="0"/>
              <a:t>require any address configuration, and unlike automatic </a:t>
            </a:r>
            <a:r>
              <a:rPr lang="en-IN" dirty="0" err="1"/>
              <a:t>tunneling</a:t>
            </a:r>
            <a:r>
              <a:rPr lang="en-IN" dirty="0"/>
              <a:t> it </a:t>
            </a:r>
            <a:r>
              <a:rPr lang="en-IN" dirty="0" smtClean="0"/>
              <a:t>does not </a:t>
            </a:r>
            <a:r>
              <a:rPr lang="en-IN" dirty="0"/>
              <a:t>require the use of IPv4-compatible addresses. However, the </a:t>
            </a:r>
            <a:r>
              <a:rPr lang="en-IN" dirty="0" smtClean="0"/>
              <a:t>mechanism assumes </a:t>
            </a:r>
            <a:r>
              <a:rPr lang="en-IN" dirty="0"/>
              <a:t>that the IPv4 infrastructure supports IPv4 multicast.</a:t>
            </a:r>
          </a:p>
        </p:txBody>
      </p:sp>
      <p:sp>
        <p:nvSpPr>
          <p:cNvPr id="4" name="Slide Number Placeholder 3"/>
          <p:cNvSpPr>
            <a:spLocks noGrp="1"/>
          </p:cNvSpPr>
          <p:nvPr>
            <p:ph type="sldNum" sz="quarter" idx="12"/>
          </p:nvPr>
        </p:nvSpPr>
        <p:spPr/>
        <p:txBody>
          <a:bodyPr/>
          <a:lstStyle/>
          <a:p>
            <a:fld id="{B6F15528-21DE-4FAA-801E-634DDDAF4B2B}" type="slidenum">
              <a:rPr lang="en-US" smtClean="0"/>
              <a:pPr/>
              <a:t>236</a:t>
            </a:fld>
            <a:endParaRPr lang="en-US"/>
          </a:p>
        </p:txBody>
      </p:sp>
    </p:spTree>
    <p:extLst>
      <p:ext uri="{BB962C8B-B14F-4D97-AF65-F5344CB8AC3E}">
        <p14:creationId xmlns:p14="http://schemas.microsoft.com/office/powerpoint/2010/main" val="4051406742"/>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t>Migration Strategies to IPv6</a:t>
            </a:r>
            <a:br>
              <a:rPr lang="en-IN" dirty="0"/>
            </a:br>
            <a:r>
              <a:rPr lang="en-IN" dirty="0"/>
              <a:t>Technical Approaches</a:t>
            </a:r>
          </a:p>
        </p:txBody>
      </p:sp>
      <p:sp>
        <p:nvSpPr>
          <p:cNvPr id="3" name="Content Placeholder 2"/>
          <p:cNvSpPr>
            <a:spLocks noGrp="1"/>
          </p:cNvSpPr>
          <p:nvPr>
            <p:ph idx="1"/>
          </p:nvPr>
        </p:nvSpPr>
        <p:spPr/>
        <p:txBody>
          <a:bodyPr>
            <a:normAutofit lnSpcReduction="10000"/>
          </a:bodyPr>
          <a:lstStyle/>
          <a:p>
            <a:pPr algn="just"/>
            <a:r>
              <a:rPr lang="en-IN" dirty="0"/>
              <a:t>Applications (and the lower-layer protocol stack) need to be properly equipped.</a:t>
            </a:r>
          </a:p>
          <a:p>
            <a:pPr algn="just"/>
            <a:r>
              <a:rPr lang="en-IN" dirty="0"/>
              <a:t>Some examples of interoperability techniques include dual stacks and </a:t>
            </a:r>
            <a:r>
              <a:rPr lang="en-IN" dirty="0" err="1" smtClean="0"/>
              <a:t>tunneling</a:t>
            </a:r>
            <a:r>
              <a:rPr lang="en-IN" dirty="0" smtClean="0"/>
              <a:t>— IPv6-in-IPv4 </a:t>
            </a:r>
            <a:r>
              <a:rPr lang="en-IN" dirty="0"/>
              <a:t>(e.g., 6-to-4, 6rd, protocol 41), IPv4-in-IPv6, and IPv6-in-UDP (</a:t>
            </a:r>
            <a:r>
              <a:rPr lang="en-IN" dirty="0" err="1" smtClean="0"/>
              <a:t>Teredo,TSP</a:t>
            </a:r>
            <a:r>
              <a:rPr lang="en-IN" dirty="0"/>
              <a:t>). </a:t>
            </a:r>
            <a:endParaRPr lang="en-IN" dirty="0" smtClean="0"/>
          </a:p>
          <a:p>
            <a:pPr algn="just"/>
            <a:r>
              <a:rPr lang="en-IN" dirty="0" smtClean="0"/>
              <a:t>There </a:t>
            </a:r>
            <a:r>
              <a:rPr lang="en-IN" dirty="0"/>
              <a:t>are four cases, as described </a:t>
            </a:r>
            <a:r>
              <a:rPr lang="en-IN" dirty="0" smtClean="0"/>
              <a:t>below:</a:t>
            </a:r>
          </a:p>
          <a:p>
            <a:pPr lvl="1" algn="just"/>
            <a:r>
              <a:rPr lang="en-IN" dirty="0"/>
              <a:t>Case 1: IPv4-only applications in a dual-stack </a:t>
            </a:r>
            <a:r>
              <a:rPr lang="en-IN" dirty="0" smtClean="0"/>
              <a:t>node</a:t>
            </a:r>
          </a:p>
          <a:p>
            <a:pPr lvl="1" algn="just"/>
            <a:r>
              <a:rPr lang="en-IN" dirty="0"/>
              <a:t>Case 2: IPv4-only applications and IPv6-only applications in a dual-stack node</a:t>
            </a:r>
            <a:r>
              <a:rPr lang="en-IN" dirty="0" smtClean="0"/>
              <a:t>.</a:t>
            </a:r>
          </a:p>
          <a:p>
            <a:pPr lvl="1" algn="just"/>
            <a:r>
              <a:rPr lang="en-IN" dirty="0"/>
              <a:t>Case 3: Applications supporting both IPv4 and IPv6 in a dual-stack node</a:t>
            </a:r>
            <a:r>
              <a:rPr lang="en-IN" dirty="0" smtClean="0"/>
              <a:t>.</a:t>
            </a:r>
          </a:p>
          <a:p>
            <a:pPr lvl="1" algn="just"/>
            <a:r>
              <a:rPr lang="en-IN" dirty="0"/>
              <a:t>Case 4: Applications supporting both IPv4 and IPv6 in an IPv4-only node.</a:t>
            </a:r>
          </a:p>
        </p:txBody>
      </p:sp>
      <p:sp>
        <p:nvSpPr>
          <p:cNvPr id="4" name="Slide Number Placeholder 3"/>
          <p:cNvSpPr>
            <a:spLocks noGrp="1"/>
          </p:cNvSpPr>
          <p:nvPr>
            <p:ph type="sldNum" sz="quarter" idx="12"/>
          </p:nvPr>
        </p:nvSpPr>
        <p:spPr/>
        <p:txBody>
          <a:bodyPr/>
          <a:lstStyle/>
          <a:p>
            <a:fld id="{B6F15528-21DE-4FAA-801E-634DDDAF4B2B}" type="slidenum">
              <a:rPr lang="en-US" smtClean="0"/>
              <a:pPr/>
              <a:t>237</a:t>
            </a:fld>
            <a:endParaRPr lang="en-US"/>
          </a:p>
        </p:txBody>
      </p:sp>
    </p:spTree>
    <p:extLst>
      <p:ext uri="{BB962C8B-B14F-4D97-AF65-F5344CB8AC3E}">
        <p14:creationId xmlns:p14="http://schemas.microsoft.com/office/powerpoint/2010/main" val="1854700333"/>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t>Migration Strategies to IPv6</a:t>
            </a:r>
            <a:br>
              <a:rPr lang="en-IN" dirty="0"/>
            </a:br>
            <a:r>
              <a:rPr lang="en-IN" dirty="0"/>
              <a:t>Technical Approaches</a:t>
            </a:r>
          </a:p>
        </p:txBody>
      </p:sp>
      <p:sp>
        <p:nvSpPr>
          <p:cNvPr id="3" name="Content Placeholder 2"/>
          <p:cNvSpPr>
            <a:spLocks noGrp="1"/>
          </p:cNvSpPr>
          <p:nvPr>
            <p:ph idx="1"/>
          </p:nvPr>
        </p:nvSpPr>
        <p:spPr/>
        <p:txBody>
          <a:bodyPr>
            <a:normAutofit/>
          </a:bodyPr>
          <a:lstStyle/>
          <a:p>
            <a:pPr algn="just"/>
            <a:r>
              <a:rPr lang="en-IN" dirty="0"/>
              <a:t>Case 1: IPv4-only applications in a dual-stack node. </a:t>
            </a:r>
            <a:endParaRPr lang="en-IN" dirty="0" smtClean="0"/>
          </a:p>
          <a:p>
            <a:pPr algn="just"/>
            <a:r>
              <a:rPr lang="en-IN" dirty="0" smtClean="0"/>
              <a:t>IPv6 </a:t>
            </a:r>
            <a:r>
              <a:rPr lang="en-IN" dirty="0"/>
              <a:t>protocol is introduced </a:t>
            </a:r>
            <a:r>
              <a:rPr lang="en-IN" dirty="0" smtClean="0"/>
              <a:t>in a </a:t>
            </a:r>
            <a:r>
              <a:rPr lang="en-IN" dirty="0"/>
              <a:t>node, but applications are not yet ported to support IPv6. The protocol </a:t>
            </a:r>
            <a:r>
              <a:rPr lang="en-IN" dirty="0" smtClean="0"/>
              <a:t>stack is </a:t>
            </a:r>
            <a:r>
              <a:rPr lang="en-IN" dirty="0"/>
              <a:t>as follows:</a:t>
            </a:r>
          </a:p>
        </p:txBody>
      </p:sp>
      <p:sp>
        <p:nvSpPr>
          <p:cNvPr id="4" name="Slide Number Placeholder 3"/>
          <p:cNvSpPr>
            <a:spLocks noGrp="1"/>
          </p:cNvSpPr>
          <p:nvPr>
            <p:ph type="sldNum" sz="quarter" idx="12"/>
          </p:nvPr>
        </p:nvSpPr>
        <p:spPr/>
        <p:txBody>
          <a:bodyPr/>
          <a:lstStyle/>
          <a:p>
            <a:fld id="{B6F15528-21DE-4FAA-801E-634DDDAF4B2B}" type="slidenum">
              <a:rPr lang="en-US" smtClean="0"/>
              <a:pPr/>
              <a:t>238</a:t>
            </a:fld>
            <a:endParaRPr lang="en-US"/>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0988" y="3276600"/>
            <a:ext cx="8582025" cy="2057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19243949"/>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t>Migration Strategies to IPv6</a:t>
            </a:r>
            <a:br>
              <a:rPr lang="en-IN" dirty="0"/>
            </a:br>
            <a:r>
              <a:rPr lang="en-IN" dirty="0"/>
              <a:t>Technical Approaches</a:t>
            </a:r>
          </a:p>
        </p:txBody>
      </p:sp>
      <p:sp>
        <p:nvSpPr>
          <p:cNvPr id="3" name="Content Placeholder 2"/>
          <p:cNvSpPr>
            <a:spLocks noGrp="1"/>
          </p:cNvSpPr>
          <p:nvPr>
            <p:ph idx="1"/>
          </p:nvPr>
        </p:nvSpPr>
        <p:spPr/>
        <p:txBody>
          <a:bodyPr>
            <a:normAutofit/>
          </a:bodyPr>
          <a:lstStyle/>
          <a:p>
            <a:pPr algn="just"/>
            <a:r>
              <a:rPr lang="en-IN" dirty="0"/>
              <a:t>Case 2: IPv4-only applications and IPv6-only applications in a dual-stack node.</a:t>
            </a:r>
          </a:p>
          <a:p>
            <a:pPr algn="just"/>
            <a:r>
              <a:rPr lang="en-IN" dirty="0"/>
              <a:t>Applications are ported for IPv6 only. Therefore, there are two similar </a:t>
            </a:r>
            <a:r>
              <a:rPr lang="en-IN" dirty="0" smtClean="0"/>
              <a:t>applications, one </a:t>
            </a:r>
            <a:r>
              <a:rPr lang="en-IN" dirty="0"/>
              <a:t>for each protocol version (e.g., ping and ping6). The protocol </a:t>
            </a:r>
            <a:r>
              <a:rPr lang="en-IN" dirty="0" smtClean="0"/>
              <a:t>stack is </a:t>
            </a:r>
            <a:r>
              <a:rPr lang="en-IN" dirty="0"/>
              <a:t>as follows:</a:t>
            </a:r>
          </a:p>
        </p:txBody>
      </p:sp>
      <p:sp>
        <p:nvSpPr>
          <p:cNvPr id="4" name="Slide Number Placeholder 3"/>
          <p:cNvSpPr>
            <a:spLocks noGrp="1"/>
          </p:cNvSpPr>
          <p:nvPr>
            <p:ph type="sldNum" sz="quarter" idx="12"/>
          </p:nvPr>
        </p:nvSpPr>
        <p:spPr/>
        <p:txBody>
          <a:bodyPr/>
          <a:lstStyle/>
          <a:p>
            <a:fld id="{B6F15528-21DE-4FAA-801E-634DDDAF4B2B}" type="slidenum">
              <a:rPr lang="en-US" smtClean="0"/>
              <a:pPr/>
              <a:t>239</a:t>
            </a:fld>
            <a:endParaRPr lang="en-US"/>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700" y="3657600"/>
            <a:ext cx="8610600" cy="2028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691490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t>WPAN Technologies </a:t>
            </a:r>
            <a:r>
              <a:rPr lang="en-IN" dirty="0" smtClean="0"/>
              <a:t>for IoT/M2M</a:t>
            </a:r>
            <a:r>
              <a:rPr lang="en-IN" dirty="0"/>
              <a:t/>
            </a:r>
            <a:br>
              <a:rPr lang="en-IN" dirty="0"/>
            </a:br>
            <a:r>
              <a:rPr lang="en-IN" dirty="0" err="1"/>
              <a:t>Zigbee</a:t>
            </a:r>
            <a:r>
              <a:rPr lang="en-IN" dirty="0"/>
              <a:t>/IEEE 802.15.4</a:t>
            </a:r>
          </a:p>
        </p:txBody>
      </p:sp>
      <p:sp>
        <p:nvSpPr>
          <p:cNvPr id="3" name="Content Placeholder 2"/>
          <p:cNvSpPr>
            <a:spLocks noGrp="1"/>
          </p:cNvSpPr>
          <p:nvPr>
            <p:ph idx="1"/>
          </p:nvPr>
        </p:nvSpPr>
        <p:spPr/>
        <p:txBody>
          <a:bodyPr>
            <a:normAutofit lnSpcReduction="10000"/>
          </a:bodyPr>
          <a:lstStyle/>
          <a:p>
            <a:pPr algn="just"/>
            <a:r>
              <a:rPr lang="en-IN" dirty="0"/>
              <a:t>The PHY layer of the reference model specifies the network interface </a:t>
            </a:r>
            <a:r>
              <a:rPr lang="en-IN" dirty="0" smtClean="0"/>
              <a:t>components, parameters</a:t>
            </a:r>
            <a:r>
              <a:rPr lang="en-IN" dirty="0"/>
              <a:t>, and </a:t>
            </a:r>
            <a:r>
              <a:rPr lang="en-IN" dirty="0" smtClean="0"/>
              <a:t> </a:t>
            </a:r>
            <a:r>
              <a:rPr lang="en-IN" dirty="0"/>
              <a:t>operation. </a:t>
            </a:r>
            <a:endParaRPr lang="en-IN" dirty="0" smtClean="0"/>
          </a:p>
          <a:p>
            <a:pPr algn="just"/>
            <a:r>
              <a:rPr lang="en-IN" dirty="0" smtClean="0"/>
              <a:t>The PHY layer </a:t>
            </a:r>
            <a:r>
              <a:rPr lang="en-IN" dirty="0"/>
              <a:t>includes a variety of features, </a:t>
            </a:r>
            <a:r>
              <a:rPr lang="en-IN" dirty="0" smtClean="0"/>
              <a:t>such as</a:t>
            </a:r>
          </a:p>
          <a:p>
            <a:pPr lvl="1" algn="just"/>
            <a:r>
              <a:rPr lang="en-IN" dirty="0" smtClean="0"/>
              <a:t>receiver </a:t>
            </a:r>
            <a:r>
              <a:rPr lang="en-IN" dirty="0"/>
              <a:t>energy detection (RED), </a:t>
            </a:r>
            <a:endParaRPr lang="en-IN" dirty="0" smtClean="0"/>
          </a:p>
          <a:p>
            <a:pPr lvl="1" algn="just"/>
            <a:r>
              <a:rPr lang="en-IN" dirty="0" smtClean="0"/>
              <a:t>link quality </a:t>
            </a:r>
            <a:r>
              <a:rPr lang="en-IN" dirty="0"/>
              <a:t>indicator (LQI</a:t>
            </a:r>
            <a:r>
              <a:rPr lang="en-IN" dirty="0" smtClean="0"/>
              <a:t>),</a:t>
            </a:r>
          </a:p>
          <a:p>
            <a:pPr lvl="1" algn="just"/>
            <a:r>
              <a:rPr lang="en-IN" dirty="0" smtClean="0"/>
              <a:t>clear </a:t>
            </a:r>
            <a:r>
              <a:rPr lang="en-IN" dirty="0"/>
              <a:t>channel assessment (CCA). </a:t>
            </a:r>
            <a:endParaRPr lang="en-IN" dirty="0" smtClean="0"/>
          </a:p>
          <a:p>
            <a:pPr algn="just"/>
            <a:r>
              <a:rPr lang="en-IN" dirty="0" smtClean="0"/>
              <a:t>The </a:t>
            </a:r>
            <a:r>
              <a:rPr lang="en-IN" dirty="0"/>
              <a:t>PHY layer is </a:t>
            </a:r>
            <a:r>
              <a:rPr lang="en-IN" dirty="0" smtClean="0"/>
              <a:t>also including </a:t>
            </a:r>
            <a:r>
              <a:rPr lang="en-IN" dirty="0"/>
              <a:t>low-duty </a:t>
            </a:r>
            <a:r>
              <a:rPr lang="en-IN" dirty="0" smtClean="0"/>
              <a:t>cycle operations</a:t>
            </a:r>
            <a:r>
              <a:rPr lang="en-IN" dirty="0"/>
              <a:t>, strict power management, and low transmission overhead. </a:t>
            </a:r>
            <a:endParaRPr lang="en-IN" dirty="0" smtClean="0"/>
          </a:p>
          <a:p>
            <a:pPr algn="just"/>
            <a:r>
              <a:rPr lang="en-IN" dirty="0" smtClean="0"/>
              <a:t>IEEE 802.15.4 defines </a:t>
            </a:r>
            <a:r>
              <a:rPr lang="en-IN" dirty="0"/>
              <a:t>several addressing modes: </a:t>
            </a:r>
            <a:endParaRPr lang="en-IN" dirty="0" smtClean="0"/>
          </a:p>
          <a:p>
            <a:pPr lvl="1" algn="just"/>
            <a:r>
              <a:rPr lang="en-IN" dirty="0" smtClean="0"/>
              <a:t>it </a:t>
            </a:r>
            <a:r>
              <a:rPr lang="en-IN" dirty="0"/>
              <a:t>allows the use of either IEEE 64-bit </a:t>
            </a:r>
            <a:r>
              <a:rPr lang="en-IN" dirty="0" smtClean="0"/>
              <a:t>extended addresses </a:t>
            </a:r>
            <a:r>
              <a:rPr lang="en-IN" dirty="0"/>
              <a:t>or </a:t>
            </a:r>
            <a:r>
              <a:rPr lang="en-IN" dirty="0" smtClean="0"/>
              <a:t>16-bit </a:t>
            </a:r>
            <a:r>
              <a:rPr lang="en-IN" dirty="0"/>
              <a:t>addresses unique within the PAN.</a:t>
            </a:r>
          </a:p>
        </p:txBody>
      </p:sp>
      <p:sp>
        <p:nvSpPr>
          <p:cNvPr id="4" name="Slide Number Placeholder 3"/>
          <p:cNvSpPr>
            <a:spLocks noGrp="1"/>
          </p:cNvSpPr>
          <p:nvPr>
            <p:ph type="sldNum" sz="quarter" idx="12"/>
          </p:nvPr>
        </p:nvSpPr>
        <p:spPr/>
        <p:txBody>
          <a:bodyPr/>
          <a:lstStyle/>
          <a:p>
            <a:fld id="{B6F15528-21DE-4FAA-801E-634DDDAF4B2B}" type="slidenum">
              <a:rPr lang="en-US" smtClean="0"/>
              <a:pPr/>
              <a:t>24</a:t>
            </a:fld>
            <a:endParaRPr lang="en-US"/>
          </a:p>
        </p:txBody>
      </p:sp>
    </p:spTree>
    <p:extLst>
      <p:ext uri="{BB962C8B-B14F-4D97-AF65-F5344CB8AC3E}">
        <p14:creationId xmlns:p14="http://schemas.microsoft.com/office/powerpoint/2010/main" val="2401095675"/>
      </p:ext>
    </p:extLst>
  </p:cSld>
  <p:clrMapOvr>
    <a:masterClrMapping/>
  </p:clrMapOvr>
  <p:timing>
    <p:tnLst>
      <p:par>
        <p:cTn id="1" dur="indefinite" restart="never" nodeType="tmRoot"/>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t>Migration Strategies to IPv6</a:t>
            </a:r>
            <a:br>
              <a:rPr lang="en-IN" dirty="0"/>
            </a:br>
            <a:r>
              <a:rPr lang="en-IN" dirty="0"/>
              <a:t>Technical Approaches</a:t>
            </a:r>
          </a:p>
        </p:txBody>
      </p:sp>
      <p:sp>
        <p:nvSpPr>
          <p:cNvPr id="3" name="Content Placeholder 2"/>
          <p:cNvSpPr>
            <a:spLocks noGrp="1"/>
          </p:cNvSpPr>
          <p:nvPr>
            <p:ph idx="1"/>
          </p:nvPr>
        </p:nvSpPr>
        <p:spPr/>
        <p:txBody>
          <a:bodyPr>
            <a:normAutofit/>
          </a:bodyPr>
          <a:lstStyle/>
          <a:p>
            <a:pPr algn="just"/>
            <a:r>
              <a:rPr lang="en-IN" dirty="0"/>
              <a:t>Case 3: Applications supporting both IPv4 and IPv6 in a dual-stack node. </a:t>
            </a:r>
            <a:endParaRPr lang="en-IN" dirty="0" smtClean="0"/>
          </a:p>
          <a:p>
            <a:pPr algn="just"/>
            <a:r>
              <a:rPr lang="en-IN" dirty="0" smtClean="0"/>
              <a:t>Applications are </a:t>
            </a:r>
            <a:r>
              <a:rPr lang="en-IN" dirty="0"/>
              <a:t>ported for both IPv4 and IPv6 support. Therefore, the existing </a:t>
            </a:r>
            <a:r>
              <a:rPr lang="en-IN" dirty="0" smtClean="0"/>
              <a:t>IPv4 applications </a:t>
            </a:r>
            <a:r>
              <a:rPr lang="en-IN" dirty="0"/>
              <a:t>can be removed. The protocol stack is as follows:</a:t>
            </a:r>
          </a:p>
        </p:txBody>
      </p:sp>
      <p:sp>
        <p:nvSpPr>
          <p:cNvPr id="4" name="Slide Number Placeholder 3"/>
          <p:cNvSpPr>
            <a:spLocks noGrp="1"/>
          </p:cNvSpPr>
          <p:nvPr>
            <p:ph type="sldNum" sz="quarter" idx="12"/>
          </p:nvPr>
        </p:nvSpPr>
        <p:spPr/>
        <p:txBody>
          <a:bodyPr/>
          <a:lstStyle/>
          <a:p>
            <a:fld id="{B6F15528-21DE-4FAA-801E-634DDDAF4B2B}" type="slidenum">
              <a:rPr lang="en-US" smtClean="0"/>
              <a:pPr/>
              <a:t>240</a:t>
            </a:fld>
            <a:endParaRPr lang="en-US"/>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1950" y="3676650"/>
            <a:ext cx="8420100" cy="2038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60929124"/>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t>Migration Strategies to IPv6</a:t>
            </a:r>
            <a:br>
              <a:rPr lang="en-IN" dirty="0"/>
            </a:br>
            <a:r>
              <a:rPr lang="en-IN" dirty="0"/>
              <a:t>Technical Approaches</a:t>
            </a:r>
          </a:p>
        </p:txBody>
      </p:sp>
      <p:sp>
        <p:nvSpPr>
          <p:cNvPr id="3" name="Content Placeholder 2"/>
          <p:cNvSpPr>
            <a:spLocks noGrp="1"/>
          </p:cNvSpPr>
          <p:nvPr>
            <p:ph idx="1"/>
          </p:nvPr>
        </p:nvSpPr>
        <p:spPr/>
        <p:txBody>
          <a:bodyPr>
            <a:normAutofit/>
          </a:bodyPr>
          <a:lstStyle/>
          <a:p>
            <a:pPr algn="just"/>
            <a:r>
              <a:rPr lang="en-IN" dirty="0"/>
              <a:t>Case 4: Applications supporting both IPv4 and IPv6 in an IPv4-only node. </a:t>
            </a:r>
            <a:endParaRPr lang="en-IN" dirty="0" smtClean="0"/>
          </a:p>
          <a:p>
            <a:pPr algn="just"/>
            <a:r>
              <a:rPr lang="en-IN" dirty="0" smtClean="0"/>
              <a:t>Applications are </a:t>
            </a:r>
            <a:r>
              <a:rPr lang="en-IN" dirty="0"/>
              <a:t>ported for both IPv4 and IPv6 support, but the same </a:t>
            </a:r>
            <a:r>
              <a:rPr lang="en-IN" dirty="0" smtClean="0"/>
              <a:t>applications may </a:t>
            </a:r>
            <a:r>
              <a:rPr lang="en-IN" dirty="0"/>
              <a:t>also have to work when IPv6 is not being used (e.g., disabled from </a:t>
            </a:r>
            <a:r>
              <a:rPr lang="en-IN" dirty="0" smtClean="0"/>
              <a:t>the OS</a:t>
            </a:r>
            <a:r>
              <a:rPr lang="en-IN" dirty="0"/>
              <a:t>). The protocol stack is as follows:</a:t>
            </a:r>
          </a:p>
        </p:txBody>
      </p:sp>
      <p:sp>
        <p:nvSpPr>
          <p:cNvPr id="4" name="Slide Number Placeholder 3"/>
          <p:cNvSpPr>
            <a:spLocks noGrp="1"/>
          </p:cNvSpPr>
          <p:nvPr>
            <p:ph type="sldNum" sz="quarter" idx="12"/>
          </p:nvPr>
        </p:nvSpPr>
        <p:spPr/>
        <p:txBody>
          <a:bodyPr/>
          <a:lstStyle/>
          <a:p>
            <a:fld id="{B6F15528-21DE-4FAA-801E-634DDDAF4B2B}" type="slidenum">
              <a:rPr lang="en-US" smtClean="0"/>
              <a:pPr/>
              <a:t>241</a:t>
            </a:fld>
            <a:endParaRPr lang="en-US"/>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5275" y="3990975"/>
            <a:ext cx="8553450" cy="2028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40570272"/>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t>Migration Strategies to IPv6</a:t>
            </a:r>
            <a:br>
              <a:rPr lang="en-IN" dirty="0"/>
            </a:br>
            <a:r>
              <a:rPr lang="en-IN" dirty="0"/>
              <a:t>Technical Approaches</a:t>
            </a:r>
          </a:p>
        </p:txBody>
      </p:sp>
      <p:sp>
        <p:nvSpPr>
          <p:cNvPr id="3" name="Content Placeholder 2"/>
          <p:cNvSpPr>
            <a:spLocks noGrp="1"/>
          </p:cNvSpPr>
          <p:nvPr>
            <p:ph idx="1"/>
          </p:nvPr>
        </p:nvSpPr>
        <p:spPr/>
        <p:txBody>
          <a:bodyPr>
            <a:normAutofit/>
          </a:bodyPr>
          <a:lstStyle/>
          <a:p>
            <a:pPr algn="just"/>
            <a:r>
              <a:rPr lang="en-IN" dirty="0"/>
              <a:t>It should be noted that the transition from a pure IPv4 network to a network </a:t>
            </a:r>
            <a:r>
              <a:rPr lang="en-IN" dirty="0" smtClean="0"/>
              <a:t>where IPv4 </a:t>
            </a:r>
            <a:r>
              <a:rPr lang="en-IN" dirty="0"/>
              <a:t>and IPv6 coexist brings a number of extra security considerations that need </a:t>
            </a:r>
            <a:r>
              <a:rPr lang="en-IN" dirty="0" smtClean="0"/>
              <a:t>to be </a:t>
            </a:r>
            <a:r>
              <a:rPr lang="en-IN" dirty="0"/>
              <a:t>taken into account when deploying IPv6 and operating the dual-protocol </a:t>
            </a:r>
            <a:r>
              <a:rPr lang="en-IN" dirty="0" smtClean="0"/>
              <a:t>network and </a:t>
            </a:r>
            <a:r>
              <a:rPr lang="en-IN" dirty="0"/>
              <a:t>the associated transition mechanisms</a:t>
            </a:r>
          </a:p>
        </p:txBody>
      </p:sp>
      <p:sp>
        <p:nvSpPr>
          <p:cNvPr id="4" name="Slide Number Placeholder 3"/>
          <p:cNvSpPr>
            <a:spLocks noGrp="1"/>
          </p:cNvSpPr>
          <p:nvPr>
            <p:ph type="sldNum" sz="quarter" idx="12"/>
          </p:nvPr>
        </p:nvSpPr>
        <p:spPr/>
        <p:txBody>
          <a:bodyPr/>
          <a:lstStyle/>
          <a:p>
            <a:fld id="{B6F15528-21DE-4FAA-801E-634DDDAF4B2B}" type="slidenum">
              <a:rPr lang="en-US" smtClean="0"/>
              <a:pPr/>
              <a:t>242</a:t>
            </a:fld>
            <a:endParaRPr lang="en-US"/>
          </a:p>
        </p:txBody>
      </p:sp>
    </p:spTree>
    <p:extLst>
      <p:ext uri="{BB962C8B-B14F-4D97-AF65-F5344CB8AC3E}">
        <p14:creationId xmlns:p14="http://schemas.microsoft.com/office/powerpoint/2010/main" val="3577178228"/>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t>Migration Strategies to IPv6</a:t>
            </a:r>
            <a:br>
              <a:rPr lang="en-IN" dirty="0"/>
            </a:br>
            <a:r>
              <a:rPr lang="en-IN" dirty="0"/>
              <a:t>Technical Approaches</a:t>
            </a:r>
          </a:p>
        </p:txBody>
      </p:sp>
      <p:sp>
        <p:nvSpPr>
          <p:cNvPr id="3" name="Content Placeholder 2"/>
          <p:cNvSpPr>
            <a:spLocks noGrp="1"/>
          </p:cNvSpPr>
          <p:nvPr>
            <p:ph idx="1"/>
          </p:nvPr>
        </p:nvSpPr>
        <p:spPr/>
        <p:txBody>
          <a:bodyPr>
            <a:normAutofit lnSpcReduction="10000"/>
          </a:bodyPr>
          <a:lstStyle/>
          <a:p>
            <a:pPr algn="just"/>
            <a:r>
              <a:rPr lang="en-IN" b="1" dirty="0" smtClean="0"/>
              <a:t>Basic scenarios of carrier-based IPv6 support</a:t>
            </a:r>
          </a:p>
          <a:p>
            <a:pPr algn="just"/>
            <a:endParaRPr lang="en-IN" dirty="0" smtClean="0"/>
          </a:p>
          <a:p>
            <a:pPr algn="just"/>
            <a:endParaRPr lang="en-IN" dirty="0"/>
          </a:p>
          <a:p>
            <a:pPr algn="just"/>
            <a:endParaRPr lang="en-IN" dirty="0" smtClean="0"/>
          </a:p>
          <a:p>
            <a:pPr algn="just"/>
            <a:endParaRPr lang="en-IN" dirty="0"/>
          </a:p>
          <a:p>
            <a:pPr algn="just"/>
            <a:endParaRPr lang="en-IN" dirty="0" smtClean="0"/>
          </a:p>
          <a:p>
            <a:pPr algn="just"/>
            <a:endParaRPr lang="en-IN" dirty="0"/>
          </a:p>
          <a:p>
            <a:pPr algn="just"/>
            <a:r>
              <a:rPr lang="en-IN" dirty="0" smtClean="0"/>
              <a:t>Case </a:t>
            </a:r>
            <a:r>
              <a:rPr lang="en-IN" dirty="0"/>
              <a:t>(</a:t>
            </a:r>
            <a:r>
              <a:rPr lang="en-IN" dirty="0" smtClean="0"/>
              <a:t>a) and </a:t>
            </a:r>
            <a:r>
              <a:rPr lang="en-IN" dirty="0"/>
              <a:t>(b) represent traditional environments where the carrier link supports either </a:t>
            </a:r>
            <a:r>
              <a:rPr lang="en-IN" dirty="0" smtClean="0"/>
              <a:t>a clear </a:t>
            </a:r>
            <a:r>
              <a:rPr lang="en-IN" dirty="0"/>
              <a:t>channel that is used to connect, say, two IPv4 routers, or is IP aware. (In </a:t>
            </a:r>
            <a:r>
              <a:rPr lang="en-IN" dirty="0" smtClean="0"/>
              <a:t>each  case</a:t>
            </a:r>
            <a:r>
              <a:rPr lang="en-IN" dirty="0"/>
              <a:t>, the “cloud” on the left could also be the IPv4 Internet or the IPv6 Internet.)</a:t>
            </a:r>
          </a:p>
        </p:txBody>
      </p:sp>
      <p:sp>
        <p:nvSpPr>
          <p:cNvPr id="4" name="Slide Number Placeholder 3"/>
          <p:cNvSpPr>
            <a:spLocks noGrp="1"/>
          </p:cNvSpPr>
          <p:nvPr>
            <p:ph type="sldNum" sz="quarter" idx="12"/>
          </p:nvPr>
        </p:nvSpPr>
        <p:spPr/>
        <p:txBody>
          <a:bodyPr/>
          <a:lstStyle/>
          <a:p>
            <a:fld id="{B6F15528-21DE-4FAA-801E-634DDDAF4B2B}" type="slidenum">
              <a:rPr lang="en-US" smtClean="0"/>
              <a:pPr/>
              <a:t>243</a:t>
            </a:fld>
            <a:endParaRPr lang="en-US"/>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000" y="2133600"/>
            <a:ext cx="7560000" cy="19461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66518527"/>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t>Migration Strategies to IPv6</a:t>
            </a:r>
            <a:br>
              <a:rPr lang="en-IN" dirty="0"/>
            </a:br>
            <a:r>
              <a:rPr lang="en-IN" dirty="0"/>
              <a:t>Technical Approaches</a:t>
            </a:r>
          </a:p>
        </p:txBody>
      </p:sp>
      <p:sp>
        <p:nvSpPr>
          <p:cNvPr id="3" name="Content Placeholder 2"/>
          <p:cNvSpPr>
            <a:spLocks noGrp="1"/>
          </p:cNvSpPr>
          <p:nvPr>
            <p:ph idx="1"/>
          </p:nvPr>
        </p:nvSpPr>
        <p:spPr/>
        <p:txBody>
          <a:bodyPr>
            <a:normAutofit fontScale="85000" lnSpcReduction="20000"/>
          </a:bodyPr>
          <a:lstStyle/>
          <a:p>
            <a:pPr algn="just"/>
            <a:r>
              <a:rPr lang="en-IN" b="1" dirty="0" smtClean="0"/>
              <a:t>Basic scenarios of carrier-based IPv6 support</a:t>
            </a:r>
          </a:p>
          <a:p>
            <a:pPr algn="just"/>
            <a:endParaRPr lang="en-IN" dirty="0" smtClean="0"/>
          </a:p>
          <a:p>
            <a:pPr algn="just"/>
            <a:endParaRPr lang="en-IN" dirty="0"/>
          </a:p>
          <a:p>
            <a:pPr algn="just"/>
            <a:endParaRPr lang="en-IN" dirty="0" smtClean="0"/>
          </a:p>
          <a:p>
            <a:pPr algn="just"/>
            <a:endParaRPr lang="en-IN" dirty="0"/>
          </a:p>
          <a:p>
            <a:pPr algn="just"/>
            <a:endParaRPr lang="en-IN" dirty="0" smtClean="0"/>
          </a:p>
          <a:p>
            <a:pPr algn="just"/>
            <a:endParaRPr lang="en-IN" dirty="0"/>
          </a:p>
          <a:p>
            <a:pPr algn="just"/>
            <a:endParaRPr lang="en-IN" dirty="0" smtClean="0"/>
          </a:p>
          <a:p>
            <a:pPr algn="just"/>
            <a:endParaRPr lang="en-IN" dirty="0"/>
          </a:p>
          <a:p>
            <a:pPr algn="just"/>
            <a:endParaRPr lang="en-IN" dirty="0" smtClean="0"/>
          </a:p>
          <a:p>
            <a:pPr algn="just"/>
            <a:r>
              <a:rPr lang="en-IN" dirty="0" smtClean="0"/>
              <a:t>In </a:t>
            </a:r>
            <a:r>
              <a:rPr lang="en-IN" dirty="0"/>
              <a:t>Case (c), the carrier link is used to connect as a transparent link two </a:t>
            </a:r>
            <a:r>
              <a:rPr lang="en-IN" dirty="0" smtClean="0"/>
              <a:t>IPv6 routers</a:t>
            </a:r>
            <a:r>
              <a:rPr lang="en-IN" dirty="0"/>
              <a:t>; the carrier link is not (does not need to be) aware that it is transferring </a:t>
            </a:r>
            <a:r>
              <a:rPr lang="en-IN" dirty="0" smtClean="0"/>
              <a:t>IPv6 PDUs</a:t>
            </a:r>
            <a:r>
              <a:rPr lang="en-IN" dirty="0"/>
              <a:t>. </a:t>
            </a:r>
            <a:endParaRPr lang="en-IN" dirty="0" smtClean="0"/>
          </a:p>
          <a:p>
            <a:pPr algn="just"/>
            <a:r>
              <a:rPr lang="en-IN" dirty="0" smtClean="0"/>
              <a:t>In </a:t>
            </a:r>
            <a:r>
              <a:rPr lang="en-IN" dirty="0"/>
              <a:t>Case (d), the carrier system is IPv4 aware, so the use of that </a:t>
            </a:r>
            <a:r>
              <a:rPr lang="en-IN" dirty="0" smtClean="0"/>
              <a:t>environment to </a:t>
            </a:r>
            <a:r>
              <a:rPr lang="en-IN" dirty="0"/>
              <a:t>support IPv6 requires IPv6 to operate in a </a:t>
            </a:r>
            <a:r>
              <a:rPr lang="en-IN" dirty="0" err="1"/>
              <a:t>tunneled</a:t>
            </a:r>
            <a:r>
              <a:rPr lang="en-IN" dirty="0"/>
              <a:t> mode over the non-IPv6 </a:t>
            </a:r>
            <a:r>
              <a:rPr lang="en-IN" dirty="0" smtClean="0"/>
              <a:t>cloud, which </a:t>
            </a:r>
            <a:r>
              <a:rPr lang="en-IN" dirty="0"/>
              <a:t>is a capability of IPv6.</a:t>
            </a:r>
          </a:p>
        </p:txBody>
      </p:sp>
      <p:sp>
        <p:nvSpPr>
          <p:cNvPr id="4" name="Slide Number Placeholder 3"/>
          <p:cNvSpPr>
            <a:spLocks noGrp="1"/>
          </p:cNvSpPr>
          <p:nvPr>
            <p:ph type="sldNum" sz="quarter" idx="12"/>
          </p:nvPr>
        </p:nvSpPr>
        <p:spPr/>
        <p:txBody>
          <a:bodyPr/>
          <a:lstStyle/>
          <a:p>
            <a:fld id="{B6F15528-21DE-4FAA-801E-634DDDAF4B2B}" type="slidenum">
              <a:rPr lang="en-US" smtClean="0"/>
              <a:pPr/>
              <a:t>244</a:t>
            </a:fld>
            <a:endParaRPr lang="en-US"/>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000" y="2068438"/>
            <a:ext cx="7560000" cy="19701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41814949"/>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t>Migration Strategies to IPv6</a:t>
            </a:r>
            <a:br>
              <a:rPr lang="en-IN" dirty="0"/>
            </a:br>
            <a:r>
              <a:rPr lang="en-IN" dirty="0"/>
              <a:t>Technical Approaches</a:t>
            </a:r>
          </a:p>
        </p:txBody>
      </p:sp>
      <p:sp>
        <p:nvSpPr>
          <p:cNvPr id="3" name="Content Placeholder 2"/>
          <p:cNvSpPr>
            <a:spLocks noGrp="1"/>
          </p:cNvSpPr>
          <p:nvPr>
            <p:ph idx="1"/>
          </p:nvPr>
        </p:nvSpPr>
        <p:spPr/>
        <p:txBody>
          <a:bodyPr>
            <a:normAutofit fontScale="85000" lnSpcReduction="10000"/>
          </a:bodyPr>
          <a:lstStyle/>
          <a:p>
            <a:pPr algn="just"/>
            <a:r>
              <a:rPr lang="en-IN" b="1" dirty="0" smtClean="0"/>
              <a:t>Basic scenarios of carrier-based IPv6 support</a:t>
            </a:r>
          </a:p>
          <a:p>
            <a:pPr algn="just"/>
            <a:endParaRPr lang="en-IN" dirty="0" smtClean="0"/>
          </a:p>
          <a:p>
            <a:pPr algn="just"/>
            <a:endParaRPr lang="en-IN" dirty="0"/>
          </a:p>
          <a:p>
            <a:pPr algn="just"/>
            <a:endParaRPr lang="en-IN" dirty="0" smtClean="0"/>
          </a:p>
          <a:p>
            <a:pPr algn="just"/>
            <a:endParaRPr lang="en-IN" dirty="0"/>
          </a:p>
          <a:p>
            <a:pPr algn="just"/>
            <a:endParaRPr lang="en-IN" dirty="0" smtClean="0"/>
          </a:p>
          <a:p>
            <a:pPr algn="just"/>
            <a:endParaRPr lang="en-IN" dirty="0"/>
          </a:p>
          <a:p>
            <a:pPr algn="just"/>
            <a:endParaRPr lang="en-IN" dirty="0" smtClean="0"/>
          </a:p>
          <a:p>
            <a:pPr algn="just"/>
            <a:endParaRPr lang="en-IN" dirty="0"/>
          </a:p>
          <a:p>
            <a:pPr algn="just"/>
            <a:endParaRPr lang="en-IN" dirty="0" smtClean="0"/>
          </a:p>
          <a:p>
            <a:pPr algn="just"/>
            <a:r>
              <a:rPr lang="en-IN" dirty="0"/>
              <a:t>In Case (e), the carrier infrastructure needs to provide a gateway function </a:t>
            </a:r>
            <a:r>
              <a:rPr lang="en-IN" dirty="0" smtClean="0"/>
              <a:t>between the </a:t>
            </a:r>
            <a:r>
              <a:rPr lang="en-IN" dirty="0"/>
              <a:t>IPv4 and the IPv6 world (this could entail re-packing the IP PDUs from the </a:t>
            </a:r>
            <a:r>
              <a:rPr lang="en-IN" dirty="0" smtClean="0"/>
              <a:t>v4 format </a:t>
            </a:r>
            <a:r>
              <a:rPr lang="en-IN" dirty="0"/>
              <a:t>to the v6 format). </a:t>
            </a:r>
            <a:endParaRPr lang="en-IN" dirty="0" smtClean="0"/>
          </a:p>
          <a:p>
            <a:pPr algn="just"/>
            <a:r>
              <a:rPr lang="en-IN" dirty="0" smtClean="0"/>
              <a:t>Case </a:t>
            </a:r>
            <a:r>
              <a:rPr lang="en-IN" dirty="0"/>
              <a:t>(f) is the ideal long-term scenario where the “</a:t>
            </a:r>
            <a:r>
              <a:rPr lang="en-IN" dirty="0" smtClean="0"/>
              <a:t>world has </a:t>
            </a:r>
            <a:r>
              <a:rPr lang="en-IN" dirty="0"/>
              <a:t>converted to IPv6” and “so did the carrier network.”</a:t>
            </a:r>
          </a:p>
        </p:txBody>
      </p:sp>
      <p:sp>
        <p:nvSpPr>
          <p:cNvPr id="4" name="Slide Number Placeholder 3"/>
          <p:cNvSpPr>
            <a:spLocks noGrp="1"/>
          </p:cNvSpPr>
          <p:nvPr>
            <p:ph type="sldNum" sz="quarter" idx="12"/>
          </p:nvPr>
        </p:nvSpPr>
        <p:spPr/>
        <p:txBody>
          <a:bodyPr/>
          <a:lstStyle/>
          <a:p>
            <a:fld id="{B6F15528-21DE-4FAA-801E-634DDDAF4B2B}" type="slidenum">
              <a:rPr lang="en-US" smtClean="0"/>
              <a:pPr/>
              <a:t>245</a:t>
            </a:fld>
            <a:endParaRPr lang="en-US"/>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1114" y="2127434"/>
            <a:ext cx="7560000" cy="20635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01266004"/>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t>Migration Strategies to IPv6</a:t>
            </a:r>
            <a:br>
              <a:rPr lang="en-IN" dirty="0"/>
            </a:br>
            <a:r>
              <a:rPr lang="en-IN" dirty="0"/>
              <a:t>Technical Approaches</a:t>
            </a:r>
          </a:p>
        </p:txBody>
      </p:sp>
      <p:sp>
        <p:nvSpPr>
          <p:cNvPr id="3" name="Content Placeholder 2"/>
          <p:cNvSpPr>
            <a:spLocks noGrp="1"/>
          </p:cNvSpPr>
          <p:nvPr>
            <p:ph idx="1"/>
          </p:nvPr>
        </p:nvSpPr>
        <p:spPr/>
        <p:txBody>
          <a:bodyPr>
            <a:normAutofit fontScale="85000" lnSpcReduction="20000"/>
          </a:bodyPr>
          <a:lstStyle/>
          <a:p>
            <a:pPr algn="just"/>
            <a:r>
              <a:rPr lang="en-IN" b="1" dirty="0" smtClean="0"/>
              <a:t>Basic scenarios of carrier-based IPv6 support</a:t>
            </a:r>
          </a:p>
          <a:p>
            <a:pPr algn="just"/>
            <a:endParaRPr lang="en-IN" dirty="0" smtClean="0"/>
          </a:p>
          <a:p>
            <a:pPr algn="just"/>
            <a:endParaRPr lang="en-IN" dirty="0"/>
          </a:p>
          <a:p>
            <a:pPr algn="just"/>
            <a:endParaRPr lang="en-IN" dirty="0" smtClean="0"/>
          </a:p>
          <a:p>
            <a:pPr algn="just"/>
            <a:endParaRPr lang="en-IN" dirty="0"/>
          </a:p>
          <a:p>
            <a:pPr algn="just"/>
            <a:endParaRPr lang="en-IN" dirty="0" smtClean="0"/>
          </a:p>
          <a:p>
            <a:pPr algn="just"/>
            <a:endParaRPr lang="en-IN" dirty="0"/>
          </a:p>
          <a:p>
            <a:pPr algn="just"/>
            <a:endParaRPr lang="en-IN" dirty="0" smtClean="0"/>
          </a:p>
          <a:p>
            <a:pPr algn="just"/>
            <a:endParaRPr lang="en-IN" dirty="0"/>
          </a:p>
          <a:p>
            <a:pPr algn="just"/>
            <a:endParaRPr lang="en-IN" dirty="0" smtClean="0"/>
          </a:p>
          <a:p>
            <a:pPr algn="just"/>
            <a:r>
              <a:rPr lang="en-IN" dirty="0"/>
              <a:t>In Case (g), the carrier IP-aware network provides a conversion function to </a:t>
            </a:r>
            <a:r>
              <a:rPr lang="en-IN" dirty="0" smtClean="0"/>
              <a:t>support both </a:t>
            </a:r>
            <a:r>
              <a:rPr lang="en-IN" dirty="0"/>
              <a:t>IPv4 (as a baseline) and IPv6 (as a “new technology”) handoffs. Possibly a </a:t>
            </a:r>
            <a:r>
              <a:rPr lang="en-IN" dirty="0" smtClean="0"/>
              <a:t>dual stack mechanism </a:t>
            </a:r>
            <a:r>
              <a:rPr lang="en-IN" dirty="0"/>
              <a:t>is utilized. </a:t>
            </a:r>
            <a:endParaRPr lang="en-IN" dirty="0" smtClean="0"/>
          </a:p>
          <a:p>
            <a:pPr algn="just"/>
            <a:r>
              <a:rPr lang="en-IN" dirty="0" smtClean="0"/>
              <a:t>In </a:t>
            </a:r>
            <a:r>
              <a:rPr lang="en-IN" dirty="0"/>
              <a:t>Case (h), the carrier IPv6-aware network provides </a:t>
            </a:r>
            <a:r>
              <a:rPr lang="en-IN" dirty="0" smtClean="0"/>
              <a:t>a support </a:t>
            </a:r>
            <a:r>
              <a:rPr lang="en-IN" dirty="0"/>
              <a:t>function for IPv6 (as a baseline) and also a conversion function to </a:t>
            </a:r>
            <a:r>
              <a:rPr lang="en-IN" dirty="0" smtClean="0"/>
              <a:t>support legacy </a:t>
            </a:r>
            <a:r>
              <a:rPr lang="en-IN" dirty="0"/>
              <a:t>IPv4 islands.</a:t>
            </a:r>
          </a:p>
        </p:txBody>
      </p:sp>
      <p:sp>
        <p:nvSpPr>
          <p:cNvPr id="4" name="Slide Number Placeholder 3"/>
          <p:cNvSpPr>
            <a:spLocks noGrp="1"/>
          </p:cNvSpPr>
          <p:nvPr>
            <p:ph type="sldNum" sz="quarter" idx="12"/>
          </p:nvPr>
        </p:nvSpPr>
        <p:spPr/>
        <p:txBody>
          <a:bodyPr/>
          <a:lstStyle/>
          <a:p>
            <a:fld id="{B6F15528-21DE-4FAA-801E-634DDDAF4B2B}" type="slidenum">
              <a:rPr lang="en-US" smtClean="0"/>
              <a:pPr/>
              <a:t>246</a:t>
            </a:fld>
            <a:endParaRPr lang="en-US"/>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0229" y="2057400"/>
            <a:ext cx="7560000" cy="1981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36625769"/>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t>Migration Strategies to IPv6</a:t>
            </a:r>
            <a:br>
              <a:rPr lang="en-IN" dirty="0"/>
            </a:br>
            <a:r>
              <a:rPr lang="en-IN" sz="2700" dirty="0"/>
              <a:t>Residential Broadband Services in an IPv6 Environment</a:t>
            </a:r>
            <a:endParaRPr lang="en-IN" dirty="0"/>
          </a:p>
        </p:txBody>
      </p:sp>
      <p:sp>
        <p:nvSpPr>
          <p:cNvPr id="3" name="Content Placeholder 2"/>
          <p:cNvSpPr>
            <a:spLocks noGrp="1"/>
          </p:cNvSpPr>
          <p:nvPr>
            <p:ph idx="1"/>
          </p:nvPr>
        </p:nvSpPr>
        <p:spPr/>
        <p:txBody>
          <a:bodyPr>
            <a:normAutofit lnSpcReduction="10000"/>
          </a:bodyPr>
          <a:lstStyle/>
          <a:p>
            <a:pPr algn="just"/>
            <a:r>
              <a:rPr lang="en-IN" dirty="0"/>
              <a:t>One of the challenges related to the deployment of IPv6 is how to continue </a:t>
            </a:r>
            <a:r>
              <a:rPr lang="en-IN" dirty="0" smtClean="0"/>
              <a:t>to support </a:t>
            </a:r>
            <a:r>
              <a:rPr lang="en-IN" dirty="0"/>
              <a:t>IPv4 services in residential broadband environments at the same time </a:t>
            </a:r>
            <a:r>
              <a:rPr lang="en-IN" dirty="0" smtClean="0"/>
              <a:t>as the </a:t>
            </a:r>
            <a:r>
              <a:rPr lang="en-IN" dirty="0"/>
              <a:t>users migrate to a mixed IPv4 and IPv6 operational model. </a:t>
            </a:r>
            <a:endParaRPr lang="en-IN" dirty="0" smtClean="0"/>
          </a:p>
          <a:p>
            <a:pPr algn="just"/>
            <a:r>
              <a:rPr lang="en-IN" dirty="0" smtClean="0"/>
              <a:t>This </a:t>
            </a:r>
            <a:r>
              <a:rPr lang="en-IN" dirty="0"/>
              <a:t>is </a:t>
            </a:r>
            <a:r>
              <a:rPr lang="en-IN" dirty="0" smtClean="0"/>
              <a:t>especially critical </a:t>
            </a:r>
            <a:r>
              <a:rPr lang="en-IN" dirty="0"/>
              <a:t>as IPv6 is technically incompatible with </a:t>
            </a:r>
            <a:r>
              <a:rPr lang="en-IN" dirty="0" smtClean="0"/>
              <a:t>IPv4 three approaches can </a:t>
            </a:r>
            <a:r>
              <a:rPr lang="en-IN" dirty="0"/>
              <a:t>be </a:t>
            </a:r>
            <a:r>
              <a:rPr lang="en-IN" dirty="0" smtClean="0"/>
              <a:t>used to change the present operation of </a:t>
            </a:r>
            <a:r>
              <a:rPr lang="en-IN" dirty="0"/>
              <a:t>broadband </a:t>
            </a:r>
            <a:r>
              <a:rPr lang="en-IN" dirty="0" smtClean="0"/>
              <a:t>networks:</a:t>
            </a:r>
          </a:p>
          <a:p>
            <a:pPr lvl="1" algn="just"/>
            <a:r>
              <a:rPr lang="en-IN" dirty="0"/>
              <a:t>1. IPv6 support in telco environments using PPP over Ethernet (</a:t>
            </a:r>
            <a:r>
              <a:rPr lang="en-IN" dirty="0" err="1"/>
              <a:t>PPPoX</a:t>
            </a:r>
            <a:r>
              <a:rPr lang="en-IN" dirty="0"/>
              <a:t>) </a:t>
            </a:r>
            <a:r>
              <a:rPr lang="en-IN" dirty="0" smtClean="0"/>
              <a:t>and/or asynchronous </a:t>
            </a:r>
            <a:r>
              <a:rPr lang="en-IN" dirty="0"/>
              <a:t>transfer mode (ATM) as defined in TR-187 of the </a:t>
            </a:r>
            <a:r>
              <a:rPr lang="en-IN" dirty="0" smtClean="0"/>
              <a:t>Broadband Forum</a:t>
            </a:r>
            <a:r>
              <a:rPr lang="en-IN" dirty="0"/>
              <a:t>.</a:t>
            </a:r>
          </a:p>
          <a:p>
            <a:pPr lvl="1" algn="just"/>
            <a:r>
              <a:rPr lang="en-IN" dirty="0" smtClean="0"/>
              <a:t>2</a:t>
            </a:r>
            <a:r>
              <a:rPr lang="en-IN" dirty="0"/>
              <a:t>. IPv6 support using </a:t>
            </a:r>
            <a:r>
              <a:rPr lang="en-IN" dirty="0" err="1"/>
              <a:t>PPPoX</a:t>
            </a:r>
            <a:r>
              <a:rPr lang="en-IN" dirty="0"/>
              <a:t> in conjunction with the bridged residential </a:t>
            </a:r>
            <a:r>
              <a:rPr lang="en-IN" dirty="0" smtClean="0"/>
              <a:t>gateway (RG</a:t>
            </a:r>
            <a:r>
              <a:rPr lang="en-IN" dirty="0"/>
              <a:t>).</a:t>
            </a:r>
          </a:p>
          <a:p>
            <a:pPr lvl="1" algn="just"/>
            <a:r>
              <a:rPr lang="en-IN" dirty="0"/>
              <a:t>3. IPv6 support using IP over </a:t>
            </a:r>
            <a:r>
              <a:rPr lang="en-IN" dirty="0" err="1"/>
              <a:t>ethernet</a:t>
            </a:r>
            <a:r>
              <a:rPr lang="en-IN" dirty="0"/>
              <a:t> (</a:t>
            </a:r>
            <a:r>
              <a:rPr lang="en-IN" dirty="0" err="1"/>
              <a:t>IPoE</a:t>
            </a:r>
            <a:r>
              <a:rPr lang="en-IN" dirty="0"/>
              <a:t>) as defined in the Broadband </a:t>
            </a:r>
            <a:r>
              <a:rPr lang="en-IN" dirty="0" smtClean="0"/>
              <a:t>Forum specification </a:t>
            </a:r>
            <a:r>
              <a:rPr lang="en-IN" dirty="0"/>
              <a:t>TR-177.</a:t>
            </a:r>
          </a:p>
        </p:txBody>
      </p:sp>
      <p:sp>
        <p:nvSpPr>
          <p:cNvPr id="4" name="Slide Number Placeholder 3"/>
          <p:cNvSpPr>
            <a:spLocks noGrp="1"/>
          </p:cNvSpPr>
          <p:nvPr>
            <p:ph type="sldNum" sz="quarter" idx="12"/>
          </p:nvPr>
        </p:nvSpPr>
        <p:spPr/>
        <p:txBody>
          <a:bodyPr/>
          <a:lstStyle/>
          <a:p>
            <a:fld id="{B6F15528-21DE-4FAA-801E-634DDDAF4B2B}" type="slidenum">
              <a:rPr lang="en-US" smtClean="0"/>
              <a:pPr/>
              <a:t>247</a:t>
            </a:fld>
            <a:endParaRPr lang="en-US"/>
          </a:p>
        </p:txBody>
      </p:sp>
    </p:spTree>
    <p:extLst>
      <p:ext uri="{BB962C8B-B14F-4D97-AF65-F5344CB8AC3E}">
        <p14:creationId xmlns:p14="http://schemas.microsoft.com/office/powerpoint/2010/main" val="3702251303"/>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t>Migration Strategies to IPv6</a:t>
            </a:r>
            <a:br>
              <a:rPr lang="en-IN" dirty="0"/>
            </a:br>
            <a:r>
              <a:rPr lang="en-IN" sz="2700" dirty="0"/>
              <a:t>Residential Broadband Services in an IPv6 Environment</a:t>
            </a:r>
            <a:endParaRPr lang="en-IN" dirty="0"/>
          </a:p>
        </p:txBody>
      </p:sp>
      <p:sp>
        <p:nvSpPr>
          <p:cNvPr id="3" name="Content Placeholder 2"/>
          <p:cNvSpPr>
            <a:spLocks noGrp="1"/>
          </p:cNvSpPr>
          <p:nvPr>
            <p:ph idx="1"/>
          </p:nvPr>
        </p:nvSpPr>
        <p:spPr/>
        <p:txBody>
          <a:bodyPr>
            <a:normAutofit/>
          </a:bodyPr>
          <a:lstStyle/>
          <a:p>
            <a:pPr algn="just"/>
            <a:r>
              <a:rPr lang="en-IN" b="1" dirty="0"/>
              <a:t>Approach 1</a:t>
            </a:r>
            <a:r>
              <a:rPr lang="en-IN" b="1" dirty="0" smtClean="0"/>
              <a:t>.</a:t>
            </a:r>
          </a:p>
          <a:p>
            <a:pPr algn="just"/>
            <a:r>
              <a:rPr lang="en-IN" dirty="0" smtClean="0"/>
              <a:t>PPP (</a:t>
            </a:r>
            <a:r>
              <a:rPr lang="en-IN" dirty="0"/>
              <a:t>Point-to-point </a:t>
            </a:r>
            <a:r>
              <a:rPr lang="en-IN" dirty="0" smtClean="0"/>
              <a:t>protocol) session </a:t>
            </a:r>
            <a:r>
              <a:rPr lang="en-IN" dirty="0"/>
              <a:t>authentication for IPv6 is identical to IPv4, using password </a:t>
            </a:r>
            <a:r>
              <a:rPr lang="en-IN" dirty="0" smtClean="0"/>
              <a:t>authentication protocol/challenge </a:t>
            </a:r>
            <a:r>
              <a:rPr lang="en-IN" dirty="0"/>
              <a:t>handshake authentication protocol (PAP/CHAP</a:t>
            </a:r>
            <a:r>
              <a:rPr lang="en-IN" dirty="0" smtClean="0"/>
              <a:t>).</a:t>
            </a:r>
            <a:endParaRPr lang="en-IN" dirty="0"/>
          </a:p>
          <a:p>
            <a:pPr algn="just"/>
            <a:r>
              <a:rPr lang="en-IN" dirty="0"/>
              <a:t>IPv4 and IPv6 authentication can be done in a single authentication phase to </a:t>
            </a:r>
            <a:r>
              <a:rPr lang="en-IN" dirty="0" smtClean="0"/>
              <a:t>RADIUS (remote </a:t>
            </a:r>
            <a:r>
              <a:rPr lang="en-IN" dirty="0"/>
              <a:t>authentication dial-in user service). </a:t>
            </a:r>
            <a:endParaRPr lang="en-IN" dirty="0" smtClean="0"/>
          </a:p>
          <a:p>
            <a:pPr algn="just"/>
            <a:r>
              <a:rPr lang="en-IN" dirty="0" smtClean="0"/>
              <a:t>Since PPP </a:t>
            </a:r>
            <a:r>
              <a:rPr lang="en-IN" dirty="0"/>
              <a:t>IPv6 control </a:t>
            </a:r>
            <a:r>
              <a:rPr lang="en-IN" dirty="0" smtClean="0"/>
              <a:t>protocol (CP</a:t>
            </a:r>
            <a:r>
              <a:rPr lang="en-IN" dirty="0"/>
              <a:t>) is only defining the LLA, global IPv6 addresses are typically assigned </a:t>
            </a:r>
            <a:r>
              <a:rPr lang="en-IN" dirty="0" smtClean="0"/>
              <a:t>using DHCP </a:t>
            </a:r>
            <a:r>
              <a:rPr lang="en-IN" dirty="0"/>
              <a:t>or SLAAC. </a:t>
            </a:r>
            <a:endParaRPr lang="en-IN" dirty="0" smtClean="0"/>
          </a:p>
          <a:p>
            <a:pPr algn="just"/>
            <a:endParaRPr lang="en-IN"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248</a:t>
            </a:fld>
            <a:endParaRPr lang="en-US"/>
          </a:p>
        </p:txBody>
      </p:sp>
    </p:spTree>
    <p:extLst>
      <p:ext uri="{BB962C8B-B14F-4D97-AF65-F5344CB8AC3E}">
        <p14:creationId xmlns:p14="http://schemas.microsoft.com/office/powerpoint/2010/main" val="1365816976"/>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t>Migration Strategies to IPv6</a:t>
            </a:r>
            <a:br>
              <a:rPr lang="en-IN" dirty="0"/>
            </a:br>
            <a:r>
              <a:rPr lang="en-IN" sz="2700" dirty="0"/>
              <a:t>Residential Broadband Services in an IPv6 Environment</a:t>
            </a:r>
            <a:endParaRPr lang="en-IN" dirty="0"/>
          </a:p>
        </p:txBody>
      </p:sp>
      <p:sp>
        <p:nvSpPr>
          <p:cNvPr id="3" name="Content Placeholder 2"/>
          <p:cNvSpPr>
            <a:spLocks noGrp="1"/>
          </p:cNvSpPr>
          <p:nvPr>
            <p:ph idx="1"/>
          </p:nvPr>
        </p:nvSpPr>
        <p:spPr/>
        <p:txBody>
          <a:bodyPr>
            <a:normAutofit fontScale="92500" lnSpcReduction="20000"/>
          </a:bodyPr>
          <a:lstStyle/>
          <a:p>
            <a:pPr algn="just"/>
            <a:r>
              <a:rPr lang="en-IN" b="1" dirty="0"/>
              <a:t>Approach 1</a:t>
            </a:r>
            <a:r>
              <a:rPr lang="en-IN" b="1" dirty="0" smtClean="0"/>
              <a:t>.</a:t>
            </a:r>
          </a:p>
          <a:p>
            <a:pPr algn="just"/>
            <a:r>
              <a:rPr lang="en-IN" dirty="0"/>
              <a:t>To support an IPv6 routed RG using the PPP termination and aggregation/L2TP network server (PTA/LNS) model, the following mechanisms are required between the RG (residential gateway) and the broadband network gateway/broadband remote access server (BNG/BRAS) to ensure IPv6 connectivity:</a:t>
            </a:r>
            <a:endParaRPr lang="en-IN" b="1" dirty="0"/>
          </a:p>
          <a:p>
            <a:pPr lvl="1" algn="just"/>
            <a:r>
              <a:rPr lang="en-IN" dirty="0" smtClean="0"/>
              <a:t>PPP </a:t>
            </a:r>
            <a:r>
              <a:rPr lang="en-IN" dirty="0"/>
              <a:t>IPv6 CP is used for LLA assignment</a:t>
            </a:r>
          </a:p>
          <a:p>
            <a:pPr lvl="1" algn="just"/>
            <a:r>
              <a:rPr lang="en-IN" dirty="0" smtClean="0"/>
              <a:t>DHCPv6 </a:t>
            </a:r>
            <a:r>
              <a:rPr lang="en-IN" dirty="0"/>
              <a:t>prefix delegation (IA-PD—identity association for prefix </a:t>
            </a:r>
            <a:r>
              <a:rPr lang="en-IN" dirty="0" smtClean="0"/>
              <a:t>delegation) is </a:t>
            </a:r>
            <a:r>
              <a:rPr lang="en-IN" dirty="0"/>
              <a:t>used to obtain a prefix for LAN address assignment</a:t>
            </a:r>
          </a:p>
          <a:p>
            <a:pPr lvl="1" algn="just"/>
            <a:r>
              <a:rPr lang="en-IN" dirty="0" smtClean="0"/>
              <a:t>Stateless </a:t>
            </a:r>
            <a:r>
              <a:rPr lang="en-IN" dirty="0"/>
              <a:t>DHCPv6 is used to obtain additional configuration parameters</a:t>
            </a:r>
          </a:p>
          <a:p>
            <a:pPr lvl="1" algn="just"/>
            <a:r>
              <a:rPr lang="en-IN" dirty="0" smtClean="0"/>
              <a:t>When </a:t>
            </a:r>
            <a:r>
              <a:rPr lang="en-IN" dirty="0"/>
              <a:t>the numbered RG model is deployed, </a:t>
            </a:r>
            <a:r>
              <a:rPr lang="en-IN" dirty="0" err="1"/>
              <a:t>stateful</a:t>
            </a:r>
            <a:r>
              <a:rPr lang="en-IN" dirty="0"/>
              <a:t> DHCPv6 (identity </a:t>
            </a:r>
            <a:r>
              <a:rPr lang="en-IN" dirty="0" smtClean="0"/>
              <a:t>association for </a:t>
            </a:r>
            <a:r>
              <a:rPr lang="en-IN" dirty="0"/>
              <a:t>non-temporary addresses [IA-NA]) is used to obtain an RG </a:t>
            </a:r>
            <a:r>
              <a:rPr lang="en-IN" dirty="0" smtClean="0"/>
              <a:t>management IPv6 </a:t>
            </a:r>
            <a:r>
              <a:rPr lang="en-IN" dirty="0"/>
              <a:t>address; in case of an unnumbered RG model, this is not required</a:t>
            </a:r>
          </a:p>
          <a:p>
            <a:pPr lvl="1" algn="just"/>
            <a:r>
              <a:rPr lang="en-IN" dirty="0" smtClean="0"/>
              <a:t>Route </a:t>
            </a:r>
            <a:r>
              <a:rPr lang="en-IN" dirty="0"/>
              <a:t>advertisements are required to assign the default gateway assignment</a:t>
            </a:r>
          </a:p>
        </p:txBody>
      </p:sp>
      <p:sp>
        <p:nvSpPr>
          <p:cNvPr id="4" name="Slide Number Placeholder 3"/>
          <p:cNvSpPr>
            <a:spLocks noGrp="1"/>
          </p:cNvSpPr>
          <p:nvPr>
            <p:ph type="sldNum" sz="quarter" idx="12"/>
          </p:nvPr>
        </p:nvSpPr>
        <p:spPr/>
        <p:txBody>
          <a:bodyPr/>
          <a:lstStyle/>
          <a:p>
            <a:fld id="{B6F15528-21DE-4FAA-801E-634DDDAF4B2B}" type="slidenum">
              <a:rPr lang="en-US" smtClean="0"/>
              <a:pPr/>
              <a:t>249</a:t>
            </a:fld>
            <a:endParaRPr lang="en-US"/>
          </a:p>
        </p:txBody>
      </p:sp>
    </p:spTree>
    <p:extLst>
      <p:ext uri="{BB962C8B-B14F-4D97-AF65-F5344CB8AC3E}">
        <p14:creationId xmlns:p14="http://schemas.microsoft.com/office/powerpoint/2010/main" val="12654105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t>WPAN Technologies </a:t>
            </a:r>
            <a:r>
              <a:rPr lang="en-IN" dirty="0" smtClean="0"/>
              <a:t>for IoT/M2M</a:t>
            </a:r>
            <a:r>
              <a:rPr lang="en-IN" dirty="0"/>
              <a:t/>
            </a:r>
            <a:br>
              <a:rPr lang="en-IN" dirty="0"/>
            </a:br>
            <a:r>
              <a:rPr lang="en-IN" dirty="0" err="1"/>
              <a:t>Zigbee</a:t>
            </a:r>
            <a:r>
              <a:rPr lang="en-IN" dirty="0"/>
              <a:t>/IEEE 802.15.4</a:t>
            </a:r>
          </a:p>
        </p:txBody>
      </p:sp>
      <p:sp>
        <p:nvSpPr>
          <p:cNvPr id="3" name="Content Placeholder 2"/>
          <p:cNvSpPr>
            <a:spLocks noGrp="1"/>
          </p:cNvSpPr>
          <p:nvPr>
            <p:ph idx="1"/>
          </p:nvPr>
        </p:nvSpPr>
        <p:spPr/>
        <p:txBody>
          <a:bodyPr>
            <a:normAutofit/>
          </a:bodyPr>
          <a:lstStyle/>
          <a:p>
            <a:pPr algn="just"/>
            <a:r>
              <a:rPr lang="en-IN" dirty="0"/>
              <a:t>MAC layer handles network association and disassociation. </a:t>
            </a:r>
            <a:endParaRPr lang="en-IN" dirty="0" smtClean="0"/>
          </a:p>
          <a:p>
            <a:pPr algn="just"/>
            <a:r>
              <a:rPr lang="en-IN" dirty="0" smtClean="0"/>
              <a:t>It </a:t>
            </a:r>
            <a:r>
              <a:rPr lang="en-IN" dirty="0"/>
              <a:t>also regulates </a:t>
            </a:r>
            <a:r>
              <a:rPr lang="en-IN" dirty="0" smtClean="0"/>
              <a:t>access to </a:t>
            </a:r>
            <a:r>
              <a:rPr lang="en-IN" dirty="0"/>
              <a:t>the medium; this is achieved through two modes of </a:t>
            </a:r>
            <a:r>
              <a:rPr lang="en-IN" dirty="0" smtClean="0"/>
              <a:t>operation</a:t>
            </a:r>
            <a:r>
              <a:rPr lang="en-IN" dirty="0"/>
              <a:t>:</a:t>
            </a:r>
            <a:endParaRPr lang="en-IN" dirty="0" smtClean="0"/>
          </a:p>
          <a:p>
            <a:pPr lvl="1" algn="just"/>
            <a:r>
              <a:rPr lang="en-IN" dirty="0" smtClean="0"/>
              <a:t>beaconing </a:t>
            </a:r>
          </a:p>
          <a:p>
            <a:pPr lvl="1" algn="just"/>
            <a:r>
              <a:rPr lang="en-IN" dirty="0" err="1" smtClean="0"/>
              <a:t>nonbeaconing</a:t>
            </a:r>
            <a:r>
              <a:rPr lang="en-IN" dirty="0"/>
              <a:t>. </a:t>
            </a:r>
            <a:endParaRPr lang="en-IN" dirty="0" smtClean="0"/>
          </a:p>
          <a:p>
            <a:pPr lvl="2" algn="just"/>
            <a:r>
              <a:rPr lang="en-IN" dirty="0" smtClean="0"/>
              <a:t>The </a:t>
            </a:r>
            <a:r>
              <a:rPr lang="en-IN" dirty="0"/>
              <a:t>beaconing mode is specified for environments where </a:t>
            </a:r>
            <a:r>
              <a:rPr lang="en-IN" dirty="0" smtClean="0"/>
              <a:t>control and </a:t>
            </a:r>
            <a:r>
              <a:rPr lang="en-IN" dirty="0"/>
              <a:t>data forwarding is achieved by an always active device. </a:t>
            </a:r>
            <a:endParaRPr lang="en-IN" dirty="0" smtClean="0"/>
          </a:p>
          <a:p>
            <a:pPr lvl="2" algn="just"/>
            <a:r>
              <a:rPr lang="en-IN" dirty="0" smtClean="0"/>
              <a:t>The </a:t>
            </a:r>
            <a:r>
              <a:rPr lang="en-IN" dirty="0" err="1" smtClean="0"/>
              <a:t>nonbeaconing</a:t>
            </a:r>
            <a:r>
              <a:rPr lang="en-IN" dirty="0" smtClean="0"/>
              <a:t> mode </a:t>
            </a:r>
            <a:r>
              <a:rPr lang="en-IN" dirty="0"/>
              <a:t>specifies the use of </a:t>
            </a:r>
            <a:r>
              <a:rPr lang="en-IN" dirty="0" err="1"/>
              <a:t>unslotted</a:t>
            </a:r>
            <a:r>
              <a:rPr lang="en-IN" dirty="0"/>
              <a:t>, </a:t>
            </a:r>
            <a:r>
              <a:rPr lang="en-IN" dirty="0" smtClean="0"/>
              <a:t>non persistent </a:t>
            </a:r>
            <a:r>
              <a:rPr lang="en-IN" dirty="0"/>
              <a:t>CSMA-based MAC protocol.</a:t>
            </a:r>
          </a:p>
        </p:txBody>
      </p:sp>
      <p:sp>
        <p:nvSpPr>
          <p:cNvPr id="4" name="Slide Number Placeholder 3"/>
          <p:cNvSpPr>
            <a:spLocks noGrp="1"/>
          </p:cNvSpPr>
          <p:nvPr>
            <p:ph type="sldNum" sz="quarter" idx="12"/>
          </p:nvPr>
        </p:nvSpPr>
        <p:spPr/>
        <p:txBody>
          <a:bodyPr/>
          <a:lstStyle/>
          <a:p>
            <a:fld id="{B6F15528-21DE-4FAA-801E-634DDDAF4B2B}" type="slidenum">
              <a:rPr lang="en-US" smtClean="0"/>
              <a:pPr/>
              <a:t>25</a:t>
            </a:fld>
            <a:endParaRPr lang="en-US"/>
          </a:p>
        </p:txBody>
      </p:sp>
    </p:spTree>
    <p:extLst>
      <p:ext uri="{BB962C8B-B14F-4D97-AF65-F5344CB8AC3E}">
        <p14:creationId xmlns:p14="http://schemas.microsoft.com/office/powerpoint/2010/main" val="2070869977"/>
      </p:ext>
    </p:extLst>
  </p:cSld>
  <p:clrMapOvr>
    <a:masterClrMapping/>
  </p:clrMapOvr>
  <p:timing>
    <p:tnLst>
      <p:par>
        <p:cTn id="1" dur="indefinite" restart="never" nodeType="tmRoot"/>
      </p:par>
    </p:tn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t>Migration Strategies to IPv6</a:t>
            </a:r>
            <a:br>
              <a:rPr lang="en-IN" dirty="0"/>
            </a:br>
            <a:r>
              <a:rPr lang="en-IN" sz="2700" dirty="0"/>
              <a:t>Residential Broadband Services in an IPv6 Environment</a:t>
            </a:r>
            <a:endParaRPr lang="en-IN" dirty="0"/>
          </a:p>
        </p:txBody>
      </p:sp>
      <p:sp>
        <p:nvSpPr>
          <p:cNvPr id="3" name="Content Placeholder 2"/>
          <p:cNvSpPr>
            <a:spLocks noGrp="1"/>
          </p:cNvSpPr>
          <p:nvPr>
            <p:ph idx="1"/>
          </p:nvPr>
        </p:nvSpPr>
        <p:spPr/>
        <p:txBody>
          <a:bodyPr>
            <a:normAutofit/>
          </a:bodyPr>
          <a:lstStyle/>
          <a:p>
            <a:pPr algn="just"/>
            <a:r>
              <a:rPr lang="en-IN" b="1" dirty="0"/>
              <a:t>Approach 2. </a:t>
            </a:r>
            <a:endParaRPr lang="en-IN" b="1" dirty="0" smtClean="0"/>
          </a:p>
          <a:p>
            <a:pPr algn="just"/>
            <a:r>
              <a:rPr lang="en-IN" dirty="0" smtClean="0"/>
              <a:t>The </a:t>
            </a:r>
            <a:r>
              <a:rPr lang="en-IN" dirty="0"/>
              <a:t>utilization of the Bridged RG requires the following:</a:t>
            </a:r>
          </a:p>
          <a:p>
            <a:pPr lvl="1" algn="just"/>
            <a:r>
              <a:rPr lang="en-IN" dirty="0"/>
              <a:t> </a:t>
            </a:r>
            <a:r>
              <a:rPr lang="en-IN" dirty="0" err="1"/>
              <a:t>PPPoX</a:t>
            </a:r>
            <a:r>
              <a:rPr lang="en-IN" dirty="0"/>
              <a:t> IPv6CP is used for LLA assignment</a:t>
            </a:r>
          </a:p>
          <a:p>
            <a:pPr lvl="1" algn="just"/>
            <a:r>
              <a:rPr lang="en-IN" dirty="0"/>
              <a:t> SLAAC is used for the host to obtain a global-Unicast IPv6 address</a:t>
            </a:r>
          </a:p>
          <a:p>
            <a:pPr lvl="1" algn="just"/>
            <a:r>
              <a:rPr lang="en-IN" dirty="0"/>
              <a:t> Stateless DHCP is used to obtain additional configuration parameters</a:t>
            </a:r>
          </a:p>
          <a:p>
            <a:pPr lvl="1" algn="just"/>
            <a:r>
              <a:rPr lang="en-IN" dirty="0"/>
              <a:t> Route advertisements are used to assign the default gateway </a:t>
            </a:r>
            <a:r>
              <a:rPr lang="en-IN" dirty="0" smtClean="0"/>
              <a:t>assignment</a:t>
            </a:r>
          </a:p>
          <a:p>
            <a:pPr algn="just"/>
            <a:r>
              <a:rPr lang="en-IN" dirty="0"/>
              <a:t>Therefore, to support IPv6 in a telco environment, </a:t>
            </a:r>
            <a:r>
              <a:rPr lang="en-IN" dirty="0" err="1"/>
              <a:t>PPPoX</a:t>
            </a:r>
            <a:r>
              <a:rPr lang="en-IN" dirty="0"/>
              <a:t> for IPv6 imposes </a:t>
            </a:r>
            <a:r>
              <a:rPr lang="en-IN" dirty="0" smtClean="0"/>
              <a:t>no different </a:t>
            </a:r>
            <a:r>
              <a:rPr lang="en-IN" dirty="0"/>
              <a:t>requirements on N:1 virtual local area network (VLAN) or 1:1 </a:t>
            </a:r>
            <a:r>
              <a:rPr lang="en-IN" dirty="0" smtClean="0"/>
              <a:t>VLAN architectures </a:t>
            </a:r>
            <a:r>
              <a:rPr lang="en-IN" dirty="0"/>
              <a:t>or on a bridged gateway model, compared to IPv4.</a:t>
            </a:r>
          </a:p>
        </p:txBody>
      </p:sp>
      <p:sp>
        <p:nvSpPr>
          <p:cNvPr id="4" name="Slide Number Placeholder 3"/>
          <p:cNvSpPr>
            <a:spLocks noGrp="1"/>
          </p:cNvSpPr>
          <p:nvPr>
            <p:ph type="sldNum" sz="quarter" idx="12"/>
          </p:nvPr>
        </p:nvSpPr>
        <p:spPr/>
        <p:txBody>
          <a:bodyPr/>
          <a:lstStyle/>
          <a:p>
            <a:fld id="{B6F15528-21DE-4FAA-801E-634DDDAF4B2B}" type="slidenum">
              <a:rPr lang="en-US" smtClean="0"/>
              <a:pPr/>
              <a:t>250</a:t>
            </a:fld>
            <a:endParaRPr lang="en-US"/>
          </a:p>
        </p:txBody>
      </p:sp>
    </p:spTree>
    <p:extLst>
      <p:ext uri="{BB962C8B-B14F-4D97-AF65-F5344CB8AC3E}">
        <p14:creationId xmlns:p14="http://schemas.microsoft.com/office/powerpoint/2010/main" val="1611998489"/>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t>Migration Strategies to IPv6</a:t>
            </a:r>
            <a:br>
              <a:rPr lang="en-IN" dirty="0"/>
            </a:br>
            <a:r>
              <a:rPr lang="en-IN" sz="2700" dirty="0"/>
              <a:t>Residential Broadband Services in an IPv6 Environment</a:t>
            </a:r>
            <a:endParaRPr lang="en-IN" dirty="0"/>
          </a:p>
        </p:txBody>
      </p:sp>
      <p:sp>
        <p:nvSpPr>
          <p:cNvPr id="3" name="Content Placeholder 2"/>
          <p:cNvSpPr>
            <a:spLocks noGrp="1"/>
          </p:cNvSpPr>
          <p:nvPr>
            <p:ph idx="1"/>
          </p:nvPr>
        </p:nvSpPr>
        <p:spPr/>
        <p:txBody>
          <a:bodyPr>
            <a:normAutofit fontScale="92500" lnSpcReduction="10000"/>
          </a:bodyPr>
          <a:lstStyle/>
          <a:p>
            <a:pPr algn="just"/>
            <a:r>
              <a:rPr lang="en-IN" b="1" dirty="0"/>
              <a:t>Approach 3. </a:t>
            </a:r>
            <a:endParaRPr lang="en-IN" b="1" dirty="0" smtClean="0"/>
          </a:p>
          <a:p>
            <a:pPr algn="just"/>
            <a:r>
              <a:rPr lang="en-IN" dirty="0" smtClean="0"/>
              <a:t>The </a:t>
            </a:r>
            <a:r>
              <a:rPr lang="en-IN" dirty="0"/>
              <a:t>implications for introducing IPv6 </a:t>
            </a:r>
            <a:r>
              <a:rPr lang="en-IN" dirty="0" err="1"/>
              <a:t>IPoE</a:t>
            </a:r>
            <a:r>
              <a:rPr lang="en-IN" dirty="0"/>
              <a:t> mainly depend on </a:t>
            </a:r>
            <a:r>
              <a:rPr lang="en-IN" dirty="0" smtClean="0"/>
              <a:t>the VLAN </a:t>
            </a:r>
            <a:r>
              <a:rPr lang="en-IN" dirty="0"/>
              <a:t>model used (1:1 or N:1) and the operational model of the home </a:t>
            </a:r>
            <a:r>
              <a:rPr lang="en-IN" dirty="0" smtClean="0"/>
              <a:t>gateway (bridged </a:t>
            </a:r>
            <a:r>
              <a:rPr lang="en-IN" dirty="0"/>
              <a:t>or routed). </a:t>
            </a:r>
            <a:endParaRPr lang="en-IN" dirty="0" smtClean="0"/>
          </a:p>
          <a:p>
            <a:pPr algn="just"/>
            <a:r>
              <a:rPr lang="en-IN" dirty="0" smtClean="0"/>
              <a:t>The </a:t>
            </a:r>
            <a:r>
              <a:rPr lang="en-IN" dirty="0"/>
              <a:t>impact of IPv6 support for </a:t>
            </a:r>
            <a:r>
              <a:rPr lang="en-IN" dirty="0" err="1"/>
              <a:t>IPoE</a:t>
            </a:r>
            <a:r>
              <a:rPr lang="en-IN" dirty="0"/>
              <a:t> in a bridged RG </a:t>
            </a:r>
            <a:r>
              <a:rPr lang="en-IN" dirty="0" smtClean="0"/>
              <a:t>model depends </a:t>
            </a:r>
            <a:r>
              <a:rPr lang="en-IN" dirty="0"/>
              <a:t>on whether DHCP or SLAAC is used to the end device. </a:t>
            </a:r>
            <a:endParaRPr lang="en-IN" dirty="0" smtClean="0"/>
          </a:p>
          <a:p>
            <a:pPr algn="just"/>
            <a:r>
              <a:rPr lang="en-IN" dirty="0" smtClean="0"/>
              <a:t>When deploying DHCP</a:t>
            </a:r>
            <a:r>
              <a:rPr lang="en-IN" dirty="0"/>
              <a:t>, the key difference from the routed RG </a:t>
            </a:r>
            <a:r>
              <a:rPr lang="en-IN" dirty="0" err="1"/>
              <a:t>IPoE</a:t>
            </a:r>
            <a:r>
              <a:rPr lang="en-IN" dirty="0"/>
              <a:t> model arises from the fact </a:t>
            </a:r>
            <a:r>
              <a:rPr lang="en-IN" dirty="0" smtClean="0"/>
              <a:t>that there </a:t>
            </a:r>
            <a:r>
              <a:rPr lang="en-IN" dirty="0"/>
              <a:t>is no DHCP PD address required and only an IA address is assigned to </a:t>
            </a:r>
            <a:r>
              <a:rPr lang="en-IN" dirty="0" smtClean="0"/>
              <a:t>the host</a:t>
            </a:r>
            <a:r>
              <a:rPr lang="en-IN" dirty="0"/>
              <a:t>. </a:t>
            </a:r>
            <a:endParaRPr lang="en-IN" dirty="0" smtClean="0"/>
          </a:p>
          <a:p>
            <a:pPr algn="just"/>
            <a:r>
              <a:rPr lang="en-IN" dirty="0" smtClean="0"/>
              <a:t>Care </a:t>
            </a:r>
            <a:r>
              <a:rPr lang="en-IN" dirty="0"/>
              <a:t>must be taken to ensure communication between IPv6 devices in the </a:t>
            </a:r>
            <a:r>
              <a:rPr lang="en-IN" dirty="0" smtClean="0"/>
              <a:t>home remains </a:t>
            </a:r>
            <a:r>
              <a:rPr lang="en-IN" dirty="0"/>
              <a:t>local and is not sent through the BNG.</a:t>
            </a:r>
          </a:p>
        </p:txBody>
      </p:sp>
      <p:sp>
        <p:nvSpPr>
          <p:cNvPr id="4" name="Slide Number Placeholder 3"/>
          <p:cNvSpPr>
            <a:spLocks noGrp="1"/>
          </p:cNvSpPr>
          <p:nvPr>
            <p:ph type="sldNum" sz="quarter" idx="12"/>
          </p:nvPr>
        </p:nvSpPr>
        <p:spPr/>
        <p:txBody>
          <a:bodyPr/>
          <a:lstStyle/>
          <a:p>
            <a:fld id="{B6F15528-21DE-4FAA-801E-634DDDAF4B2B}" type="slidenum">
              <a:rPr lang="en-US" smtClean="0"/>
              <a:pPr/>
              <a:t>251</a:t>
            </a:fld>
            <a:endParaRPr lang="en-US"/>
          </a:p>
        </p:txBody>
      </p:sp>
    </p:spTree>
    <p:extLst>
      <p:ext uri="{BB962C8B-B14F-4D97-AF65-F5344CB8AC3E}">
        <p14:creationId xmlns:p14="http://schemas.microsoft.com/office/powerpoint/2010/main" val="1462076467"/>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t>Migration Strategies to IPv6</a:t>
            </a:r>
            <a:br>
              <a:rPr lang="en-IN" dirty="0"/>
            </a:br>
            <a:r>
              <a:rPr lang="en-IN" sz="2700" dirty="0"/>
              <a:t>Deployment Opportunities</a:t>
            </a:r>
            <a:endParaRPr lang="en-IN" dirty="0"/>
          </a:p>
        </p:txBody>
      </p:sp>
      <p:sp>
        <p:nvSpPr>
          <p:cNvPr id="3" name="Content Placeholder 2"/>
          <p:cNvSpPr>
            <a:spLocks noGrp="1"/>
          </p:cNvSpPr>
          <p:nvPr>
            <p:ph idx="1"/>
          </p:nvPr>
        </p:nvSpPr>
        <p:spPr/>
        <p:txBody>
          <a:bodyPr>
            <a:normAutofit/>
          </a:bodyPr>
          <a:lstStyle/>
          <a:p>
            <a:pPr algn="just"/>
            <a:r>
              <a:rPr lang="en-IN" dirty="0"/>
              <a:t>The approaching exhaustion of IPv4 address space will </a:t>
            </a:r>
            <a:r>
              <a:rPr lang="en-IN" dirty="0" smtClean="0"/>
              <a:t>bring about </a:t>
            </a:r>
            <a:r>
              <a:rPr lang="en-IN" dirty="0"/>
              <a:t>a situation where ISPs are faced with a choice between one or more of </a:t>
            </a:r>
            <a:r>
              <a:rPr lang="en-IN" dirty="0" smtClean="0"/>
              <a:t>three major alternatives:</a:t>
            </a:r>
            <a:endParaRPr lang="en-IN" dirty="0"/>
          </a:p>
          <a:p>
            <a:pPr lvl="1" algn="just"/>
            <a:r>
              <a:rPr lang="en-IN" dirty="0"/>
              <a:t>1. Squeeze the use of IPv4 addresses even harder than today, using smaller </a:t>
            </a:r>
            <a:r>
              <a:rPr lang="en-IN" dirty="0" smtClean="0"/>
              <a:t>and smaller </a:t>
            </a:r>
            <a:r>
              <a:rPr lang="en-IN" dirty="0"/>
              <a:t>address blocks per enterprise customer, and possibly trading </a:t>
            </a:r>
            <a:r>
              <a:rPr lang="en-IN" dirty="0" smtClean="0"/>
              <a:t>address blocks </a:t>
            </a:r>
            <a:r>
              <a:rPr lang="en-IN" dirty="0"/>
              <a:t>with other ISPs.</a:t>
            </a:r>
          </a:p>
          <a:p>
            <a:pPr lvl="1" algn="just"/>
            <a:r>
              <a:rPr lang="en-IN" dirty="0"/>
              <a:t>2. Install multiple layers of NAT or share IPv4 addresses by other methods, </a:t>
            </a:r>
            <a:r>
              <a:rPr lang="en-IN" dirty="0" smtClean="0"/>
              <a:t>such as </a:t>
            </a:r>
            <a:r>
              <a:rPr lang="en-IN" dirty="0"/>
              <a:t>address-plus-port mapping.</a:t>
            </a:r>
          </a:p>
          <a:p>
            <a:pPr lvl="1" algn="just"/>
            <a:r>
              <a:rPr lang="en-IN" dirty="0"/>
              <a:t>3. Deploy IPv6 and operate IPv4–IPv6 coexistence and interworking mechanisms.</a:t>
            </a:r>
          </a:p>
        </p:txBody>
      </p:sp>
      <p:sp>
        <p:nvSpPr>
          <p:cNvPr id="4" name="Slide Number Placeholder 3"/>
          <p:cNvSpPr>
            <a:spLocks noGrp="1"/>
          </p:cNvSpPr>
          <p:nvPr>
            <p:ph type="sldNum" sz="quarter" idx="12"/>
          </p:nvPr>
        </p:nvSpPr>
        <p:spPr/>
        <p:txBody>
          <a:bodyPr/>
          <a:lstStyle/>
          <a:p>
            <a:fld id="{B6F15528-21DE-4FAA-801E-634DDDAF4B2B}" type="slidenum">
              <a:rPr lang="en-US" smtClean="0"/>
              <a:pPr/>
              <a:t>252</a:t>
            </a:fld>
            <a:endParaRPr lang="en-US"/>
          </a:p>
        </p:txBody>
      </p:sp>
    </p:spTree>
    <p:extLst>
      <p:ext uri="{BB962C8B-B14F-4D97-AF65-F5344CB8AC3E}">
        <p14:creationId xmlns:p14="http://schemas.microsoft.com/office/powerpoint/2010/main" val="3258658356"/>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t>Migration Strategies to IPv6</a:t>
            </a:r>
            <a:br>
              <a:rPr lang="en-IN" dirty="0"/>
            </a:br>
            <a:r>
              <a:rPr lang="en-IN" sz="2700" dirty="0"/>
              <a:t>Deployment Opportunities</a:t>
            </a:r>
            <a:endParaRPr lang="en-IN" dirty="0"/>
          </a:p>
        </p:txBody>
      </p:sp>
      <p:sp>
        <p:nvSpPr>
          <p:cNvPr id="3" name="Content Placeholder 2"/>
          <p:cNvSpPr>
            <a:spLocks noGrp="1"/>
          </p:cNvSpPr>
          <p:nvPr>
            <p:ph idx="1"/>
          </p:nvPr>
        </p:nvSpPr>
        <p:spPr/>
        <p:txBody>
          <a:bodyPr>
            <a:normAutofit/>
          </a:bodyPr>
          <a:lstStyle/>
          <a:p>
            <a:pPr algn="just"/>
            <a:r>
              <a:rPr lang="en-IN" dirty="0"/>
              <a:t>RFC 5514 (April 2009) proposed to vastly increase the number of IPv6 </a:t>
            </a:r>
            <a:r>
              <a:rPr lang="en-IN" dirty="0" smtClean="0"/>
              <a:t>hosts by </a:t>
            </a:r>
            <a:r>
              <a:rPr lang="en-IN" dirty="0"/>
              <a:t>transforming all social networking platforms into IPv6 networks. </a:t>
            </a:r>
            <a:endParaRPr lang="en-IN" dirty="0" smtClean="0"/>
          </a:p>
          <a:p>
            <a:pPr algn="just"/>
            <a:r>
              <a:rPr lang="en-IN" dirty="0" smtClean="0"/>
              <a:t>This would immediately </a:t>
            </a:r>
            <a:r>
              <a:rPr lang="en-IN" dirty="0"/>
              <a:t>add millions of IPv6 hosts to the existing IPv6 Internet.</a:t>
            </a:r>
          </a:p>
        </p:txBody>
      </p:sp>
      <p:sp>
        <p:nvSpPr>
          <p:cNvPr id="4" name="Slide Number Placeholder 3"/>
          <p:cNvSpPr>
            <a:spLocks noGrp="1"/>
          </p:cNvSpPr>
          <p:nvPr>
            <p:ph type="sldNum" sz="quarter" idx="12"/>
          </p:nvPr>
        </p:nvSpPr>
        <p:spPr/>
        <p:txBody>
          <a:bodyPr/>
          <a:lstStyle/>
          <a:p>
            <a:fld id="{B6F15528-21DE-4FAA-801E-634DDDAF4B2B}" type="slidenum">
              <a:rPr lang="en-US" smtClean="0"/>
              <a:pPr/>
              <a:t>253</a:t>
            </a:fld>
            <a:endParaRPr lang="en-US"/>
          </a:p>
        </p:txBody>
      </p:sp>
    </p:spTree>
    <p:extLst>
      <p:ext uri="{BB962C8B-B14F-4D97-AF65-F5344CB8AC3E}">
        <p14:creationId xmlns:p14="http://schemas.microsoft.com/office/powerpoint/2010/main" val="1898709252"/>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t>Migration Strategies to IPv6</a:t>
            </a:r>
            <a:br>
              <a:rPr lang="en-IN" dirty="0"/>
            </a:br>
            <a:r>
              <a:rPr lang="en-IN" sz="2700" dirty="0"/>
              <a:t>Deployment Opportunities</a:t>
            </a:r>
            <a:endParaRPr lang="en-IN" dirty="0"/>
          </a:p>
        </p:txBody>
      </p:sp>
      <p:sp>
        <p:nvSpPr>
          <p:cNvPr id="3" name="Content Placeholder 2"/>
          <p:cNvSpPr>
            <a:spLocks noGrp="1"/>
          </p:cNvSpPr>
          <p:nvPr>
            <p:ph idx="1"/>
          </p:nvPr>
        </p:nvSpPr>
        <p:spPr/>
        <p:txBody>
          <a:bodyPr>
            <a:normAutofit/>
          </a:bodyPr>
          <a:lstStyle/>
          <a:p>
            <a:pPr algn="just"/>
            <a:r>
              <a:rPr lang="en-IN" i="1" dirty="0"/>
              <a:t>IPv6 Rapid Deployment</a:t>
            </a:r>
            <a:r>
              <a:rPr lang="en-IN" dirty="0"/>
              <a:t>, also known simply as </a:t>
            </a:r>
            <a:r>
              <a:rPr lang="en-IN" i="1" dirty="0"/>
              <a:t>6rd</a:t>
            </a:r>
            <a:r>
              <a:rPr lang="en-IN" dirty="0"/>
              <a:t>, proposes to </a:t>
            </a:r>
            <a:r>
              <a:rPr lang="en-IN" dirty="0" smtClean="0"/>
              <a:t>slightly modify </a:t>
            </a:r>
            <a:r>
              <a:rPr lang="en-IN" dirty="0"/>
              <a:t>6to4 so that:</a:t>
            </a:r>
          </a:p>
          <a:p>
            <a:pPr lvl="1" algn="just"/>
            <a:r>
              <a:rPr lang="en-IN" dirty="0"/>
              <a:t>1. Packets coming from the global Internet, entering </a:t>
            </a:r>
            <a:r>
              <a:rPr lang="en-IN" i="1" dirty="0"/>
              <a:t>6rd </a:t>
            </a:r>
            <a:r>
              <a:rPr lang="en-IN" dirty="0"/>
              <a:t>gateways of an ISP </a:t>
            </a:r>
            <a:r>
              <a:rPr lang="en-IN" dirty="0" smtClean="0"/>
              <a:t>are only </a:t>
            </a:r>
            <a:r>
              <a:rPr lang="en-IN" dirty="0"/>
              <a:t>packets destined to customer sites of this ISP.</a:t>
            </a:r>
          </a:p>
          <a:p>
            <a:pPr lvl="1" algn="just"/>
            <a:r>
              <a:rPr lang="en-IN" dirty="0"/>
              <a:t>2. All IPv6 packets destined to </a:t>
            </a:r>
            <a:r>
              <a:rPr lang="en-IN" i="1" dirty="0"/>
              <a:t>6rd </a:t>
            </a:r>
            <a:r>
              <a:rPr lang="en-IN" dirty="0"/>
              <a:t>customer sites of an ISP, and coming </a:t>
            </a:r>
            <a:r>
              <a:rPr lang="en-IN" dirty="0" smtClean="0"/>
              <a:t>from anywhere </a:t>
            </a:r>
            <a:r>
              <a:rPr lang="en-IN" dirty="0"/>
              <a:t>else on the IPv6 Internet, traverse a </a:t>
            </a:r>
            <a:r>
              <a:rPr lang="en-IN" i="1" dirty="0"/>
              <a:t>6rd </a:t>
            </a:r>
            <a:r>
              <a:rPr lang="en-IN" dirty="0"/>
              <a:t>gateway of this ISP.</a:t>
            </a:r>
          </a:p>
        </p:txBody>
      </p:sp>
      <p:sp>
        <p:nvSpPr>
          <p:cNvPr id="4" name="Slide Number Placeholder 3"/>
          <p:cNvSpPr>
            <a:spLocks noGrp="1"/>
          </p:cNvSpPr>
          <p:nvPr>
            <p:ph type="sldNum" sz="quarter" idx="12"/>
          </p:nvPr>
        </p:nvSpPr>
        <p:spPr/>
        <p:txBody>
          <a:bodyPr/>
          <a:lstStyle/>
          <a:p>
            <a:fld id="{B6F15528-21DE-4FAA-801E-634DDDAF4B2B}" type="slidenum">
              <a:rPr lang="en-US" smtClean="0"/>
              <a:pPr/>
              <a:t>254</a:t>
            </a:fld>
            <a:endParaRPr lang="en-US"/>
          </a:p>
        </p:txBody>
      </p:sp>
    </p:spTree>
    <p:extLst>
      <p:ext uri="{BB962C8B-B14F-4D97-AF65-F5344CB8AC3E}">
        <p14:creationId xmlns:p14="http://schemas.microsoft.com/office/powerpoint/2010/main" val="3094334974"/>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t>Migration Strategies to IPv6</a:t>
            </a:r>
            <a:br>
              <a:rPr lang="en-IN" dirty="0"/>
            </a:br>
            <a:r>
              <a:rPr lang="en-IN" sz="2700" dirty="0"/>
              <a:t>Deployment Opportunities</a:t>
            </a:r>
            <a:endParaRPr lang="en-IN" dirty="0"/>
          </a:p>
        </p:txBody>
      </p:sp>
      <p:sp>
        <p:nvSpPr>
          <p:cNvPr id="3" name="Content Placeholder 2"/>
          <p:cNvSpPr>
            <a:spLocks noGrp="1"/>
          </p:cNvSpPr>
          <p:nvPr>
            <p:ph idx="1"/>
          </p:nvPr>
        </p:nvSpPr>
        <p:spPr/>
        <p:txBody>
          <a:bodyPr>
            <a:normAutofit/>
          </a:bodyPr>
          <a:lstStyle/>
          <a:p>
            <a:pPr algn="just"/>
            <a:r>
              <a:rPr lang="en-IN" dirty="0"/>
              <a:t>The principle of the RFC 5569 proposal is that to build on 6to4 and suppress </a:t>
            </a:r>
            <a:r>
              <a:rPr lang="en-IN" dirty="0" smtClean="0"/>
              <a:t>its limitation</a:t>
            </a:r>
            <a:r>
              <a:rPr lang="en-IN" dirty="0"/>
              <a:t>, it is sufficient that:</a:t>
            </a:r>
          </a:p>
          <a:p>
            <a:pPr lvl="1" algn="just"/>
            <a:r>
              <a:rPr lang="en-IN" dirty="0"/>
              <a:t>1. 6to4 functions are modified to replace the standard 6to4 prefix 2002::/16 by </a:t>
            </a:r>
            <a:r>
              <a:rPr lang="en-IN" dirty="0" smtClean="0"/>
              <a:t>an IPv6 </a:t>
            </a:r>
            <a:r>
              <a:rPr lang="en-IN" dirty="0"/>
              <a:t>prefix that belongs to the ISP-assigned address space, and to replace </a:t>
            </a:r>
            <a:r>
              <a:rPr lang="en-IN" dirty="0" smtClean="0"/>
              <a:t>the 6to4 </a:t>
            </a:r>
            <a:r>
              <a:rPr lang="en-IN" dirty="0" err="1"/>
              <a:t>anycast</a:t>
            </a:r>
            <a:r>
              <a:rPr lang="en-IN" dirty="0"/>
              <a:t> address by another </a:t>
            </a:r>
            <a:r>
              <a:rPr lang="en-IN" dirty="0" err="1"/>
              <a:t>anycast</a:t>
            </a:r>
            <a:r>
              <a:rPr lang="en-IN" dirty="0"/>
              <a:t> address chosen by the ISP.</a:t>
            </a:r>
          </a:p>
          <a:p>
            <a:pPr lvl="1" algn="just"/>
            <a:r>
              <a:rPr lang="en-IN" dirty="0"/>
              <a:t>2. The ISP operates one or several 6rd gateways (upgraded 6to4 routers) at </a:t>
            </a:r>
            <a:r>
              <a:rPr lang="en-IN" dirty="0" smtClean="0"/>
              <a:t>its border </a:t>
            </a:r>
            <a:r>
              <a:rPr lang="en-IN" dirty="0"/>
              <a:t>between its IPv4 infrastructure and the IPv6 Internet.</a:t>
            </a:r>
          </a:p>
          <a:p>
            <a:pPr lvl="1" algn="just"/>
            <a:r>
              <a:rPr lang="en-IN" dirty="0"/>
              <a:t>3. CPEs support IPv6 on their customer-site side and support 6rd (upgraded </a:t>
            </a:r>
            <a:r>
              <a:rPr lang="en-IN" dirty="0" smtClean="0"/>
              <a:t>6to4 function</a:t>
            </a:r>
            <a:r>
              <a:rPr lang="en-IN" dirty="0"/>
              <a:t>) on their provider side.</a:t>
            </a:r>
          </a:p>
        </p:txBody>
      </p:sp>
      <p:sp>
        <p:nvSpPr>
          <p:cNvPr id="4" name="Slide Number Placeholder 3"/>
          <p:cNvSpPr>
            <a:spLocks noGrp="1"/>
          </p:cNvSpPr>
          <p:nvPr>
            <p:ph type="sldNum" sz="quarter" idx="12"/>
          </p:nvPr>
        </p:nvSpPr>
        <p:spPr/>
        <p:txBody>
          <a:bodyPr/>
          <a:lstStyle/>
          <a:p>
            <a:fld id="{B6F15528-21DE-4FAA-801E-634DDDAF4B2B}" type="slidenum">
              <a:rPr lang="en-US" smtClean="0"/>
              <a:pPr/>
              <a:t>255</a:t>
            </a:fld>
            <a:endParaRPr lang="en-US"/>
          </a:p>
        </p:txBody>
      </p:sp>
    </p:spTree>
    <p:extLst>
      <p:ext uri="{BB962C8B-B14F-4D97-AF65-F5344CB8AC3E}">
        <p14:creationId xmlns:p14="http://schemas.microsoft.com/office/powerpoint/2010/main" val="9094844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t>WPAN Technologies </a:t>
            </a:r>
            <a:r>
              <a:rPr lang="en-IN" dirty="0" smtClean="0"/>
              <a:t>for IoT/M2M</a:t>
            </a:r>
            <a:r>
              <a:rPr lang="en-IN" dirty="0"/>
              <a:t/>
            </a:r>
            <a:br>
              <a:rPr lang="en-IN" dirty="0"/>
            </a:br>
            <a:r>
              <a:rPr lang="en-IN" dirty="0" err="1"/>
              <a:t>Zigbee</a:t>
            </a:r>
            <a:r>
              <a:rPr lang="en-IN" dirty="0"/>
              <a:t>/IEEE 802.15.4</a:t>
            </a:r>
          </a:p>
        </p:txBody>
      </p:sp>
      <p:sp>
        <p:nvSpPr>
          <p:cNvPr id="3" name="Content Placeholder 2"/>
          <p:cNvSpPr>
            <a:spLocks noGrp="1"/>
          </p:cNvSpPr>
          <p:nvPr>
            <p:ph idx="1"/>
          </p:nvPr>
        </p:nvSpPr>
        <p:spPr/>
        <p:txBody>
          <a:bodyPr>
            <a:normAutofit/>
          </a:bodyPr>
          <a:lstStyle/>
          <a:p>
            <a:pPr algn="just"/>
            <a:r>
              <a:rPr lang="en-IN" dirty="0" smtClean="0"/>
              <a:t>The network </a:t>
            </a:r>
            <a:r>
              <a:rPr lang="en-IN" dirty="0"/>
              <a:t>layer provides the functionality required to support network routing </a:t>
            </a:r>
            <a:r>
              <a:rPr lang="en-IN" dirty="0" smtClean="0"/>
              <a:t>capabilities, configuration </a:t>
            </a:r>
            <a:r>
              <a:rPr lang="en-IN" dirty="0"/>
              <a:t>and device discovery, association and disassociation, </a:t>
            </a:r>
            <a:r>
              <a:rPr lang="en-IN" dirty="0" smtClean="0"/>
              <a:t>topology management</a:t>
            </a:r>
            <a:r>
              <a:rPr lang="en-IN" dirty="0"/>
              <a:t>, MAC layer management, and routing and security management. </a:t>
            </a:r>
            <a:endParaRPr lang="en-IN" dirty="0" smtClean="0"/>
          </a:p>
          <a:p>
            <a:pPr algn="just"/>
            <a:r>
              <a:rPr lang="en-IN" dirty="0" smtClean="0"/>
              <a:t>Three network </a:t>
            </a:r>
            <a:r>
              <a:rPr lang="en-IN" dirty="0"/>
              <a:t>topologies, namely star, mesh, and cluster tree, are supported.</a:t>
            </a:r>
          </a:p>
        </p:txBody>
      </p:sp>
      <p:sp>
        <p:nvSpPr>
          <p:cNvPr id="4" name="Slide Number Placeholder 3"/>
          <p:cNvSpPr>
            <a:spLocks noGrp="1"/>
          </p:cNvSpPr>
          <p:nvPr>
            <p:ph type="sldNum" sz="quarter" idx="12"/>
          </p:nvPr>
        </p:nvSpPr>
        <p:spPr/>
        <p:txBody>
          <a:bodyPr/>
          <a:lstStyle/>
          <a:p>
            <a:fld id="{B6F15528-21DE-4FAA-801E-634DDDAF4B2B}" type="slidenum">
              <a:rPr lang="en-US" smtClean="0"/>
              <a:pPr/>
              <a:t>26</a:t>
            </a:fld>
            <a:endParaRPr lang="en-US"/>
          </a:p>
        </p:txBody>
      </p:sp>
    </p:spTree>
    <p:extLst>
      <p:ext uri="{BB962C8B-B14F-4D97-AF65-F5344CB8AC3E}">
        <p14:creationId xmlns:p14="http://schemas.microsoft.com/office/powerpoint/2010/main" val="67619052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t>WPAN Technologies </a:t>
            </a:r>
            <a:r>
              <a:rPr lang="en-IN" dirty="0" smtClean="0"/>
              <a:t>for IoT/M2M</a:t>
            </a:r>
            <a:r>
              <a:rPr lang="en-IN" dirty="0"/>
              <a:t/>
            </a:r>
            <a:br>
              <a:rPr lang="en-IN" dirty="0"/>
            </a:br>
            <a:r>
              <a:rPr lang="en-IN" dirty="0" err="1"/>
              <a:t>Zigbee</a:t>
            </a:r>
            <a:r>
              <a:rPr lang="en-IN" dirty="0"/>
              <a:t>/IEEE 802.15.4</a:t>
            </a:r>
          </a:p>
        </p:txBody>
      </p:sp>
      <p:sp>
        <p:nvSpPr>
          <p:cNvPr id="3" name="Content Placeholder 2"/>
          <p:cNvSpPr>
            <a:spLocks noGrp="1"/>
          </p:cNvSpPr>
          <p:nvPr>
            <p:ph idx="1"/>
          </p:nvPr>
        </p:nvSpPr>
        <p:spPr/>
        <p:txBody>
          <a:bodyPr>
            <a:normAutofit/>
          </a:bodyPr>
          <a:lstStyle/>
          <a:p>
            <a:pPr algn="just"/>
            <a:r>
              <a:rPr lang="en-IN" dirty="0"/>
              <a:t>The </a:t>
            </a:r>
            <a:r>
              <a:rPr lang="en-IN" dirty="0" smtClean="0"/>
              <a:t>security layer </a:t>
            </a:r>
            <a:r>
              <a:rPr lang="en-IN" dirty="0"/>
              <a:t>leverages the basic security services specified by the IEEE 802.15.4 </a:t>
            </a:r>
            <a:r>
              <a:rPr lang="en-IN" dirty="0" smtClean="0"/>
              <a:t>security model </a:t>
            </a:r>
            <a:r>
              <a:rPr lang="en-IN" dirty="0"/>
              <a:t>to provide support for infrastructure security and application data security.</a:t>
            </a:r>
          </a:p>
        </p:txBody>
      </p:sp>
      <p:sp>
        <p:nvSpPr>
          <p:cNvPr id="4" name="Slide Number Placeholder 3"/>
          <p:cNvSpPr>
            <a:spLocks noGrp="1"/>
          </p:cNvSpPr>
          <p:nvPr>
            <p:ph type="sldNum" sz="quarter" idx="12"/>
          </p:nvPr>
        </p:nvSpPr>
        <p:spPr/>
        <p:txBody>
          <a:bodyPr/>
          <a:lstStyle/>
          <a:p>
            <a:fld id="{B6F15528-21DE-4FAA-801E-634DDDAF4B2B}" type="slidenum">
              <a:rPr lang="en-US" smtClean="0"/>
              <a:pPr/>
              <a:t>27</a:t>
            </a:fld>
            <a:endParaRPr lang="en-US"/>
          </a:p>
        </p:txBody>
      </p:sp>
    </p:spTree>
    <p:extLst>
      <p:ext uri="{BB962C8B-B14F-4D97-AF65-F5344CB8AC3E}">
        <p14:creationId xmlns:p14="http://schemas.microsoft.com/office/powerpoint/2010/main" val="128618939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t>WPAN Technologies </a:t>
            </a:r>
            <a:r>
              <a:rPr lang="en-IN" dirty="0" smtClean="0"/>
              <a:t>for IoT/M2M</a:t>
            </a:r>
            <a:r>
              <a:rPr lang="en-IN" dirty="0"/>
              <a:t/>
            </a:r>
            <a:br>
              <a:rPr lang="en-IN" dirty="0"/>
            </a:br>
            <a:r>
              <a:rPr lang="en-IN" dirty="0" err="1"/>
              <a:t>Zigbee</a:t>
            </a:r>
            <a:r>
              <a:rPr lang="en-IN" dirty="0"/>
              <a:t>/IEEE 802.15.4</a:t>
            </a:r>
          </a:p>
        </p:txBody>
      </p:sp>
      <p:sp>
        <p:nvSpPr>
          <p:cNvPr id="3" name="Content Placeholder 2"/>
          <p:cNvSpPr>
            <a:spLocks noGrp="1"/>
          </p:cNvSpPr>
          <p:nvPr>
            <p:ph idx="1"/>
          </p:nvPr>
        </p:nvSpPr>
        <p:spPr/>
        <p:txBody>
          <a:bodyPr>
            <a:normAutofit/>
          </a:bodyPr>
          <a:lstStyle/>
          <a:p>
            <a:pPr algn="just"/>
            <a:r>
              <a:rPr lang="en-IN" dirty="0"/>
              <a:t>The application layer consists of the application support sublayer (APS), the </a:t>
            </a:r>
            <a:r>
              <a:rPr lang="en-IN" dirty="0" smtClean="0"/>
              <a:t>ZigBee device </a:t>
            </a:r>
            <a:r>
              <a:rPr lang="en-IN" dirty="0"/>
              <a:t>object (ZDO), and the manufacturer-defined application objects. </a:t>
            </a:r>
            <a:endParaRPr lang="en-IN" dirty="0" smtClean="0"/>
          </a:p>
          <a:p>
            <a:pPr lvl="1" algn="just"/>
            <a:r>
              <a:rPr lang="en-IN" dirty="0" smtClean="0"/>
              <a:t>The responsibilities of </a:t>
            </a:r>
            <a:r>
              <a:rPr lang="en-IN" dirty="0"/>
              <a:t>the APS sublayer include maintaining tables for binding devices </a:t>
            </a:r>
            <a:r>
              <a:rPr lang="en-IN" dirty="0" smtClean="0"/>
              <a:t>together, based </a:t>
            </a:r>
            <a:r>
              <a:rPr lang="en-IN" dirty="0"/>
              <a:t>on their services and their needs, and forwarding messages between </a:t>
            </a:r>
            <a:r>
              <a:rPr lang="en-IN" dirty="0" smtClean="0"/>
              <a:t>bound devices</a:t>
            </a:r>
            <a:r>
              <a:rPr lang="en-IN" dirty="0"/>
              <a:t>.</a:t>
            </a:r>
          </a:p>
        </p:txBody>
      </p:sp>
      <p:sp>
        <p:nvSpPr>
          <p:cNvPr id="4" name="Slide Number Placeholder 3"/>
          <p:cNvSpPr>
            <a:spLocks noGrp="1"/>
          </p:cNvSpPr>
          <p:nvPr>
            <p:ph type="sldNum" sz="quarter" idx="12"/>
          </p:nvPr>
        </p:nvSpPr>
        <p:spPr/>
        <p:txBody>
          <a:bodyPr/>
          <a:lstStyle/>
          <a:p>
            <a:fld id="{B6F15528-21DE-4FAA-801E-634DDDAF4B2B}" type="slidenum">
              <a:rPr lang="en-US" smtClean="0"/>
              <a:pPr/>
              <a:t>28</a:t>
            </a:fld>
            <a:endParaRPr lang="en-US"/>
          </a:p>
        </p:txBody>
      </p:sp>
    </p:spTree>
    <p:extLst>
      <p:ext uri="{BB962C8B-B14F-4D97-AF65-F5344CB8AC3E}">
        <p14:creationId xmlns:p14="http://schemas.microsoft.com/office/powerpoint/2010/main" val="145989648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t>WPAN Technologies </a:t>
            </a:r>
            <a:r>
              <a:rPr lang="en-IN" dirty="0" smtClean="0"/>
              <a:t>for IoT/M2M</a:t>
            </a:r>
            <a:r>
              <a:rPr lang="en-IN" dirty="0"/>
              <a:t/>
            </a:r>
            <a:br>
              <a:rPr lang="en-IN" dirty="0"/>
            </a:br>
            <a:r>
              <a:rPr lang="en-IN" dirty="0" err="1"/>
              <a:t>Zigbee</a:t>
            </a:r>
            <a:r>
              <a:rPr lang="en-IN" dirty="0"/>
              <a:t>/IEEE 802.15.4</a:t>
            </a:r>
          </a:p>
        </p:txBody>
      </p:sp>
      <p:sp>
        <p:nvSpPr>
          <p:cNvPr id="3" name="Content Placeholder 2"/>
          <p:cNvSpPr>
            <a:spLocks noGrp="1"/>
          </p:cNvSpPr>
          <p:nvPr>
            <p:ph idx="1"/>
          </p:nvPr>
        </p:nvSpPr>
        <p:spPr/>
        <p:txBody>
          <a:bodyPr>
            <a:normAutofit fontScale="92500" lnSpcReduction="20000"/>
          </a:bodyPr>
          <a:lstStyle/>
          <a:p>
            <a:pPr algn="just"/>
            <a:r>
              <a:rPr lang="en-IN" dirty="0"/>
              <a:t>ZigBee </a:t>
            </a:r>
            <a:r>
              <a:rPr lang="en-IN" dirty="0" smtClean="0"/>
              <a:t>is not </a:t>
            </a:r>
            <a:r>
              <a:rPr lang="en-IN" dirty="0"/>
              <a:t>a frequency-hopping technology; therefore, it requires careful planning </a:t>
            </a:r>
            <a:r>
              <a:rPr lang="en-IN" dirty="0" smtClean="0"/>
              <a:t>during deployment </a:t>
            </a:r>
            <a:r>
              <a:rPr lang="en-IN" dirty="0"/>
              <a:t>in order to ensure that there are no interfering signals in the </a:t>
            </a:r>
            <a:r>
              <a:rPr lang="en-IN" dirty="0" smtClean="0"/>
              <a:t>vicinity.</a:t>
            </a:r>
            <a:endParaRPr lang="en-IN" dirty="0"/>
          </a:p>
          <a:p>
            <a:pPr algn="just"/>
            <a:r>
              <a:rPr lang="en-IN" dirty="0"/>
              <a:t>The design of the PHY layer is driven by the need for low-cost, power-effective </a:t>
            </a:r>
            <a:r>
              <a:rPr lang="en-IN" dirty="0" smtClean="0"/>
              <a:t>PHY layer </a:t>
            </a:r>
            <a:r>
              <a:rPr lang="en-IN" dirty="0"/>
              <a:t>for cost-sensitive, </a:t>
            </a:r>
            <a:r>
              <a:rPr lang="en-IN" dirty="0" smtClean="0"/>
              <a:t>low data </a:t>
            </a:r>
            <a:r>
              <a:rPr lang="en-IN" dirty="0"/>
              <a:t>rate monitoring and control applications. </a:t>
            </a:r>
            <a:endParaRPr lang="en-IN" dirty="0" smtClean="0"/>
          </a:p>
          <a:p>
            <a:pPr algn="just"/>
            <a:r>
              <a:rPr lang="en-IN" dirty="0" smtClean="0"/>
              <a:t>Under IEEE 802.15.4</a:t>
            </a:r>
            <a:r>
              <a:rPr lang="en-IN" dirty="0"/>
              <a:t>, wireless links can operate in three unlicensed frequency bands, </a:t>
            </a:r>
            <a:r>
              <a:rPr lang="en-IN" dirty="0" smtClean="0"/>
              <a:t>namely </a:t>
            </a:r>
            <a:r>
              <a:rPr lang="en-IN" dirty="0"/>
              <a:t>in the 858 MHz band, in the 902-to-928 MHz band, </a:t>
            </a:r>
            <a:r>
              <a:rPr lang="en-IN" dirty="0" smtClean="0"/>
              <a:t>and in </a:t>
            </a:r>
            <a:r>
              <a:rPr lang="en-IN" dirty="0"/>
              <a:t>the 2.4 GHz band. </a:t>
            </a:r>
            <a:endParaRPr lang="en-IN" dirty="0" smtClean="0"/>
          </a:p>
          <a:p>
            <a:pPr algn="just"/>
            <a:r>
              <a:rPr lang="en-IN" dirty="0" smtClean="0"/>
              <a:t>Based </a:t>
            </a:r>
            <a:r>
              <a:rPr lang="en-IN" dirty="0"/>
              <a:t>on these frequency bands, the IEEE 802.15.4 </a:t>
            </a:r>
            <a:r>
              <a:rPr lang="en-IN" dirty="0" smtClean="0"/>
              <a:t>standard defines </a:t>
            </a:r>
            <a:r>
              <a:rPr lang="en-IN" dirty="0"/>
              <a:t>three physical </a:t>
            </a:r>
            <a:r>
              <a:rPr lang="en-IN" dirty="0" smtClean="0"/>
              <a:t>media:</a:t>
            </a:r>
            <a:endParaRPr lang="en-IN" dirty="0"/>
          </a:p>
          <a:p>
            <a:pPr lvl="1" algn="just"/>
            <a:r>
              <a:rPr lang="en-IN" dirty="0" smtClean="0"/>
              <a:t>Direct </a:t>
            </a:r>
            <a:r>
              <a:rPr lang="en-IN" dirty="0"/>
              <a:t>sequence spread spectrum (DSSS) using binary phase shift </a:t>
            </a:r>
            <a:r>
              <a:rPr lang="en-IN" dirty="0" smtClean="0"/>
              <a:t>keying (BPSK</a:t>
            </a:r>
            <a:r>
              <a:rPr lang="en-IN" dirty="0"/>
              <a:t>), operating in the 868 MHz at a data rate of 20 Kbps;</a:t>
            </a:r>
          </a:p>
          <a:p>
            <a:pPr lvl="1" algn="just"/>
            <a:r>
              <a:rPr lang="en-IN" dirty="0" smtClean="0"/>
              <a:t>DSSS </a:t>
            </a:r>
            <a:r>
              <a:rPr lang="en-IN" dirty="0"/>
              <a:t>using BPSK, operating in the 915 MHz at a data rate of 40 </a:t>
            </a:r>
            <a:r>
              <a:rPr lang="en-IN" dirty="0" smtClean="0"/>
              <a:t>Kbps</a:t>
            </a:r>
            <a:endParaRPr lang="en-IN" dirty="0"/>
          </a:p>
          <a:p>
            <a:pPr lvl="1" algn="just"/>
            <a:r>
              <a:rPr lang="en-IN" dirty="0" smtClean="0"/>
              <a:t>DSSS </a:t>
            </a:r>
            <a:r>
              <a:rPr lang="en-IN" dirty="0"/>
              <a:t>using offset quadrature phase shift keying (O-QPSK), operating in </a:t>
            </a:r>
            <a:r>
              <a:rPr lang="en-IN" dirty="0" smtClean="0"/>
              <a:t>the 2.4 </a:t>
            </a:r>
            <a:r>
              <a:rPr lang="en-IN" dirty="0"/>
              <a:t>GHz at a data rate of 140 Kbps.</a:t>
            </a:r>
          </a:p>
        </p:txBody>
      </p:sp>
      <p:sp>
        <p:nvSpPr>
          <p:cNvPr id="4" name="Slide Number Placeholder 3"/>
          <p:cNvSpPr>
            <a:spLocks noGrp="1"/>
          </p:cNvSpPr>
          <p:nvPr>
            <p:ph type="sldNum" sz="quarter" idx="12"/>
          </p:nvPr>
        </p:nvSpPr>
        <p:spPr/>
        <p:txBody>
          <a:bodyPr/>
          <a:lstStyle/>
          <a:p>
            <a:fld id="{B6F15528-21DE-4FAA-801E-634DDDAF4B2B}" type="slidenum">
              <a:rPr lang="en-US" smtClean="0"/>
              <a:pPr/>
              <a:t>29</a:t>
            </a:fld>
            <a:endParaRPr lang="en-US"/>
          </a:p>
        </p:txBody>
      </p:sp>
    </p:spTree>
    <p:extLst>
      <p:ext uri="{BB962C8B-B14F-4D97-AF65-F5344CB8AC3E}">
        <p14:creationId xmlns:p14="http://schemas.microsoft.com/office/powerpoint/2010/main" val="15420966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Autofit/>
          </a:bodyPr>
          <a:lstStyle/>
          <a:p>
            <a:r>
              <a:rPr lang="en-IN" sz="4400" dirty="0"/>
              <a:t>Layer ½ Connectivity: Wireless </a:t>
            </a:r>
            <a:r>
              <a:rPr lang="en-IN" sz="4400" dirty="0" smtClean="0"/>
              <a:t>Technologies </a:t>
            </a:r>
            <a:r>
              <a:rPr lang="en-IN" sz="4400" dirty="0"/>
              <a:t>for the IoT</a:t>
            </a:r>
          </a:p>
        </p:txBody>
      </p:sp>
      <p:sp>
        <p:nvSpPr>
          <p:cNvPr id="4" name="Subtitle 3"/>
          <p:cNvSpPr>
            <a:spLocks noGrp="1"/>
          </p:cNvSpPr>
          <p:nvPr>
            <p:ph type="subTitle" idx="1"/>
          </p:nvPr>
        </p:nvSpPr>
        <p:spPr/>
        <p:txBody>
          <a:bodyPr/>
          <a:lstStyle/>
          <a:p>
            <a:endParaRPr lang="en-IN"/>
          </a:p>
        </p:txBody>
      </p:sp>
      <p:sp>
        <p:nvSpPr>
          <p:cNvPr id="3" name="Slide Number Placeholder 2"/>
          <p:cNvSpPr>
            <a:spLocks noGrp="1"/>
          </p:cNvSpPr>
          <p:nvPr>
            <p:ph type="sldNum" sz="quarter" idx="12"/>
          </p:nvPr>
        </p:nvSpPr>
        <p:spPr/>
        <p:txBody>
          <a:bodyPr/>
          <a:lstStyle/>
          <a:p>
            <a:fld id="{B6F15528-21DE-4FAA-801E-634DDDAF4B2B}" type="slidenum">
              <a:rPr lang="en-US" smtClean="0"/>
              <a:pPr/>
              <a:t>3</a:t>
            </a:fld>
            <a:endParaRPr lang="en-US"/>
          </a:p>
        </p:txBody>
      </p:sp>
    </p:spTree>
    <p:extLst>
      <p:ext uri="{BB962C8B-B14F-4D97-AF65-F5344CB8AC3E}">
        <p14:creationId xmlns:p14="http://schemas.microsoft.com/office/powerpoint/2010/main" val="32467897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t>WPAN Technologies </a:t>
            </a:r>
            <a:r>
              <a:rPr lang="en-IN" dirty="0" smtClean="0"/>
              <a:t>for IoT/M2M</a:t>
            </a:r>
            <a:r>
              <a:rPr lang="en-IN" dirty="0"/>
              <a:t/>
            </a:r>
            <a:br>
              <a:rPr lang="en-IN" dirty="0"/>
            </a:br>
            <a:r>
              <a:rPr lang="en-IN" dirty="0" err="1"/>
              <a:t>Zigbee</a:t>
            </a:r>
            <a:r>
              <a:rPr lang="en-IN" dirty="0"/>
              <a:t>/IEEE 802.15.4</a:t>
            </a:r>
          </a:p>
        </p:txBody>
      </p:sp>
      <p:pic>
        <p:nvPicPr>
          <p:cNvPr id="1026" name="Picture 2"/>
          <p:cNvPicPr>
            <a:picLocks noGrp="1" noChangeAspect="1" noChangeArrowheads="1"/>
          </p:cNvPicPr>
          <p:nvPr>
            <p:ph idx="1"/>
          </p:nvPr>
        </p:nvPicPr>
        <p:blipFill rotWithShape="1">
          <a:blip r:embed="rId3" cstate="print">
            <a:extLst>
              <a:ext uri="{28A0092B-C50C-407E-A947-70E740481C1C}">
                <a14:useLocalDpi xmlns:a14="http://schemas.microsoft.com/office/drawing/2010/main" val="0"/>
              </a:ext>
            </a:extLst>
          </a:blip>
          <a:srcRect/>
          <a:stretch/>
        </p:blipFill>
        <p:spPr bwMode="auto">
          <a:xfrm>
            <a:off x="1524000" y="1676400"/>
            <a:ext cx="6096000" cy="49979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Slide Number Placeholder 2"/>
          <p:cNvSpPr>
            <a:spLocks noGrp="1"/>
          </p:cNvSpPr>
          <p:nvPr>
            <p:ph type="sldNum" sz="quarter" idx="12"/>
          </p:nvPr>
        </p:nvSpPr>
        <p:spPr/>
        <p:txBody>
          <a:bodyPr/>
          <a:lstStyle/>
          <a:p>
            <a:fld id="{B6F15528-21DE-4FAA-801E-634DDDAF4B2B}" type="slidenum">
              <a:rPr lang="en-US" smtClean="0"/>
              <a:pPr/>
              <a:t>30</a:t>
            </a:fld>
            <a:endParaRPr lang="en-US"/>
          </a:p>
        </p:txBody>
      </p:sp>
    </p:spTree>
    <p:extLst>
      <p:ext uri="{BB962C8B-B14F-4D97-AF65-F5344CB8AC3E}">
        <p14:creationId xmlns:p14="http://schemas.microsoft.com/office/powerpoint/2010/main" val="409144609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t>WPAN Technologies </a:t>
            </a:r>
            <a:r>
              <a:rPr lang="en-IN" dirty="0" smtClean="0"/>
              <a:t>for IoT/M2M</a:t>
            </a:r>
            <a:r>
              <a:rPr lang="en-IN" dirty="0"/>
              <a:t/>
            </a:r>
            <a:br>
              <a:rPr lang="en-IN" dirty="0"/>
            </a:br>
            <a:r>
              <a:rPr lang="en-IN" dirty="0" err="1"/>
              <a:t>Zigbee</a:t>
            </a:r>
            <a:r>
              <a:rPr lang="en-IN" dirty="0"/>
              <a:t>/IEEE 802.15.4</a:t>
            </a:r>
          </a:p>
        </p:txBody>
      </p:sp>
      <p:sp>
        <p:nvSpPr>
          <p:cNvPr id="4" name="Content Placeholder 3"/>
          <p:cNvSpPr>
            <a:spLocks noGrp="1"/>
          </p:cNvSpPr>
          <p:nvPr>
            <p:ph idx="1"/>
          </p:nvPr>
        </p:nvSpPr>
        <p:spPr/>
        <p:txBody>
          <a:bodyPr/>
          <a:lstStyle/>
          <a:p>
            <a:pPr algn="just"/>
            <a:r>
              <a:rPr lang="en-IN" dirty="0"/>
              <a:t>IEEE 802.15.4 defines four types of frames: </a:t>
            </a:r>
            <a:endParaRPr lang="en-IN" dirty="0" smtClean="0"/>
          </a:p>
          <a:p>
            <a:pPr lvl="1" algn="just"/>
            <a:r>
              <a:rPr lang="en-IN" dirty="0" smtClean="0"/>
              <a:t>beacon </a:t>
            </a:r>
            <a:r>
              <a:rPr lang="en-IN" dirty="0"/>
              <a:t>frames</a:t>
            </a:r>
            <a:r>
              <a:rPr lang="en-IN" dirty="0" smtClean="0"/>
              <a:t>,</a:t>
            </a:r>
          </a:p>
          <a:p>
            <a:pPr lvl="1" algn="just"/>
            <a:r>
              <a:rPr lang="en-IN" dirty="0" smtClean="0"/>
              <a:t>MAC command frames</a:t>
            </a:r>
            <a:r>
              <a:rPr lang="en-IN" dirty="0"/>
              <a:t>, </a:t>
            </a:r>
            <a:endParaRPr lang="en-IN" dirty="0" smtClean="0"/>
          </a:p>
          <a:p>
            <a:pPr lvl="1" algn="just"/>
            <a:r>
              <a:rPr lang="en-IN" dirty="0" smtClean="0"/>
              <a:t>acknowledgement </a:t>
            </a:r>
            <a:r>
              <a:rPr lang="en-IN" dirty="0"/>
              <a:t>frames</a:t>
            </a:r>
            <a:r>
              <a:rPr lang="en-IN" dirty="0" smtClean="0"/>
              <a:t>,</a:t>
            </a:r>
          </a:p>
          <a:p>
            <a:pPr lvl="1" algn="just"/>
            <a:r>
              <a:rPr lang="en-IN" dirty="0" smtClean="0"/>
              <a:t>data </a:t>
            </a:r>
            <a:r>
              <a:rPr lang="en-IN" dirty="0"/>
              <a:t>frames</a:t>
            </a:r>
          </a:p>
        </p:txBody>
      </p:sp>
      <p:sp>
        <p:nvSpPr>
          <p:cNvPr id="3" name="Slide Number Placeholder 2"/>
          <p:cNvSpPr>
            <a:spLocks noGrp="1"/>
          </p:cNvSpPr>
          <p:nvPr>
            <p:ph type="sldNum" sz="quarter" idx="12"/>
          </p:nvPr>
        </p:nvSpPr>
        <p:spPr/>
        <p:txBody>
          <a:bodyPr/>
          <a:lstStyle/>
          <a:p>
            <a:fld id="{B6F15528-21DE-4FAA-801E-634DDDAF4B2B}" type="slidenum">
              <a:rPr lang="en-US" smtClean="0"/>
              <a:pPr/>
              <a:t>31</a:t>
            </a:fld>
            <a:endParaRPr lang="en-US"/>
          </a:p>
        </p:txBody>
      </p:sp>
    </p:spTree>
    <p:extLst>
      <p:ext uri="{BB962C8B-B14F-4D97-AF65-F5344CB8AC3E}">
        <p14:creationId xmlns:p14="http://schemas.microsoft.com/office/powerpoint/2010/main" val="184830583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t>WPAN Technologies </a:t>
            </a:r>
            <a:r>
              <a:rPr lang="en-IN" dirty="0" smtClean="0"/>
              <a:t>for IoT/M2M</a:t>
            </a:r>
            <a:r>
              <a:rPr lang="en-IN" dirty="0"/>
              <a:t/>
            </a:r>
            <a:br>
              <a:rPr lang="en-IN" dirty="0"/>
            </a:br>
            <a:r>
              <a:rPr lang="en-IN" dirty="0" err="1"/>
              <a:t>Zigbee</a:t>
            </a:r>
            <a:r>
              <a:rPr lang="en-IN" dirty="0"/>
              <a:t>/IEEE 802.15.4</a:t>
            </a:r>
          </a:p>
        </p:txBody>
      </p:sp>
      <p:sp>
        <p:nvSpPr>
          <p:cNvPr id="3" name="Slide Number Placeholder 2"/>
          <p:cNvSpPr>
            <a:spLocks noGrp="1"/>
          </p:cNvSpPr>
          <p:nvPr>
            <p:ph type="sldNum" sz="quarter" idx="12"/>
          </p:nvPr>
        </p:nvSpPr>
        <p:spPr/>
        <p:txBody>
          <a:bodyPr/>
          <a:lstStyle/>
          <a:p>
            <a:fld id="{B6F15528-21DE-4FAA-801E-634DDDAF4B2B}" type="slidenum">
              <a:rPr lang="en-US" smtClean="0"/>
              <a:pPr/>
              <a:t>32</a:t>
            </a:fld>
            <a:endParaRPr lang="en-US"/>
          </a:p>
        </p:txBody>
      </p:sp>
      <p:pic>
        <p:nvPicPr>
          <p:cNvPr id="1026" name="Picture 2"/>
          <p:cNvPicPr>
            <a:picLocks noGrp="1" noChangeAspect="1" noChangeArrowheads="1"/>
          </p:cNvPicPr>
          <p:nvPr>
            <p:ph idx="1"/>
          </p:nvPr>
        </p:nvPicPr>
        <p:blipFill rotWithShape="1">
          <a:blip r:embed="rId3" cstate="print">
            <a:extLst>
              <a:ext uri="{28A0092B-C50C-407E-A947-70E740481C1C}">
                <a14:useLocalDpi xmlns:a14="http://schemas.microsoft.com/office/drawing/2010/main" val="0"/>
              </a:ext>
            </a:extLst>
          </a:blip>
          <a:srcRect/>
          <a:stretch/>
        </p:blipFill>
        <p:spPr bwMode="auto">
          <a:xfrm>
            <a:off x="1302154" y="1600200"/>
            <a:ext cx="6539692" cy="5105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9373676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t>WPAN Technologies </a:t>
            </a:r>
            <a:r>
              <a:rPr lang="en-IN" dirty="0" smtClean="0"/>
              <a:t>for IoT/M2M</a:t>
            </a:r>
            <a:r>
              <a:rPr lang="en-IN" dirty="0"/>
              <a:t/>
            </a:r>
            <a:br>
              <a:rPr lang="en-IN" dirty="0"/>
            </a:br>
            <a:r>
              <a:rPr lang="en-IN" dirty="0" err="1"/>
              <a:t>Zigbee</a:t>
            </a:r>
            <a:r>
              <a:rPr lang="en-IN" dirty="0"/>
              <a:t>/IEEE 802.15.4</a:t>
            </a:r>
          </a:p>
        </p:txBody>
      </p:sp>
      <p:sp>
        <p:nvSpPr>
          <p:cNvPr id="3" name="Slide Number Placeholder 2"/>
          <p:cNvSpPr>
            <a:spLocks noGrp="1"/>
          </p:cNvSpPr>
          <p:nvPr>
            <p:ph type="sldNum" sz="quarter" idx="12"/>
          </p:nvPr>
        </p:nvSpPr>
        <p:spPr/>
        <p:txBody>
          <a:bodyPr/>
          <a:lstStyle/>
          <a:p>
            <a:fld id="{B6F15528-21DE-4FAA-801E-634DDDAF4B2B}" type="slidenum">
              <a:rPr lang="en-US" smtClean="0"/>
              <a:pPr/>
              <a:t>33</a:t>
            </a:fld>
            <a:endParaRPr lang="en-US"/>
          </a:p>
        </p:txBody>
      </p:sp>
      <p:pic>
        <p:nvPicPr>
          <p:cNvPr id="2050" name="Picture 2"/>
          <p:cNvPicPr>
            <a:picLocks noGrp="1" noChangeAspect="1" noChangeArrowheads="1"/>
          </p:cNvPicPr>
          <p:nvPr>
            <p:ph idx="1"/>
          </p:nvPr>
        </p:nvPicPr>
        <p:blipFill rotWithShape="1">
          <a:blip r:embed="rId3" cstate="print">
            <a:extLst>
              <a:ext uri="{28A0092B-C50C-407E-A947-70E740481C1C}">
                <a14:useLocalDpi xmlns:a14="http://schemas.microsoft.com/office/drawing/2010/main" val="0"/>
              </a:ext>
            </a:extLst>
          </a:blip>
          <a:srcRect/>
          <a:stretch/>
        </p:blipFill>
        <p:spPr bwMode="auto">
          <a:xfrm>
            <a:off x="1790700" y="1600200"/>
            <a:ext cx="5562600" cy="50586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798053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t>WPAN Technologies </a:t>
            </a:r>
            <a:r>
              <a:rPr lang="en-IN" dirty="0" smtClean="0"/>
              <a:t>for IoT/M2M</a:t>
            </a:r>
            <a:r>
              <a:rPr lang="en-IN" dirty="0"/>
              <a:t/>
            </a:r>
            <a:br>
              <a:rPr lang="en-IN" dirty="0"/>
            </a:br>
            <a:r>
              <a:rPr lang="en-IN" dirty="0" err="1"/>
              <a:t>Zigbee</a:t>
            </a:r>
            <a:r>
              <a:rPr lang="en-IN" dirty="0"/>
              <a:t>/IEEE 802.15.4</a:t>
            </a:r>
          </a:p>
        </p:txBody>
      </p:sp>
      <p:sp>
        <p:nvSpPr>
          <p:cNvPr id="3" name="Slide Number Placeholder 2"/>
          <p:cNvSpPr>
            <a:spLocks noGrp="1"/>
          </p:cNvSpPr>
          <p:nvPr>
            <p:ph type="sldNum" sz="quarter" idx="12"/>
          </p:nvPr>
        </p:nvSpPr>
        <p:spPr/>
        <p:txBody>
          <a:bodyPr/>
          <a:lstStyle/>
          <a:p>
            <a:fld id="{B6F15528-21DE-4FAA-801E-634DDDAF4B2B}" type="slidenum">
              <a:rPr lang="en-US" smtClean="0"/>
              <a:pPr/>
              <a:t>34</a:t>
            </a:fld>
            <a:endParaRPr lang="en-US"/>
          </a:p>
        </p:txBody>
      </p:sp>
      <p:sp>
        <p:nvSpPr>
          <p:cNvPr id="4" name="Content Placeholder 3"/>
          <p:cNvSpPr>
            <a:spLocks noGrp="1"/>
          </p:cNvSpPr>
          <p:nvPr>
            <p:ph idx="1"/>
          </p:nvPr>
        </p:nvSpPr>
        <p:spPr/>
        <p:txBody>
          <a:bodyPr>
            <a:normAutofit/>
          </a:bodyPr>
          <a:lstStyle/>
          <a:p>
            <a:pPr algn="just"/>
            <a:r>
              <a:rPr lang="en-IN" dirty="0"/>
              <a:t>IEEE 802.15.4 networks can either be </a:t>
            </a:r>
            <a:r>
              <a:rPr lang="en-IN" dirty="0" err="1"/>
              <a:t>nonbeacon</a:t>
            </a:r>
            <a:r>
              <a:rPr lang="en-IN" dirty="0"/>
              <a:t> enabled or beacon enabled. </a:t>
            </a:r>
            <a:endParaRPr lang="en-IN" dirty="0" smtClean="0"/>
          </a:p>
          <a:p>
            <a:pPr algn="just"/>
            <a:r>
              <a:rPr lang="en-IN" dirty="0" smtClean="0"/>
              <a:t>The latter </a:t>
            </a:r>
            <a:r>
              <a:rPr lang="en-IN" dirty="0"/>
              <a:t>is an optional mode in which devices are synchronized by a so-called </a:t>
            </a:r>
            <a:r>
              <a:rPr lang="en-IN" dirty="0" smtClean="0"/>
              <a:t>coordinator’s beacons</a:t>
            </a:r>
            <a:r>
              <a:rPr lang="en-IN" dirty="0"/>
              <a:t>. </a:t>
            </a:r>
            <a:endParaRPr lang="en-IN" dirty="0" smtClean="0"/>
          </a:p>
          <a:p>
            <a:pPr lvl="1" algn="just"/>
            <a:r>
              <a:rPr lang="en-IN" dirty="0" smtClean="0"/>
              <a:t>This </a:t>
            </a:r>
            <a:r>
              <a:rPr lang="en-IN" dirty="0"/>
              <a:t>allows the use of </a:t>
            </a:r>
            <a:r>
              <a:rPr lang="en-IN" dirty="0" smtClean="0"/>
              <a:t>super frames </a:t>
            </a:r>
            <a:r>
              <a:rPr lang="en-IN" dirty="0"/>
              <a:t>within which a </a:t>
            </a:r>
            <a:r>
              <a:rPr lang="en-IN" dirty="0" smtClean="0"/>
              <a:t>contention-free guaranteed </a:t>
            </a:r>
            <a:r>
              <a:rPr lang="en-IN" dirty="0"/>
              <a:t>time service (GTS) is possible. </a:t>
            </a:r>
            <a:endParaRPr lang="en-IN" dirty="0" smtClean="0"/>
          </a:p>
          <a:p>
            <a:pPr algn="just"/>
            <a:r>
              <a:rPr lang="en-IN" dirty="0" smtClean="0"/>
              <a:t>In </a:t>
            </a:r>
            <a:r>
              <a:rPr lang="en-IN" dirty="0" err="1"/>
              <a:t>nonbeacon</a:t>
            </a:r>
            <a:r>
              <a:rPr lang="en-IN" dirty="0"/>
              <a:t>-enabled networks, </a:t>
            </a:r>
            <a:r>
              <a:rPr lang="en-IN" dirty="0" smtClean="0"/>
              <a:t>data frames </a:t>
            </a:r>
            <a:r>
              <a:rPr lang="en-IN" dirty="0"/>
              <a:t>are sent via the contention-based channel access method of </a:t>
            </a:r>
            <a:r>
              <a:rPr lang="en-IN" dirty="0" err="1"/>
              <a:t>unslotted</a:t>
            </a:r>
            <a:r>
              <a:rPr lang="en-IN" dirty="0"/>
              <a:t> </a:t>
            </a:r>
            <a:r>
              <a:rPr lang="en-IN" dirty="0" smtClean="0"/>
              <a:t>carrier sense </a:t>
            </a:r>
            <a:r>
              <a:rPr lang="en-IN" dirty="0"/>
              <a:t>multiple access/collision detect (CSMA/CD). </a:t>
            </a:r>
            <a:endParaRPr lang="en-IN" dirty="0" smtClean="0"/>
          </a:p>
          <a:p>
            <a:pPr lvl="1" algn="just"/>
            <a:r>
              <a:rPr lang="en-IN" dirty="0" smtClean="0"/>
              <a:t>In </a:t>
            </a:r>
            <a:r>
              <a:rPr lang="en-IN" dirty="0" err="1"/>
              <a:t>nonbeacon</a:t>
            </a:r>
            <a:r>
              <a:rPr lang="en-IN" dirty="0"/>
              <a:t>-enabled </a:t>
            </a:r>
            <a:r>
              <a:rPr lang="en-IN" dirty="0" smtClean="0"/>
              <a:t>networks, beacons </a:t>
            </a:r>
            <a:r>
              <a:rPr lang="en-IN" dirty="0"/>
              <a:t>are not used for synchronization; however, they are still useful for </a:t>
            </a:r>
            <a:r>
              <a:rPr lang="en-IN" dirty="0" smtClean="0"/>
              <a:t>link-layer device </a:t>
            </a:r>
            <a:r>
              <a:rPr lang="en-IN" dirty="0"/>
              <a:t>discovery to aid in association and disassociation events</a:t>
            </a:r>
          </a:p>
        </p:txBody>
      </p:sp>
    </p:spTree>
    <p:extLst>
      <p:ext uri="{BB962C8B-B14F-4D97-AF65-F5344CB8AC3E}">
        <p14:creationId xmlns:p14="http://schemas.microsoft.com/office/powerpoint/2010/main" val="189624149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t>WPAN Technologies </a:t>
            </a:r>
            <a:r>
              <a:rPr lang="en-IN" dirty="0" smtClean="0"/>
              <a:t>for IoT/M2M</a:t>
            </a:r>
            <a:r>
              <a:rPr lang="en-IN" dirty="0"/>
              <a:t/>
            </a:r>
            <a:br>
              <a:rPr lang="en-IN" dirty="0"/>
            </a:br>
            <a:r>
              <a:rPr lang="en-IN" dirty="0" err="1"/>
              <a:t>Zigbee</a:t>
            </a:r>
            <a:r>
              <a:rPr lang="en-IN" dirty="0"/>
              <a:t>/IEEE 802.15.4</a:t>
            </a:r>
          </a:p>
        </p:txBody>
      </p:sp>
      <p:sp>
        <p:nvSpPr>
          <p:cNvPr id="3" name="Slide Number Placeholder 2"/>
          <p:cNvSpPr>
            <a:spLocks noGrp="1"/>
          </p:cNvSpPr>
          <p:nvPr>
            <p:ph type="sldNum" sz="quarter" idx="12"/>
          </p:nvPr>
        </p:nvSpPr>
        <p:spPr/>
        <p:txBody>
          <a:bodyPr/>
          <a:lstStyle/>
          <a:p>
            <a:fld id="{B6F15528-21DE-4FAA-801E-634DDDAF4B2B}" type="slidenum">
              <a:rPr lang="en-US" smtClean="0"/>
              <a:pPr/>
              <a:t>35</a:t>
            </a:fld>
            <a:endParaRPr lang="en-US"/>
          </a:p>
        </p:txBody>
      </p:sp>
      <p:sp>
        <p:nvSpPr>
          <p:cNvPr id="4" name="Content Placeholder 3"/>
          <p:cNvSpPr>
            <a:spLocks noGrp="1"/>
          </p:cNvSpPr>
          <p:nvPr>
            <p:ph idx="1"/>
          </p:nvPr>
        </p:nvSpPr>
        <p:spPr/>
        <p:txBody>
          <a:bodyPr>
            <a:normAutofit/>
          </a:bodyPr>
          <a:lstStyle/>
          <a:p>
            <a:pPr algn="just"/>
            <a:r>
              <a:rPr lang="en-IN" dirty="0"/>
              <a:t>The packet structure of the IEEE 802.15.4 PHY </a:t>
            </a:r>
            <a:r>
              <a:rPr lang="en-IN" dirty="0" smtClean="0"/>
              <a:t>layer shown below.</a:t>
            </a:r>
            <a:endParaRPr lang="en-IN" dirty="0"/>
          </a:p>
        </p:txBody>
      </p:sp>
      <p:pic>
        <p:nvPicPr>
          <p:cNvPr id="3074"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1223319" y="2971800"/>
            <a:ext cx="6697362" cy="2743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6565450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t>WPAN Technologies </a:t>
            </a:r>
            <a:r>
              <a:rPr lang="en-IN" dirty="0" smtClean="0"/>
              <a:t>for IoT/M2M</a:t>
            </a:r>
            <a:r>
              <a:rPr lang="en-IN" dirty="0"/>
              <a:t/>
            </a:r>
            <a:br>
              <a:rPr lang="en-IN" dirty="0"/>
            </a:br>
            <a:r>
              <a:rPr lang="en-IN" dirty="0" err="1"/>
              <a:t>Zigbee</a:t>
            </a:r>
            <a:r>
              <a:rPr lang="en-IN" dirty="0"/>
              <a:t>/IEEE 802.15.4</a:t>
            </a:r>
          </a:p>
        </p:txBody>
      </p:sp>
      <p:sp>
        <p:nvSpPr>
          <p:cNvPr id="3" name="Slide Number Placeholder 2"/>
          <p:cNvSpPr>
            <a:spLocks noGrp="1"/>
          </p:cNvSpPr>
          <p:nvPr>
            <p:ph type="sldNum" sz="quarter" idx="12"/>
          </p:nvPr>
        </p:nvSpPr>
        <p:spPr/>
        <p:txBody>
          <a:bodyPr/>
          <a:lstStyle/>
          <a:p>
            <a:fld id="{B6F15528-21DE-4FAA-801E-634DDDAF4B2B}" type="slidenum">
              <a:rPr lang="en-US" smtClean="0"/>
              <a:pPr/>
              <a:t>36</a:t>
            </a:fld>
            <a:endParaRPr lang="en-US"/>
          </a:p>
        </p:txBody>
      </p:sp>
      <p:sp>
        <p:nvSpPr>
          <p:cNvPr id="4" name="Content Placeholder 3"/>
          <p:cNvSpPr>
            <a:spLocks noGrp="1"/>
          </p:cNvSpPr>
          <p:nvPr>
            <p:ph idx="1"/>
          </p:nvPr>
        </p:nvSpPr>
        <p:spPr/>
        <p:txBody>
          <a:bodyPr>
            <a:normAutofit/>
          </a:bodyPr>
          <a:lstStyle/>
          <a:p>
            <a:pPr algn="just"/>
            <a:r>
              <a:rPr lang="en-IN" dirty="0" smtClean="0"/>
              <a:t>The </a:t>
            </a:r>
            <a:r>
              <a:rPr lang="en-IN" dirty="0"/>
              <a:t>first field of this structure contains a 32-bit preamble; this field is used for </a:t>
            </a:r>
            <a:r>
              <a:rPr lang="en-IN" dirty="0" smtClean="0"/>
              <a:t>symbol synchronization</a:t>
            </a:r>
            <a:r>
              <a:rPr lang="en-IN" dirty="0"/>
              <a:t>. </a:t>
            </a:r>
            <a:endParaRPr lang="en-IN" dirty="0" smtClean="0"/>
          </a:p>
          <a:p>
            <a:pPr algn="just"/>
            <a:r>
              <a:rPr lang="en-IN" dirty="0" smtClean="0"/>
              <a:t>The </a:t>
            </a:r>
            <a:r>
              <a:rPr lang="en-IN" dirty="0"/>
              <a:t>next field represents the start of packet delimiter; </a:t>
            </a:r>
            <a:r>
              <a:rPr lang="en-IN" dirty="0" smtClean="0"/>
              <a:t>this </a:t>
            </a:r>
            <a:r>
              <a:rPr lang="en-IN" dirty="0"/>
              <a:t>field </a:t>
            </a:r>
            <a:r>
              <a:rPr lang="en-IN" dirty="0" smtClean="0"/>
              <a:t>of 8 </a:t>
            </a:r>
            <a:r>
              <a:rPr lang="en-IN" dirty="0"/>
              <a:t>bits is used for frame synchronization. </a:t>
            </a:r>
            <a:endParaRPr lang="en-IN" dirty="0" smtClean="0"/>
          </a:p>
          <a:p>
            <a:pPr lvl="1" algn="just"/>
            <a:r>
              <a:rPr lang="en-IN" dirty="0" smtClean="0"/>
              <a:t>The </a:t>
            </a:r>
            <a:r>
              <a:rPr lang="en-IN" dirty="0"/>
              <a:t>8-bit PHY header field specifies </a:t>
            </a:r>
            <a:r>
              <a:rPr lang="en-IN" dirty="0" smtClean="0"/>
              <a:t>the length </a:t>
            </a:r>
            <a:r>
              <a:rPr lang="en-IN" dirty="0"/>
              <a:t>of the PHY service data unit (PSDU). </a:t>
            </a:r>
            <a:endParaRPr lang="en-IN" dirty="0" smtClean="0"/>
          </a:p>
          <a:p>
            <a:pPr lvl="2" algn="just"/>
            <a:r>
              <a:rPr lang="en-IN" dirty="0" smtClean="0"/>
              <a:t>The </a:t>
            </a:r>
            <a:r>
              <a:rPr lang="en-IN" dirty="0"/>
              <a:t>PSDU field can carry up to </a:t>
            </a:r>
            <a:r>
              <a:rPr lang="en-IN" dirty="0" smtClean="0"/>
              <a:t>127 bytes </a:t>
            </a:r>
            <a:r>
              <a:rPr lang="en-IN" dirty="0"/>
              <a:t>of data.</a:t>
            </a:r>
          </a:p>
        </p:txBody>
      </p:sp>
    </p:spTree>
    <p:extLst>
      <p:ext uri="{BB962C8B-B14F-4D97-AF65-F5344CB8AC3E}">
        <p14:creationId xmlns:p14="http://schemas.microsoft.com/office/powerpoint/2010/main" val="107568406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t>WPAN Technologies </a:t>
            </a:r>
            <a:r>
              <a:rPr lang="en-IN" dirty="0" smtClean="0"/>
              <a:t>for IoT/M2M</a:t>
            </a:r>
            <a:r>
              <a:rPr lang="en-IN" dirty="0"/>
              <a:t/>
            </a:r>
            <a:br>
              <a:rPr lang="en-IN" dirty="0"/>
            </a:br>
            <a:r>
              <a:rPr lang="en-IN" dirty="0" err="1"/>
              <a:t>Zigbee</a:t>
            </a:r>
            <a:r>
              <a:rPr lang="en-IN" dirty="0"/>
              <a:t>/IEEE 802.15.4</a:t>
            </a:r>
          </a:p>
        </p:txBody>
      </p:sp>
      <p:sp>
        <p:nvSpPr>
          <p:cNvPr id="3" name="Slide Number Placeholder 2"/>
          <p:cNvSpPr>
            <a:spLocks noGrp="1"/>
          </p:cNvSpPr>
          <p:nvPr>
            <p:ph type="sldNum" sz="quarter" idx="12"/>
          </p:nvPr>
        </p:nvSpPr>
        <p:spPr/>
        <p:txBody>
          <a:bodyPr/>
          <a:lstStyle/>
          <a:p>
            <a:fld id="{B6F15528-21DE-4FAA-801E-634DDDAF4B2B}" type="slidenum">
              <a:rPr lang="en-US" smtClean="0"/>
              <a:pPr/>
              <a:t>37</a:t>
            </a:fld>
            <a:endParaRPr lang="en-US"/>
          </a:p>
        </p:txBody>
      </p:sp>
      <p:sp>
        <p:nvSpPr>
          <p:cNvPr id="4" name="Content Placeholder 3"/>
          <p:cNvSpPr>
            <a:spLocks noGrp="1"/>
          </p:cNvSpPr>
          <p:nvPr>
            <p:ph idx="1"/>
          </p:nvPr>
        </p:nvSpPr>
        <p:spPr/>
        <p:txBody>
          <a:bodyPr>
            <a:normAutofit lnSpcReduction="10000"/>
          </a:bodyPr>
          <a:lstStyle/>
          <a:p>
            <a:pPr algn="just"/>
            <a:r>
              <a:rPr lang="en-IN" dirty="0"/>
              <a:t>In order to accommodate the MAC protocol, the IEEE 802.15.4 standard </a:t>
            </a:r>
            <a:r>
              <a:rPr lang="en-IN" dirty="0" smtClean="0"/>
              <a:t>distinguishes devices </a:t>
            </a:r>
            <a:r>
              <a:rPr lang="en-IN" dirty="0"/>
              <a:t>based on their hardware complexity and capability. </a:t>
            </a:r>
            <a:endParaRPr lang="en-IN" dirty="0" smtClean="0"/>
          </a:p>
          <a:p>
            <a:pPr algn="just"/>
            <a:r>
              <a:rPr lang="en-IN" dirty="0" smtClean="0"/>
              <a:t>The standard </a:t>
            </a:r>
            <a:r>
              <a:rPr lang="en-IN" dirty="0"/>
              <a:t>defines two classes of physical devices, </a:t>
            </a:r>
            <a:r>
              <a:rPr lang="en-IN" dirty="0" smtClean="0"/>
              <a:t>namely:</a:t>
            </a:r>
          </a:p>
          <a:p>
            <a:pPr lvl="1" algn="just"/>
            <a:r>
              <a:rPr lang="en-IN" dirty="0" smtClean="0"/>
              <a:t>a full </a:t>
            </a:r>
            <a:r>
              <a:rPr lang="en-IN" dirty="0"/>
              <a:t>function device (FFD</a:t>
            </a:r>
            <a:r>
              <a:rPr lang="en-IN" dirty="0" smtClean="0"/>
              <a:t>) </a:t>
            </a:r>
          </a:p>
          <a:p>
            <a:pPr lvl="1" algn="just"/>
            <a:r>
              <a:rPr lang="en-IN" dirty="0" smtClean="0"/>
              <a:t>a </a:t>
            </a:r>
            <a:r>
              <a:rPr lang="en-IN" dirty="0"/>
              <a:t>reduced function device (RFD). </a:t>
            </a:r>
            <a:endParaRPr lang="en-IN" dirty="0" smtClean="0"/>
          </a:p>
          <a:p>
            <a:pPr lvl="2" algn="just"/>
            <a:r>
              <a:rPr lang="en-IN" dirty="0" smtClean="0"/>
              <a:t>These </a:t>
            </a:r>
            <a:r>
              <a:rPr lang="en-IN" dirty="0"/>
              <a:t>device types differ in their use </a:t>
            </a:r>
            <a:r>
              <a:rPr lang="en-IN" dirty="0" smtClean="0"/>
              <a:t>and </a:t>
            </a:r>
            <a:r>
              <a:rPr lang="en-IN" dirty="0"/>
              <a:t>how much of the standard they implement. </a:t>
            </a:r>
            <a:endParaRPr lang="en-IN" dirty="0" smtClean="0"/>
          </a:p>
          <a:p>
            <a:pPr algn="just"/>
            <a:r>
              <a:rPr lang="en-IN" dirty="0" smtClean="0"/>
              <a:t>An </a:t>
            </a:r>
            <a:r>
              <a:rPr lang="en-IN" dirty="0"/>
              <a:t>FFD is equipped with the </a:t>
            </a:r>
            <a:r>
              <a:rPr lang="en-IN" dirty="0" smtClean="0"/>
              <a:t>adequate resources </a:t>
            </a:r>
            <a:r>
              <a:rPr lang="en-IN" dirty="0"/>
              <a:t>and memory capacity to handle all the functionalities and features </a:t>
            </a:r>
            <a:r>
              <a:rPr lang="en-IN" dirty="0" smtClean="0"/>
              <a:t>specified by </a:t>
            </a:r>
            <a:r>
              <a:rPr lang="en-IN" dirty="0"/>
              <a:t>the </a:t>
            </a:r>
            <a:r>
              <a:rPr lang="en-IN" dirty="0" smtClean="0"/>
              <a:t>standard.</a:t>
            </a:r>
          </a:p>
          <a:p>
            <a:pPr algn="just"/>
            <a:r>
              <a:rPr lang="en-IN" dirty="0" smtClean="0"/>
              <a:t>An </a:t>
            </a:r>
            <a:r>
              <a:rPr lang="en-IN" dirty="0"/>
              <a:t>RFD is a simple device that </a:t>
            </a:r>
            <a:r>
              <a:rPr lang="en-IN" dirty="0" smtClean="0"/>
              <a:t>carries a </a:t>
            </a:r>
            <a:r>
              <a:rPr lang="en-IN" dirty="0"/>
              <a:t>reduced set of functionalities, for lower cost and complexity.</a:t>
            </a:r>
          </a:p>
        </p:txBody>
      </p:sp>
    </p:spTree>
    <p:extLst>
      <p:ext uri="{BB962C8B-B14F-4D97-AF65-F5344CB8AC3E}">
        <p14:creationId xmlns:p14="http://schemas.microsoft.com/office/powerpoint/2010/main" val="28861569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t>WPAN Technologies </a:t>
            </a:r>
            <a:r>
              <a:rPr lang="en-IN" dirty="0" smtClean="0"/>
              <a:t>for IoT/M2M</a:t>
            </a:r>
            <a:r>
              <a:rPr lang="en-IN" dirty="0"/>
              <a:t/>
            </a:r>
            <a:br>
              <a:rPr lang="en-IN" dirty="0"/>
            </a:br>
            <a:r>
              <a:rPr lang="en-IN" dirty="0" err="1"/>
              <a:t>Zigbee</a:t>
            </a:r>
            <a:r>
              <a:rPr lang="en-IN" dirty="0"/>
              <a:t>/IEEE 802.15.4</a:t>
            </a:r>
          </a:p>
        </p:txBody>
      </p:sp>
      <p:sp>
        <p:nvSpPr>
          <p:cNvPr id="3" name="Slide Number Placeholder 2"/>
          <p:cNvSpPr>
            <a:spLocks noGrp="1"/>
          </p:cNvSpPr>
          <p:nvPr>
            <p:ph type="sldNum" sz="quarter" idx="12"/>
          </p:nvPr>
        </p:nvSpPr>
        <p:spPr/>
        <p:txBody>
          <a:bodyPr/>
          <a:lstStyle/>
          <a:p>
            <a:fld id="{B6F15528-21DE-4FAA-801E-634DDDAF4B2B}" type="slidenum">
              <a:rPr lang="en-US" smtClean="0"/>
              <a:pPr/>
              <a:t>38</a:t>
            </a:fld>
            <a:endParaRPr lang="en-US"/>
          </a:p>
        </p:txBody>
      </p:sp>
      <p:sp>
        <p:nvSpPr>
          <p:cNvPr id="4" name="Content Placeholder 3"/>
          <p:cNvSpPr>
            <a:spLocks noGrp="1"/>
          </p:cNvSpPr>
          <p:nvPr>
            <p:ph idx="1"/>
          </p:nvPr>
        </p:nvSpPr>
        <p:spPr/>
        <p:txBody>
          <a:bodyPr>
            <a:normAutofit fontScale="92500" lnSpcReduction="20000"/>
          </a:bodyPr>
          <a:lstStyle/>
          <a:p>
            <a:pPr algn="just"/>
            <a:r>
              <a:rPr lang="en-IN" dirty="0"/>
              <a:t>Based on these physical device types, ZigBee defines a variety of logical </a:t>
            </a:r>
            <a:r>
              <a:rPr lang="en-IN" dirty="0" smtClean="0"/>
              <a:t>device types. </a:t>
            </a:r>
            <a:r>
              <a:rPr lang="en-IN" dirty="0"/>
              <a:t>There are three categories of </a:t>
            </a:r>
            <a:r>
              <a:rPr lang="en-IN" dirty="0" smtClean="0"/>
              <a:t>logical devices</a:t>
            </a:r>
            <a:r>
              <a:rPr lang="en-IN" dirty="0"/>
              <a:t>:</a:t>
            </a:r>
          </a:p>
          <a:p>
            <a:pPr algn="just"/>
            <a:r>
              <a:rPr lang="en-IN" b="1" i="1" dirty="0" smtClean="0"/>
              <a:t>Network </a:t>
            </a:r>
            <a:r>
              <a:rPr lang="en-IN" b="1" i="1" dirty="0"/>
              <a:t>coordinator</a:t>
            </a:r>
            <a:r>
              <a:rPr lang="en-IN" dirty="0"/>
              <a:t>: An FFD device responsible for network </a:t>
            </a:r>
            <a:r>
              <a:rPr lang="en-IN" dirty="0" smtClean="0"/>
              <a:t>establishment and </a:t>
            </a:r>
            <a:r>
              <a:rPr lang="en-IN" dirty="0"/>
              <a:t>control. The coordinator is responsible for choosing key parameters of </a:t>
            </a:r>
            <a:r>
              <a:rPr lang="en-IN" dirty="0" smtClean="0"/>
              <a:t>the network </a:t>
            </a:r>
            <a:r>
              <a:rPr lang="en-IN" dirty="0"/>
              <a:t>configuration and for starting the network. It also stores </a:t>
            </a:r>
            <a:r>
              <a:rPr lang="en-IN" dirty="0" smtClean="0"/>
              <a:t>information about </a:t>
            </a:r>
            <a:r>
              <a:rPr lang="en-IN" dirty="0"/>
              <a:t>the network and acts as the repository for security keys.</a:t>
            </a:r>
          </a:p>
          <a:p>
            <a:pPr algn="just"/>
            <a:r>
              <a:rPr lang="en-IN" b="1" i="1" dirty="0" smtClean="0"/>
              <a:t>Router</a:t>
            </a:r>
            <a:r>
              <a:rPr lang="en-IN" dirty="0"/>
              <a:t>: An FFD device that supports the data routing functionality, </a:t>
            </a:r>
            <a:r>
              <a:rPr lang="en-IN" dirty="0" smtClean="0"/>
              <a:t>including acting </a:t>
            </a:r>
            <a:r>
              <a:rPr lang="en-IN" dirty="0"/>
              <a:t>as an intermediate device to link different components of the network </a:t>
            </a:r>
            <a:r>
              <a:rPr lang="en-IN" dirty="0" smtClean="0"/>
              <a:t>and forwarding </a:t>
            </a:r>
            <a:r>
              <a:rPr lang="en-IN" dirty="0"/>
              <a:t>message between remote devices across </a:t>
            </a:r>
            <a:r>
              <a:rPr lang="en-IN" dirty="0" err="1"/>
              <a:t>multihop</a:t>
            </a:r>
            <a:r>
              <a:rPr lang="en-IN" dirty="0"/>
              <a:t> paths. A </a:t>
            </a:r>
            <a:r>
              <a:rPr lang="en-IN" dirty="0" smtClean="0"/>
              <a:t>router can </a:t>
            </a:r>
            <a:r>
              <a:rPr lang="en-IN" dirty="0"/>
              <a:t>communicate with other routers and end devices.</a:t>
            </a:r>
          </a:p>
          <a:p>
            <a:pPr algn="just"/>
            <a:r>
              <a:rPr lang="en-IN" b="1" i="1" dirty="0" smtClean="0"/>
              <a:t>End </a:t>
            </a:r>
            <a:r>
              <a:rPr lang="en-IN" b="1" i="1" dirty="0"/>
              <a:t>Devices</a:t>
            </a:r>
            <a:r>
              <a:rPr lang="en-IN" dirty="0"/>
              <a:t>: An RFD device that contains (just) enough functionality to </a:t>
            </a:r>
            <a:r>
              <a:rPr lang="en-IN" dirty="0" smtClean="0"/>
              <a:t>communicate with </a:t>
            </a:r>
            <a:r>
              <a:rPr lang="en-IN" dirty="0"/>
              <a:t>its parent node, namely the network coordinator or a router. </a:t>
            </a:r>
            <a:r>
              <a:rPr lang="en-IN" dirty="0" smtClean="0"/>
              <a:t>An end </a:t>
            </a:r>
            <a:r>
              <a:rPr lang="en-IN" dirty="0"/>
              <a:t>device does not have the capability to relay data messages to other </a:t>
            </a:r>
            <a:r>
              <a:rPr lang="en-IN" dirty="0" smtClean="0"/>
              <a:t>end devices</a:t>
            </a:r>
            <a:r>
              <a:rPr lang="en-IN" dirty="0"/>
              <a:t>.</a:t>
            </a:r>
          </a:p>
        </p:txBody>
      </p:sp>
    </p:spTree>
    <p:extLst>
      <p:ext uri="{BB962C8B-B14F-4D97-AF65-F5344CB8AC3E}">
        <p14:creationId xmlns:p14="http://schemas.microsoft.com/office/powerpoint/2010/main" val="228514711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t>WPAN Technologies </a:t>
            </a:r>
            <a:r>
              <a:rPr lang="en-IN" dirty="0" smtClean="0"/>
              <a:t>for IoT/M2M</a:t>
            </a:r>
            <a:r>
              <a:rPr lang="en-IN" dirty="0"/>
              <a:t/>
            </a:r>
            <a:br>
              <a:rPr lang="en-IN" dirty="0"/>
            </a:br>
            <a:r>
              <a:rPr lang="en-IN" dirty="0" err="1"/>
              <a:t>Zigbee</a:t>
            </a:r>
            <a:r>
              <a:rPr lang="en-IN" dirty="0"/>
              <a:t>/IEEE 802.15.4</a:t>
            </a:r>
          </a:p>
        </p:txBody>
      </p:sp>
      <p:sp>
        <p:nvSpPr>
          <p:cNvPr id="3" name="Slide Number Placeholder 2"/>
          <p:cNvSpPr>
            <a:spLocks noGrp="1"/>
          </p:cNvSpPr>
          <p:nvPr>
            <p:ph type="sldNum" sz="quarter" idx="12"/>
          </p:nvPr>
        </p:nvSpPr>
        <p:spPr/>
        <p:txBody>
          <a:bodyPr/>
          <a:lstStyle/>
          <a:p>
            <a:fld id="{B6F15528-21DE-4FAA-801E-634DDDAF4B2B}" type="slidenum">
              <a:rPr lang="en-US" smtClean="0"/>
              <a:pPr/>
              <a:t>39</a:t>
            </a:fld>
            <a:endParaRPr lang="en-US"/>
          </a:p>
        </p:txBody>
      </p:sp>
      <p:sp>
        <p:nvSpPr>
          <p:cNvPr id="4" name="Content Placeholder 3"/>
          <p:cNvSpPr>
            <a:spLocks noGrp="1"/>
          </p:cNvSpPr>
          <p:nvPr>
            <p:ph idx="1"/>
          </p:nvPr>
        </p:nvSpPr>
        <p:spPr/>
        <p:txBody>
          <a:bodyPr>
            <a:normAutofit fontScale="92500"/>
          </a:bodyPr>
          <a:lstStyle/>
          <a:p>
            <a:pPr algn="just"/>
            <a:r>
              <a:rPr lang="en-IN" dirty="0"/>
              <a:t>A PAN coordinator is the designated principal controller of the WPAN. </a:t>
            </a:r>
            <a:r>
              <a:rPr lang="en-IN" dirty="0" smtClean="0"/>
              <a:t>Every network </a:t>
            </a:r>
            <a:r>
              <a:rPr lang="en-IN" dirty="0"/>
              <a:t>has exactly one PAN coordinator, selected from within all the </a:t>
            </a:r>
            <a:r>
              <a:rPr lang="en-IN" dirty="0" smtClean="0"/>
              <a:t>coordinators of </a:t>
            </a:r>
            <a:r>
              <a:rPr lang="en-IN" dirty="0"/>
              <a:t>the network. A coordinator is a network device configured to support </a:t>
            </a:r>
            <a:r>
              <a:rPr lang="en-IN" dirty="0" smtClean="0"/>
              <a:t>network functionalities </a:t>
            </a:r>
            <a:r>
              <a:rPr lang="en-IN" dirty="0"/>
              <a:t>and additional responsibilities, including:</a:t>
            </a:r>
          </a:p>
          <a:p>
            <a:pPr lvl="1" algn="just"/>
            <a:r>
              <a:rPr lang="en-IN" dirty="0" smtClean="0"/>
              <a:t>Managing </a:t>
            </a:r>
            <a:r>
              <a:rPr lang="en-IN" dirty="0"/>
              <a:t>a list of all associated network devices;</a:t>
            </a:r>
          </a:p>
          <a:p>
            <a:pPr lvl="1" algn="just"/>
            <a:r>
              <a:rPr lang="en-IN" dirty="0" smtClean="0"/>
              <a:t>Exchanging </a:t>
            </a:r>
            <a:r>
              <a:rPr lang="en-IN" dirty="0"/>
              <a:t>data frames with network devices and peer </a:t>
            </a:r>
            <a:r>
              <a:rPr lang="en-IN" dirty="0" smtClean="0"/>
              <a:t>coordinator; </a:t>
            </a:r>
          </a:p>
          <a:p>
            <a:pPr lvl="1" algn="just"/>
            <a:r>
              <a:rPr lang="en-IN" dirty="0" smtClean="0"/>
              <a:t>Allocating </a:t>
            </a:r>
            <a:r>
              <a:rPr lang="en-IN" dirty="0"/>
              <a:t>16-bit short addresses to network devices. The short </a:t>
            </a:r>
            <a:r>
              <a:rPr lang="en-IN" dirty="0" smtClean="0"/>
              <a:t>addresses, assigned </a:t>
            </a:r>
            <a:r>
              <a:rPr lang="en-IN" dirty="0"/>
              <a:t>on-demand, are used by the associated devices in lieu of the </a:t>
            </a:r>
            <a:r>
              <a:rPr lang="en-IN" dirty="0" smtClean="0"/>
              <a:t>64-bit addresses </a:t>
            </a:r>
            <a:r>
              <a:rPr lang="en-IN" dirty="0"/>
              <a:t>for subsequent communications with the coordinator;</a:t>
            </a:r>
          </a:p>
          <a:p>
            <a:pPr lvl="1" algn="just"/>
            <a:r>
              <a:rPr lang="en-IN" dirty="0" smtClean="0"/>
              <a:t>Generating</a:t>
            </a:r>
            <a:r>
              <a:rPr lang="en-IN" dirty="0"/>
              <a:t>, on a periodic basis, beacon frames. These frames are used </a:t>
            </a:r>
            <a:r>
              <a:rPr lang="en-IN" dirty="0" smtClean="0"/>
              <a:t>to announce </a:t>
            </a:r>
            <a:r>
              <a:rPr lang="en-IN" dirty="0"/>
              <a:t>the PAN identifier, the list of outstanding frames, and other </a:t>
            </a:r>
            <a:r>
              <a:rPr lang="en-IN" dirty="0" smtClean="0"/>
              <a:t>network and </a:t>
            </a:r>
            <a:r>
              <a:rPr lang="en-IN" dirty="0"/>
              <a:t>device parameters.</a:t>
            </a:r>
          </a:p>
        </p:txBody>
      </p:sp>
    </p:spTree>
    <p:extLst>
      <p:ext uri="{BB962C8B-B14F-4D97-AF65-F5344CB8AC3E}">
        <p14:creationId xmlns:p14="http://schemas.microsoft.com/office/powerpoint/2010/main" val="144686912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Overview</a:t>
            </a:r>
            <a:endParaRPr lang="en-IN" dirty="0"/>
          </a:p>
        </p:txBody>
      </p:sp>
      <p:sp>
        <p:nvSpPr>
          <p:cNvPr id="3" name="Content Placeholder 2"/>
          <p:cNvSpPr>
            <a:spLocks noGrp="1"/>
          </p:cNvSpPr>
          <p:nvPr>
            <p:ph idx="1"/>
          </p:nvPr>
        </p:nvSpPr>
        <p:spPr/>
        <p:txBody>
          <a:bodyPr/>
          <a:lstStyle/>
          <a:p>
            <a:pPr algn="just"/>
            <a:r>
              <a:rPr lang="en-IN" dirty="0" smtClean="0"/>
              <a:t>Basic </a:t>
            </a:r>
            <a:r>
              <a:rPr lang="en-IN" dirty="0"/>
              <a:t>lower-layer wireless technologies to support </a:t>
            </a:r>
            <a:r>
              <a:rPr lang="en-IN" dirty="0" smtClean="0"/>
              <a:t>IoT/machine-to-machine </a:t>
            </a:r>
            <a:r>
              <a:rPr lang="en-IN" dirty="0"/>
              <a:t>(M2M) applications, as it appears that many such implementations </a:t>
            </a:r>
            <a:r>
              <a:rPr lang="en-IN" dirty="0" smtClean="0"/>
              <a:t>will entail </a:t>
            </a:r>
            <a:r>
              <a:rPr lang="en-IN" dirty="0"/>
              <a:t>wireless connectivity at the PHY/MAC layer</a:t>
            </a:r>
            <a:r>
              <a:rPr lang="en-IN" dirty="0" smtClean="0"/>
              <a:t>.</a:t>
            </a:r>
          </a:p>
        </p:txBody>
      </p:sp>
      <p:sp>
        <p:nvSpPr>
          <p:cNvPr id="4" name="Slide Number Placeholder 3"/>
          <p:cNvSpPr>
            <a:spLocks noGrp="1"/>
          </p:cNvSpPr>
          <p:nvPr>
            <p:ph type="sldNum" sz="quarter" idx="12"/>
          </p:nvPr>
        </p:nvSpPr>
        <p:spPr/>
        <p:txBody>
          <a:bodyPr/>
          <a:lstStyle/>
          <a:p>
            <a:fld id="{B6F15528-21DE-4FAA-801E-634DDDAF4B2B}" type="slidenum">
              <a:rPr lang="en-US" smtClean="0"/>
              <a:pPr/>
              <a:t>4</a:t>
            </a:fld>
            <a:endParaRPr lang="en-US"/>
          </a:p>
        </p:txBody>
      </p:sp>
    </p:spTree>
    <p:extLst>
      <p:ext uri="{BB962C8B-B14F-4D97-AF65-F5344CB8AC3E}">
        <p14:creationId xmlns:p14="http://schemas.microsoft.com/office/powerpoint/2010/main" val="107351962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t>WPAN Technologies </a:t>
            </a:r>
            <a:r>
              <a:rPr lang="en-IN" dirty="0" smtClean="0"/>
              <a:t>for IoT/M2M</a:t>
            </a:r>
            <a:r>
              <a:rPr lang="en-IN" dirty="0"/>
              <a:t/>
            </a:r>
            <a:br>
              <a:rPr lang="en-IN" dirty="0"/>
            </a:br>
            <a:r>
              <a:rPr lang="en-IN" dirty="0" err="1"/>
              <a:t>Zigbee</a:t>
            </a:r>
            <a:r>
              <a:rPr lang="en-IN" dirty="0"/>
              <a:t>/IEEE 802.15.4</a:t>
            </a:r>
          </a:p>
        </p:txBody>
      </p:sp>
      <p:sp>
        <p:nvSpPr>
          <p:cNvPr id="3" name="Slide Number Placeholder 2"/>
          <p:cNvSpPr>
            <a:spLocks noGrp="1"/>
          </p:cNvSpPr>
          <p:nvPr>
            <p:ph type="sldNum" sz="quarter" idx="12"/>
          </p:nvPr>
        </p:nvSpPr>
        <p:spPr/>
        <p:txBody>
          <a:bodyPr/>
          <a:lstStyle/>
          <a:p>
            <a:fld id="{B6F15528-21DE-4FAA-801E-634DDDAF4B2B}" type="slidenum">
              <a:rPr lang="en-US" smtClean="0"/>
              <a:pPr/>
              <a:t>40</a:t>
            </a:fld>
            <a:endParaRPr lang="en-US"/>
          </a:p>
        </p:txBody>
      </p:sp>
      <p:sp>
        <p:nvSpPr>
          <p:cNvPr id="4" name="Content Placeholder 3"/>
          <p:cNvSpPr>
            <a:spLocks noGrp="1"/>
          </p:cNvSpPr>
          <p:nvPr>
            <p:ph idx="1"/>
          </p:nvPr>
        </p:nvSpPr>
        <p:spPr/>
        <p:txBody>
          <a:bodyPr>
            <a:normAutofit/>
          </a:bodyPr>
          <a:lstStyle/>
          <a:p>
            <a:pPr algn="just"/>
            <a:r>
              <a:rPr lang="en-IN" dirty="0"/>
              <a:t>Based on these logical device types, a ZigBee WPAN can be organized into one </a:t>
            </a:r>
            <a:r>
              <a:rPr lang="en-IN" dirty="0" smtClean="0"/>
              <a:t>of three </a:t>
            </a:r>
            <a:r>
              <a:rPr lang="en-IN" dirty="0"/>
              <a:t>possible topologies, namely a star, a mesh (peer-to-peer), or a cluster tree.</a:t>
            </a: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0563" y="2893677"/>
            <a:ext cx="7762875" cy="39057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7768637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t>WPAN Technologies </a:t>
            </a:r>
            <a:r>
              <a:rPr lang="en-IN" dirty="0" smtClean="0"/>
              <a:t>for IoT/M2M</a:t>
            </a:r>
            <a:r>
              <a:rPr lang="en-IN" dirty="0"/>
              <a:t/>
            </a:r>
            <a:br>
              <a:rPr lang="en-IN" dirty="0"/>
            </a:br>
            <a:r>
              <a:rPr lang="en-IN" dirty="0" err="1"/>
              <a:t>Zigbee</a:t>
            </a:r>
            <a:r>
              <a:rPr lang="en-IN" dirty="0"/>
              <a:t>/IEEE 802.15.4</a:t>
            </a:r>
          </a:p>
        </p:txBody>
      </p:sp>
      <p:sp>
        <p:nvSpPr>
          <p:cNvPr id="3" name="Slide Number Placeholder 2"/>
          <p:cNvSpPr>
            <a:spLocks noGrp="1"/>
          </p:cNvSpPr>
          <p:nvPr>
            <p:ph type="sldNum" sz="quarter" idx="12"/>
          </p:nvPr>
        </p:nvSpPr>
        <p:spPr/>
        <p:txBody>
          <a:bodyPr/>
          <a:lstStyle/>
          <a:p>
            <a:fld id="{B6F15528-21DE-4FAA-801E-634DDDAF4B2B}" type="slidenum">
              <a:rPr lang="en-US" smtClean="0"/>
              <a:pPr/>
              <a:t>41</a:t>
            </a:fld>
            <a:endParaRPr lang="en-US"/>
          </a:p>
        </p:txBody>
      </p:sp>
      <p:sp>
        <p:nvSpPr>
          <p:cNvPr id="4" name="Content Placeholder 3"/>
          <p:cNvSpPr>
            <a:spLocks noGrp="1"/>
          </p:cNvSpPr>
          <p:nvPr>
            <p:ph idx="1"/>
          </p:nvPr>
        </p:nvSpPr>
        <p:spPr/>
        <p:txBody>
          <a:bodyPr>
            <a:normAutofit lnSpcReduction="10000"/>
          </a:bodyPr>
          <a:lstStyle/>
          <a:p>
            <a:pPr algn="just"/>
            <a:r>
              <a:rPr lang="en-IN" dirty="0"/>
              <a:t>The </a:t>
            </a:r>
            <a:r>
              <a:rPr lang="en-IN" b="1" i="1" dirty="0"/>
              <a:t>star </a:t>
            </a:r>
            <a:r>
              <a:rPr lang="en-IN" b="1" dirty="0"/>
              <a:t>network topology</a:t>
            </a:r>
            <a:r>
              <a:rPr lang="en-IN" dirty="0"/>
              <a:t> supports a single coordinator, with up to </a:t>
            </a:r>
            <a:r>
              <a:rPr lang="en-IN" dirty="0" smtClean="0"/>
              <a:t>65,536 devices</a:t>
            </a:r>
            <a:r>
              <a:rPr lang="en-IN" dirty="0"/>
              <a:t>. In this topology configuration, one of the FFD-type devices assumes the </a:t>
            </a:r>
            <a:r>
              <a:rPr lang="en-IN" dirty="0" smtClean="0"/>
              <a:t>role of </a:t>
            </a:r>
            <a:r>
              <a:rPr lang="en-IN" dirty="0"/>
              <a:t>network coordinator. All other devices act as end devices. The selected </a:t>
            </a:r>
            <a:r>
              <a:rPr lang="en-IN" dirty="0" smtClean="0"/>
              <a:t>coordinator is </a:t>
            </a:r>
            <a:r>
              <a:rPr lang="en-IN" dirty="0"/>
              <a:t>responsible for initiating and maintaining the end devices on the network. </a:t>
            </a:r>
            <a:r>
              <a:rPr lang="en-IN" dirty="0" smtClean="0"/>
              <a:t>Upon initiation</a:t>
            </a:r>
            <a:r>
              <a:rPr lang="en-IN" dirty="0"/>
              <a:t>, the end devices can only communicate with the coordinator. </a:t>
            </a:r>
            <a:endParaRPr lang="en-IN" dirty="0" smtClean="0"/>
          </a:p>
          <a:p>
            <a:pPr algn="just"/>
            <a:r>
              <a:rPr lang="en-IN" dirty="0" smtClean="0"/>
              <a:t>The </a:t>
            </a:r>
            <a:r>
              <a:rPr lang="en-IN" b="1" i="1" dirty="0" smtClean="0"/>
              <a:t>mesh </a:t>
            </a:r>
            <a:r>
              <a:rPr lang="en-IN" b="1" dirty="0" smtClean="0"/>
              <a:t>configuration</a:t>
            </a:r>
            <a:r>
              <a:rPr lang="en-IN" dirty="0" smtClean="0"/>
              <a:t> </a:t>
            </a:r>
            <a:r>
              <a:rPr lang="en-IN" dirty="0"/>
              <a:t>allows path formation from any source device to any destination </a:t>
            </a:r>
            <a:r>
              <a:rPr lang="en-IN" dirty="0" smtClean="0"/>
              <a:t>device, using </a:t>
            </a:r>
            <a:r>
              <a:rPr lang="en-IN" dirty="0"/>
              <a:t>tree- and table-driven routing algorithms. </a:t>
            </a:r>
            <a:endParaRPr lang="en-IN" dirty="0" smtClean="0"/>
          </a:p>
          <a:p>
            <a:pPr algn="just"/>
            <a:r>
              <a:rPr lang="en-IN" b="1" i="1" dirty="0" smtClean="0"/>
              <a:t>Cluster-tree</a:t>
            </a:r>
            <a:r>
              <a:rPr lang="en-IN" i="1" dirty="0" smtClean="0"/>
              <a:t> </a:t>
            </a:r>
            <a:r>
              <a:rPr lang="en-IN" dirty="0"/>
              <a:t>networks enable a </a:t>
            </a:r>
            <a:r>
              <a:rPr lang="en-IN" dirty="0" smtClean="0"/>
              <a:t>peer–peer </a:t>
            </a:r>
            <a:r>
              <a:rPr lang="en-IN" dirty="0"/>
              <a:t>network to be formed with a minimum of routing overhead, using </a:t>
            </a:r>
            <a:r>
              <a:rPr lang="en-IN" dirty="0" err="1" smtClean="0"/>
              <a:t>multihop</a:t>
            </a:r>
            <a:r>
              <a:rPr lang="en-IN" dirty="0" smtClean="0"/>
              <a:t> routing</a:t>
            </a:r>
            <a:r>
              <a:rPr lang="en-IN" dirty="0"/>
              <a:t>.</a:t>
            </a:r>
          </a:p>
        </p:txBody>
      </p:sp>
    </p:spTree>
    <p:extLst>
      <p:ext uri="{BB962C8B-B14F-4D97-AF65-F5344CB8AC3E}">
        <p14:creationId xmlns:p14="http://schemas.microsoft.com/office/powerpoint/2010/main" val="156426900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t>WPAN Technologies </a:t>
            </a:r>
            <a:r>
              <a:rPr lang="en-IN" dirty="0" smtClean="0"/>
              <a:t>for IoT/M2M</a:t>
            </a:r>
            <a:r>
              <a:rPr lang="en-IN" dirty="0"/>
              <a:t/>
            </a:r>
            <a:br>
              <a:rPr lang="en-IN" dirty="0"/>
            </a:br>
            <a:r>
              <a:rPr lang="en-IN" dirty="0" err="1"/>
              <a:t>Zigbee</a:t>
            </a:r>
            <a:r>
              <a:rPr lang="en-IN" dirty="0"/>
              <a:t>/IEEE 802.15.4</a:t>
            </a:r>
          </a:p>
        </p:txBody>
      </p:sp>
      <p:sp>
        <p:nvSpPr>
          <p:cNvPr id="3" name="Slide Number Placeholder 2"/>
          <p:cNvSpPr>
            <a:spLocks noGrp="1"/>
          </p:cNvSpPr>
          <p:nvPr>
            <p:ph type="sldNum" sz="quarter" idx="12"/>
          </p:nvPr>
        </p:nvSpPr>
        <p:spPr/>
        <p:txBody>
          <a:bodyPr/>
          <a:lstStyle/>
          <a:p>
            <a:fld id="{B6F15528-21DE-4FAA-801E-634DDDAF4B2B}" type="slidenum">
              <a:rPr lang="en-US" smtClean="0"/>
              <a:pPr/>
              <a:t>42</a:t>
            </a:fld>
            <a:endParaRPr lang="en-US"/>
          </a:p>
        </p:txBody>
      </p:sp>
      <p:sp>
        <p:nvSpPr>
          <p:cNvPr id="4" name="Content Placeholder 3"/>
          <p:cNvSpPr>
            <a:spLocks noGrp="1"/>
          </p:cNvSpPr>
          <p:nvPr>
            <p:ph idx="1"/>
          </p:nvPr>
        </p:nvSpPr>
        <p:spPr/>
        <p:txBody>
          <a:bodyPr>
            <a:normAutofit/>
          </a:bodyPr>
          <a:lstStyle/>
          <a:p>
            <a:pPr algn="just"/>
            <a:r>
              <a:rPr lang="en-IN" dirty="0"/>
              <a:t>The </a:t>
            </a:r>
            <a:r>
              <a:rPr lang="en-IN" dirty="0" smtClean="0"/>
              <a:t>ZDO (</a:t>
            </a:r>
            <a:r>
              <a:rPr lang="en-IN" dirty="0"/>
              <a:t>ZigBee device object</a:t>
            </a:r>
            <a:r>
              <a:rPr lang="en-IN" dirty="0" smtClean="0"/>
              <a:t>) </a:t>
            </a:r>
            <a:r>
              <a:rPr lang="en-IN" dirty="0"/>
              <a:t>represents a predefined base class </a:t>
            </a:r>
            <a:r>
              <a:rPr lang="en-IN" dirty="0" smtClean="0"/>
              <a:t>of functionality </a:t>
            </a:r>
            <a:r>
              <a:rPr lang="en-IN" dirty="0"/>
              <a:t>upon which all applications are written. </a:t>
            </a:r>
            <a:endParaRPr lang="en-IN" dirty="0" smtClean="0"/>
          </a:p>
          <a:p>
            <a:pPr algn="just"/>
            <a:r>
              <a:rPr lang="en-IN" dirty="0" smtClean="0"/>
              <a:t>The </a:t>
            </a:r>
            <a:r>
              <a:rPr lang="en-IN" dirty="0"/>
              <a:t>ZDO creates an </a:t>
            </a:r>
            <a:r>
              <a:rPr lang="en-IN" dirty="0" smtClean="0"/>
              <a:t>abstraction so </a:t>
            </a:r>
            <a:r>
              <a:rPr lang="en-IN" dirty="0"/>
              <a:t>that the developer can focus on writing application-specific code rather than </a:t>
            </a:r>
            <a:r>
              <a:rPr lang="en-IN" dirty="0" smtClean="0"/>
              <a:t>dealing with </a:t>
            </a:r>
            <a:r>
              <a:rPr lang="en-IN" dirty="0"/>
              <a:t>the low-level details. </a:t>
            </a:r>
            <a:endParaRPr lang="en-IN" dirty="0" smtClean="0"/>
          </a:p>
          <a:p>
            <a:pPr algn="just"/>
            <a:r>
              <a:rPr lang="en-IN" dirty="0" smtClean="0"/>
              <a:t>The </a:t>
            </a:r>
            <a:r>
              <a:rPr lang="en-IN" dirty="0"/>
              <a:t>ZDO provides an interface between the </a:t>
            </a:r>
            <a:r>
              <a:rPr lang="en-IN" dirty="0" smtClean="0"/>
              <a:t>application objects</a:t>
            </a:r>
            <a:r>
              <a:rPr lang="en-IN" dirty="0"/>
              <a:t>, the profile (e.g., the ZigBee Health Care), and the APS. </a:t>
            </a:r>
            <a:endParaRPr lang="en-IN" dirty="0" smtClean="0"/>
          </a:p>
          <a:p>
            <a:pPr algn="just"/>
            <a:r>
              <a:rPr lang="en-IN" dirty="0" smtClean="0"/>
              <a:t>The </a:t>
            </a:r>
            <a:r>
              <a:rPr lang="en-IN" dirty="0"/>
              <a:t>ZDO is responsible for initializing the APS, the network layer, and the </a:t>
            </a:r>
            <a:r>
              <a:rPr lang="en-IN" dirty="0" smtClean="0"/>
              <a:t>security service </a:t>
            </a:r>
            <a:r>
              <a:rPr lang="en-IN" dirty="0"/>
              <a:t>provider.</a:t>
            </a:r>
          </a:p>
        </p:txBody>
      </p:sp>
    </p:spTree>
    <p:extLst>
      <p:ext uri="{BB962C8B-B14F-4D97-AF65-F5344CB8AC3E}">
        <p14:creationId xmlns:p14="http://schemas.microsoft.com/office/powerpoint/2010/main" val="378987549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t>WPAN Technologies </a:t>
            </a:r>
            <a:r>
              <a:rPr lang="en-IN" dirty="0" smtClean="0"/>
              <a:t>for IoT/M2M</a:t>
            </a:r>
            <a:r>
              <a:rPr lang="en-IN" dirty="0"/>
              <a:t/>
            </a:r>
            <a:br>
              <a:rPr lang="en-IN" dirty="0"/>
            </a:br>
            <a:r>
              <a:rPr lang="en-IN" dirty="0" err="1"/>
              <a:t>Zigbee</a:t>
            </a:r>
            <a:r>
              <a:rPr lang="en-IN" dirty="0"/>
              <a:t>/IEEE 802.15.4</a:t>
            </a:r>
          </a:p>
        </p:txBody>
      </p:sp>
      <p:sp>
        <p:nvSpPr>
          <p:cNvPr id="3" name="Slide Number Placeholder 2"/>
          <p:cNvSpPr>
            <a:spLocks noGrp="1"/>
          </p:cNvSpPr>
          <p:nvPr>
            <p:ph type="sldNum" sz="quarter" idx="12"/>
          </p:nvPr>
        </p:nvSpPr>
        <p:spPr/>
        <p:txBody>
          <a:bodyPr/>
          <a:lstStyle/>
          <a:p>
            <a:fld id="{B6F15528-21DE-4FAA-801E-634DDDAF4B2B}" type="slidenum">
              <a:rPr lang="en-US" smtClean="0"/>
              <a:pPr/>
              <a:t>43</a:t>
            </a:fld>
            <a:endParaRPr lang="en-US"/>
          </a:p>
        </p:txBody>
      </p:sp>
      <p:sp>
        <p:nvSpPr>
          <p:cNvPr id="4" name="Content Placeholder 3"/>
          <p:cNvSpPr>
            <a:spLocks noGrp="1"/>
          </p:cNvSpPr>
          <p:nvPr>
            <p:ph idx="1"/>
          </p:nvPr>
        </p:nvSpPr>
        <p:spPr/>
        <p:txBody>
          <a:bodyPr>
            <a:normAutofit/>
          </a:bodyPr>
          <a:lstStyle/>
          <a:p>
            <a:pPr algn="just"/>
            <a:r>
              <a:rPr lang="en-IN" dirty="0" smtClean="0"/>
              <a:t>Specific </a:t>
            </a:r>
            <a:r>
              <a:rPr lang="en-IN" dirty="0"/>
              <a:t>application standards defined and </a:t>
            </a:r>
            <a:r>
              <a:rPr lang="en-IN" dirty="0" smtClean="0"/>
              <a:t>supported by </a:t>
            </a:r>
            <a:r>
              <a:rPr lang="en-IN" dirty="0"/>
              <a:t>ZigBee and the ZigBee Alliance</a:t>
            </a:r>
            <a:r>
              <a:rPr lang="en-IN" dirty="0" smtClean="0"/>
              <a:t>.</a:t>
            </a:r>
          </a:p>
          <a:p>
            <a:pPr algn="just"/>
            <a:endParaRPr lang="en-IN" dirty="0"/>
          </a:p>
        </p:txBody>
      </p:sp>
      <p:pic>
        <p:nvPicPr>
          <p:cNvPr id="5122"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920844" y="2362200"/>
            <a:ext cx="7302313" cy="4343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7572911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t>WPAN Technologies </a:t>
            </a:r>
            <a:r>
              <a:rPr lang="en-IN" dirty="0" smtClean="0"/>
              <a:t>for IoT/M2M</a:t>
            </a:r>
            <a:r>
              <a:rPr lang="en-IN" dirty="0"/>
              <a:t/>
            </a:r>
            <a:br>
              <a:rPr lang="en-IN" dirty="0"/>
            </a:br>
            <a:r>
              <a:rPr lang="en-IN" dirty="0" err="1"/>
              <a:t>Zigbee</a:t>
            </a:r>
            <a:r>
              <a:rPr lang="en-IN" dirty="0"/>
              <a:t>/IEEE 802.15.4</a:t>
            </a:r>
          </a:p>
        </p:txBody>
      </p:sp>
      <p:sp>
        <p:nvSpPr>
          <p:cNvPr id="3" name="Slide Number Placeholder 2"/>
          <p:cNvSpPr>
            <a:spLocks noGrp="1"/>
          </p:cNvSpPr>
          <p:nvPr>
            <p:ph type="sldNum" sz="quarter" idx="12"/>
          </p:nvPr>
        </p:nvSpPr>
        <p:spPr/>
        <p:txBody>
          <a:bodyPr/>
          <a:lstStyle/>
          <a:p>
            <a:fld id="{B6F15528-21DE-4FAA-801E-634DDDAF4B2B}" type="slidenum">
              <a:rPr lang="en-US" smtClean="0"/>
              <a:pPr/>
              <a:t>44</a:t>
            </a:fld>
            <a:endParaRPr lang="en-US"/>
          </a:p>
        </p:txBody>
      </p:sp>
      <p:sp>
        <p:nvSpPr>
          <p:cNvPr id="4" name="Content Placeholder 3"/>
          <p:cNvSpPr>
            <a:spLocks noGrp="1"/>
          </p:cNvSpPr>
          <p:nvPr>
            <p:ph idx="1"/>
          </p:nvPr>
        </p:nvSpPr>
        <p:spPr/>
        <p:txBody>
          <a:bodyPr>
            <a:normAutofit fontScale="85000" lnSpcReduction="20000"/>
          </a:bodyPr>
          <a:lstStyle/>
          <a:p>
            <a:pPr algn="just"/>
            <a:r>
              <a:rPr lang="en-IN" dirty="0"/>
              <a:t>A typical ZIP product implementation would have </a:t>
            </a:r>
            <a:r>
              <a:rPr lang="en-IN" dirty="0" smtClean="0"/>
              <a:t>parameters similar </a:t>
            </a:r>
            <a:r>
              <a:rPr lang="en-IN" dirty="0"/>
              <a:t>to these:</a:t>
            </a:r>
          </a:p>
          <a:p>
            <a:pPr algn="just"/>
            <a:r>
              <a:rPr lang="en-IN" dirty="0" smtClean="0"/>
              <a:t>ZigBee</a:t>
            </a:r>
            <a:r>
              <a:rPr lang="en-IN" dirty="0"/>
              <a:t>: ZigBee Pro compliant and Full ZigBee Smart Energy (SE) </a:t>
            </a:r>
            <a:r>
              <a:rPr lang="en-IN" dirty="0" smtClean="0"/>
              <a:t>Profile support</a:t>
            </a:r>
            <a:endParaRPr lang="en-IN" dirty="0"/>
          </a:p>
          <a:p>
            <a:pPr algn="just"/>
            <a:r>
              <a:rPr lang="en-IN" dirty="0" smtClean="0"/>
              <a:t>Radio</a:t>
            </a:r>
            <a:r>
              <a:rPr lang="en-IN" dirty="0"/>
              <a:t>: IEEE 802.15.4 compliant ZigBee radio</a:t>
            </a:r>
          </a:p>
          <a:p>
            <a:pPr algn="just"/>
            <a:r>
              <a:rPr lang="en-IN" dirty="0" smtClean="0"/>
              <a:t>Operating </a:t>
            </a:r>
            <a:r>
              <a:rPr lang="en-IN" dirty="0"/>
              <a:t>frequency: 2405–2483.5 MHz, supports ZigBee channels 11 to </a:t>
            </a:r>
            <a:r>
              <a:rPr lang="en-IN" dirty="0" smtClean="0"/>
              <a:t>26, 5 </a:t>
            </a:r>
            <a:r>
              <a:rPr lang="en-IN" dirty="0"/>
              <a:t>MHz spacing</a:t>
            </a:r>
          </a:p>
          <a:p>
            <a:pPr algn="just"/>
            <a:r>
              <a:rPr lang="en-IN" dirty="0" smtClean="0"/>
              <a:t>Receiver </a:t>
            </a:r>
            <a:r>
              <a:rPr lang="en-IN" dirty="0"/>
              <a:t>sensitivity: −95 </a:t>
            </a:r>
            <a:r>
              <a:rPr lang="en-IN" dirty="0" err="1" smtClean="0"/>
              <a:t>dBm</a:t>
            </a:r>
            <a:endParaRPr lang="en-IN" dirty="0" smtClean="0"/>
          </a:p>
          <a:p>
            <a:pPr algn="just"/>
            <a:r>
              <a:rPr lang="en-IN" dirty="0"/>
              <a:t>Transmitter power: +18 </a:t>
            </a:r>
            <a:r>
              <a:rPr lang="en-IN" dirty="0" err="1"/>
              <a:t>dBm</a:t>
            </a:r>
            <a:r>
              <a:rPr lang="en-IN" dirty="0"/>
              <a:t> output power (</a:t>
            </a:r>
            <a:r>
              <a:rPr lang="en-IN" i="1" dirty="0"/>
              <a:t>&lt;</a:t>
            </a:r>
            <a:r>
              <a:rPr lang="en-IN" dirty="0"/>
              <a:t>100 </a:t>
            </a:r>
            <a:r>
              <a:rPr lang="en-IN" dirty="0" err="1"/>
              <a:t>mW</a:t>
            </a:r>
            <a:r>
              <a:rPr lang="en-IN" dirty="0"/>
              <a:t>)</a:t>
            </a:r>
          </a:p>
          <a:p>
            <a:pPr algn="just"/>
            <a:r>
              <a:rPr lang="en-IN" dirty="0" smtClean="0"/>
              <a:t>Ethernet </a:t>
            </a:r>
            <a:r>
              <a:rPr lang="en-IN" dirty="0"/>
              <a:t>and TCP/IP specifications:</a:t>
            </a:r>
          </a:p>
          <a:p>
            <a:pPr lvl="1" algn="just"/>
            <a:r>
              <a:rPr lang="en-IN" dirty="0" smtClean="0"/>
              <a:t>Ethernet </a:t>
            </a:r>
            <a:r>
              <a:rPr lang="en-IN" dirty="0"/>
              <a:t>10/100 base TX with auto negotiation</a:t>
            </a:r>
          </a:p>
          <a:p>
            <a:pPr lvl="1" algn="just"/>
            <a:r>
              <a:rPr lang="en-IN" dirty="0" smtClean="0"/>
              <a:t>Supports </a:t>
            </a:r>
            <a:r>
              <a:rPr lang="en-IN" dirty="0"/>
              <a:t>standard socket-based communications</a:t>
            </a:r>
          </a:p>
          <a:p>
            <a:pPr lvl="1" algn="just"/>
            <a:r>
              <a:rPr lang="en-IN" dirty="0" smtClean="0"/>
              <a:t>Protocols </a:t>
            </a:r>
            <a:r>
              <a:rPr lang="en-IN" dirty="0"/>
              <a:t>supported: IPv6, UDP, TCP, Telnet, ICMP, ARP, DHCP, </a:t>
            </a:r>
            <a:r>
              <a:rPr lang="en-IN" dirty="0" smtClean="0"/>
              <a:t>BOOTP, Auto </a:t>
            </a:r>
            <a:r>
              <a:rPr lang="en-IN" dirty="0"/>
              <a:t>IP, HTTP, SMTP, TFTP, HTTPS, SSH, SSL, FTP, PPP, SNMP</a:t>
            </a:r>
          </a:p>
          <a:p>
            <a:pPr lvl="1" algn="just"/>
            <a:r>
              <a:rPr lang="en-IN" dirty="0" smtClean="0"/>
              <a:t>Encryption</a:t>
            </a:r>
            <a:r>
              <a:rPr lang="en-IN" dirty="0"/>
              <a:t>: end-to-end AES 128-bit encryption, 3DES and RC4 </a:t>
            </a:r>
            <a:r>
              <a:rPr lang="en-IN" dirty="0" smtClean="0"/>
              <a:t>encryption for </a:t>
            </a:r>
            <a:r>
              <a:rPr lang="en-IN" dirty="0"/>
              <a:t>SSH and SSL</a:t>
            </a:r>
          </a:p>
          <a:p>
            <a:pPr lvl="1" algn="just"/>
            <a:r>
              <a:rPr lang="en-IN" dirty="0" smtClean="0"/>
              <a:t>Authentication</a:t>
            </a:r>
            <a:r>
              <a:rPr lang="en-IN" dirty="0"/>
              <a:t>: SHA-1, MD5</a:t>
            </a:r>
          </a:p>
        </p:txBody>
      </p:sp>
    </p:spTree>
    <p:extLst>
      <p:ext uri="{BB962C8B-B14F-4D97-AF65-F5344CB8AC3E}">
        <p14:creationId xmlns:p14="http://schemas.microsoft.com/office/powerpoint/2010/main" val="347304690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t>WPAN Technologies </a:t>
            </a:r>
            <a:r>
              <a:rPr lang="en-IN" dirty="0" smtClean="0"/>
              <a:t>for IoT/M2M</a:t>
            </a:r>
            <a:r>
              <a:rPr lang="en-IN" dirty="0"/>
              <a:t/>
            </a:r>
            <a:br>
              <a:rPr lang="en-IN" dirty="0"/>
            </a:br>
            <a:r>
              <a:rPr lang="en-IN" dirty="0" err="1"/>
              <a:t>Zigbee</a:t>
            </a:r>
            <a:r>
              <a:rPr lang="en-IN" dirty="0"/>
              <a:t>/IEEE 802.15.4</a:t>
            </a:r>
          </a:p>
        </p:txBody>
      </p:sp>
      <p:sp>
        <p:nvSpPr>
          <p:cNvPr id="3" name="Slide Number Placeholder 2"/>
          <p:cNvSpPr>
            <a:spLocks noGrp="1"/>
          </p:cNvSpPr>
          <p:nvPr>
            <p:ph type="sldNum" sz="quarter" idx="12"/>
          </p:nvPr>
        </p:nvSpPr>
        <p:spPr/>
        <p:txBody>
          <a:bodyPr/>
          <a:lstStyle/>
          <a:p>
            <a:fld id="{B6F15528-21DE-4FAA-801E-634DDDAF4B2B}" type="slidenum">
              <a:rPr lang="en-US" smtClean="0"/>
              <a:pPr/>
              <a:t>45</a:t>
            </a:fld>
            <a:endParaRPr lang="en-US"/>
          </a:p>
        </p:txBody>
      </p:sp>
      <p:sp>
        <p:nvSpPr>
          <p:cNvPr id="4" name="Content Placeholder 3"/>
          <p:cNvSpPr>
            <a:spLocks noGrp="1"/>
          </p:cNvSpPr>
          <p:nvPr>
            <p:ph idx="1"/>
          </p:nvPr>
        </p:nvSpPr>
        <p:spPr/>
        <p:txBody>
          <a:bodyPr>
            <a:normAutofit/>
          </a:bodyPr>
          <a:lstStyle/>
          <a:p>
            <a:pPr algn="just"/>
            <a:r>
              <a:rPr lang="en-IN" dirty="0"/>
              <a:t>ZigBee is designed for </a:t>
            </a:r>
            <a:r>
              <a:rPr lang="en-IN" dirty="0" smtClean="0"/>
              <a:t>low-to-very-low-duty cycle </a:t>
            </a:r>
            <a:r>
              <a:rPr lang="en-IN" dirty="0"/>
              <a:t>static and dynamic environments with many active nodes; </a:t>
            </a:r>
            <a:endParaRPr lang="en-IN" dirty="0" smtClean="0"/>
          </a:p>
          <a:p>
            <a:pPr algn="just"/>
            <a:r>
              <a:rPr lang="en-IN" dirty="0" smtClean="0"/>
              <a:t>Bluetooth</a:t>
            </a:r>
            <a:r>
              <a:rPr lang="en-IN" dirty="0"/>
              <a:t>, </a:t>
            </a:r>
            <a:r>
              <a:rPr lang="en-IN" dirty="0" smtClean="0"/>
              <a:t>is </a:t>
            </a:r>
            <a:r>
              <a:rPr lang="en-IN" dirty="0"/>
              <a:t>designed for high </a:t>
            </a:r>
            <a:r>
              <a:rPr lang="en-IN" dirty="0" err="1"/>
              <a:t>QoS</a:t>
            </a:r>
            <a:r>
              <a:rPr lang="en-IN" dirty="0"/>
              <a:t>, variety of duty cycles, and moderate data </a:t>
            </a:r>
            <a:r>
              <a:rPr lang="en-IN" dirty="0" smtClean="0"/>
              <a:t>rates in </a:t>
            </a:r>
            <a:r>
              <a:rPr lang="en-IN" dirty="0"/>
              <a:t>networks with limited active nodes.</a:t>
            </a:r>
          </a:p>
        </p:txBody>
      </p:sp>
    </p:spTree>
    <p:extLst>
      <p:ext uri="{BB962C8B-B14F-4D97-AF65-F5344CB8AC3E}">
        <p14:creationId xmlns:p14="http://schemas.microsoft.com/office/powerpoint/2010/main" val="30427596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t>WPAN Technologies </a:t>
            </a:r>
            <a:r>
              <a:rPr lang="en-IN" dirty="0" smtClean="0"/>
              <a:t>for IoT/M2M</a:t>
            </a:r>
            <a:r>
              <a:rPr lang="en-IN" dirty="0"/>
              <a:t/>
            </a:r>
            <a:br>
              <a:rPr lang="en-IN" dirty="0"/>
            </a:br>
            <a:r>
              <a:rPr lang="en-IN" sz="3100" dirty="0"/>
              <a:t>Radio Frequency for Consumer Electronics (RF4CE)</a:t>
            </a:r>
          </a:p>
        </p:txBody>
      </p:sp>
      <p:sp>
        <p:nvSpPr>
          <p:cNvPr id="3" name="Slide Number Placeholder 2"/>
          <p:cNvSpPr>
            <a:spLocks noGrp="1"/>
          </p:cNvSpPr>
          <p:nvPr>
            <p:ph type="sldNum" sz="quarter" idx="12"/>
          </p:nvPr>
        </p:nvSpPr>
        <p:spPr/>
        <p:txBody>
          <a:bodyPr/>
          <a:lstStyle/>
          <a:p>
            <a:fld id="{B6F15528-21DE-4FAA-801E-634DDDAF4B2B}" type="slidenum">
              <a:rPr lang="en-US" smtClean="0"/>
              <a:pPr/>
              <a:t>46</a:t>
            </a:fld>
            <a:endParaRPr lang="en-US"/>
          </a:p>
        </p:txBody>
      </p:sp>
      <p:sp>
        <p:nvSpPr>
          <p:cNvPr id="4" name="Content Placeholder 3"/>
          <p:cNvSpPr>
            <a:spLocks noGrp="1"/>
          </p:cNvSpPr>
          <p:nvPr>
            <p:ph idx="1"/>
          </p:nvPr>
        </p:nvSpPr>
        <p:spPr/>
        <p:txBody>
          <a:bodyPr>
            <a:normAutofit/>
          </a:bodyPr>
          <a:lstStyle/>
          <a:p>
            <a:pPr algn="just"/>
            <a:r>
              <a:rPr lang="en-IN" dirty="0"/>
              <a:t>The specialty-use-driven ZigBee RF4CE protocol has been designed for </a:t>
            </a:r>
            <a:r>
              <a:rPr lang="en-IN" dirty="0" smtClean="0"/>
              <a:t>simple, two-way </a:t>
            </a:r>
            <a:r>
              <a:rPr lang="en-IN" dirty="0"/>
              <a:t>device-to-device control applications that do not require the </a:t>
            </a:r>
            <a:r>
              <a:rPr lang="en-IN" dirty="0" smtClean="0"/>
              <a:t>full-featured mesh </a:t>
            </a:r>
            <a:r>
              <a:rPr lang="en-IN" dirty="0"/>
              <a:t>networking capabilities offered by </a:t>
            </a:r>
            <a:r>
              <a:rPr lang="en-IN" dirty="0" smtClean="0"/>
              <a:t>ZigBee. </a:t>
            </a:r>
          </a:p>
          <a:p>
            <a:pPr algn="just"/>
            <a:r>
              <a:rPr lang="en-IN" dirty="0" smtClean="0"/>
              <a:t>ZigBee </a:t>
            </a:r>
            <a:r>
              <a:rPr lang="en-IN" dirty="0"/>
              <a:t>RF4CE offers </a:t>
            </a:r>
            <a:r>
              <a:rPr lang="en-IN" dirty="0" smtClean="0"/>
              <a:t>lower memory </a:t>
            </a:r>
            <a:r>
              <a:rPr lang="en-IN" dirty="0"/>
              <a:t>size requirements, thereby enabling lower cost implementations.</a:t>
            </a:r>
          </a:p>
          <a:p>
            <a:pPr algn="just"/>
            <a:r>
              <a:rPr lang="en-IN" dirty="0"/>
              <a:t>RF4CE is based on ZigBee and was standardized in 2009 by four </a:t>
            </a:r>
            <a:r>
              <a:rPr lang="en-IN" dirty="0" smtClean="0"/>
              <a:t>consumer electronics </a:t>
            </a:r>
            <a:r>
              <a:rPr lang="en-IN" dirty="0"/>
              <a:t>(CE) companies: Sony, Philips, Panasonic, and Samsung.</a:t>
            </a:r>
          </a:p>
        </p:txBody>
      </p:sp>
    </p:spTree>
    <p:extLst>
      <p:ext uri="{BB962C8B-B14F-4D97-AF65-F5344CB8AC3E}">
        <p14:creationId xmlns:p14="http://schemas.microsoft.com/office/powerpoint/2010/main" val="43418511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t>WPAN Technologies </a:t>
            </a:r>
            <a:r>
              <a:rPr lang="en-IN" dirty="0" smtClean="0"/>
              <a:t>for IoT/M2M</a:t>
            </a:r>
            <a:r>
              <a:rPr lang="en-IN" dirty="0"/>
              <a:t/>
            </a:r>
            <a:br>
              <a:rPr lang="en-IN" dirty="0"/>
            </a:br>
            <a:r>
              <a:rPr lang="en-IN" sz="3100" dirty="0"/>
              <a:t>Radio Frequency for Consumer Electronics (RF4CE)</a:t>
            </a:r>
          </a:p>
        </p:txBody>
      </p:sp>
      <p:sp>
        <p:nvSpPr>
          <p:cNvPr id="3" name="Slide Number Placeholder 2"/>
          <p:cNvSpPr>
            <a:spLocks noGrp="1"/>
          </p:cNvSpPr>
          <p:nvPr>
            <p:ph type="sldNum" sz="quarter" idx="12"/>
          </p:nvPr>
        </p:nvSpPr>
        <p:spPr/>
        <p:txBody>
          <a:bodyPr/>
          <a:lstStyle/>
          <a:p>
            <a:fld id="{B6F15528-21DE-4FAA-801E-634DDDAF4B2B}" type="slidenum">
              <a:rPr lang="en-US" smtClean="0"/>
              <a:pPr/>
              <a:t>47</a:t>
            </a:fld>
            <a:endParaRPr lang="en-US"/>
          </a:p>
        </p:txBody>
      </p:sp>
      <p:sp>
        <p:nvSpPr>
          <p:cNvPr id="4" name="Content Placeholder 3"/>
          <p:cNvSpPr>
            <a:spLocks noGrp="1"/>
          </p:cNvSpPr>
          <p:nvPr>
            <p:ph idx="1"/>
          </p:nvPr>
        </p:nvSpPr>
        <p:spPr/>
        <p:txBody>
          <a:bodyPr>
            <a:normAutofit fontScale="92500"/>
          </a:bodyPr>
          <a:lstStyle/>
          <a:p>
            <a:pPr algn="just"/>
            <a:r>
              <a:rPr lang="en-IN" dirty="0" smtClean="0"/>
              <a:t>The </a:t>
            </a:r>
            <a:r>
              <a:rPr lang="en-IN" dirty="0"/>
              <a:t>characteristics of ZigBee RF4CE include the </a:t>
            </a:r>
            <a:r>
              <a:rPr lang="en-IN" dirty="0" smtClean="0"/>
              <a:t>following:</a:t>
            </a:r>
            <a:endParaRPr lang="en-IN" dirty="0"/>
          </a:p>
          <a:p>
            <a:pPr lvl="1" algn="just"/>
            <a:r>
              <a:rPr lang="en-IN" dirty="0" smtClean="0"/>
              <a:t>Operation </a:t>
            </a:r>
            <a:r>
              <a:rPr lang="en-IN" dirty="0"/>
              <a:t>in the 2.4 GHz frequency band according to IEEE 802.15.4;</a:t>
            </a:r>
          </a:p>
          <a:p>
            <a:pPr lvl="1" algn="just"/>
            <a:r>
              <a:rPr lang="en-IN" dirty="0" smtClean="0"/>
              <a:t>Frequency </a:t>
            </a:r>
            <a:r>
              <a:rPr lang="en-IN" dirty="0"/>
              <a:t>agile solution operating over three channels;</a:t>
            </a:r>
          </a:p>
          <a:p>
            <a:pPr lvl="1" algn="just"/>
            <a:r>
              <a:rPr lang="en-IN" dirty="0" smtClean="0"/>
              <a:t>Incorporates </a:t>
            </a:r>
            <a:r>
              <a:rPr lang="en-IN" dirty="0"/>
              <a:t>power-saving mechanisms for all device classes;</a:t>
            </a:r>
          </a:p>
          <a:p>
            <a:pPr lvl="1" algn="just"/>
            <a:r>
              <a:rPr lang="en-IN" dirty="0" smtClean="0"/>
              <a:t>Discovery </a:t>
            </a:r>
            <a:r>
              <a:rPr lang="en-IN" dirty="0"/>
              <a:t>mechanism with full application confirmation;</a:t>
            </a:r>
          </a:p>
          <a:p>
            <a:pPr lvl="1" algn="just"/>
            <a:r>
              <a:rPr lang="en-IN" dirty="0" smtClean="0"/>
              <a:t>Pairing </a:t>
            </a:r>
            <a:r>
              <a:rPr lang="en-IN" dirty="0"/>
              <a:t>mechanism with full application confirmation;</a:t>
            </a:r>
          </a:p>
          <a:p>
            <a:pPr lvl="1" algn="just"/>
            <a:r>
              <a:rPr lang="en-IN" dirty="0" smtClean="0"/>
              <a:t>Multiple </a:t>
            </a:r>
            <a:r>
              <a:rPr lang="en-IN" dirty="0"/>
              <a:t>star topology with inter-PAN communication;</a:t>
            </a:r>
          </a:p>
          <a:p>
            <a:pPr lvl="1" algn="just"/>
            <a:r>
              <a:rPr lang="en-IN" dirty="0" smtClean="0"/>
              <a:t>Various </a:t>
            </a:r>
            <a:r>
              <a:rPr lang="en-IN" dirty="0"/>
              <a:t>transmission options including broadcast;</a:t>
            </a:r>
          </a:p>
          <a:p>
            <a:pPr lvl="1" algn="just"/>
            <a:r>
              <a:rPr lang="en-IN" dirty="0" smtClean="0"/>
              <a:t>Security </a:t>
            </a:r>
            <a:r>
              <a:rPr lang="en-IN" dirty="0"/>
              <a:t>key generation mechanism;</a:t>
            </a:r>
          </a:p>
          <a:p>
            <a:pPr lvl="1" algn="just"/>
            <a:r>
              <a:rPr lang="en-IN" dirty="0" smtClean="0"/>
              <a:t>Utilizes </a:t>
            </a:r>
            <a:r>
              <a:rPr lang="en-IN" dirty="0"/>
              <a:t>the industry standard AES-128 security scheme;</a:t>
            </a:r>
          </a:p>
          <a:p>
            <a:pPr lvl="1" algn="just"/>
            <a:r>
              <a:rPr lang="en-IN" dirty="0" smtClean="0"/>
              <a:t>Specifies </a:t>
            </a:r>
            <a:r>
              <a:rPr lang="en-IN" dirty="0"/>
              <a:t>a simple RC control profile for CE products;</a:t>
            </a:r>
          </a:p>
          <a:p>
            <a:pPr lvl="1" algn="just"/>
            <a:r>
              <a:rPr lang="en-IN" dirty="0" smtClean="0"/>
              <a:t>Support </a:t>
            </a:r>
            <a:r>
              <a:rPr lang="en-IN" dirty="0"/>
              <a:t>alliance-developed standards or manufacturer-specific profiles.</a:t>
            </a:r>
          </a:p>
        </p:txBody>
      </p:sp>
    </p:spTree>
    <p:extLst>
      <p:ext uri="{BB962C8B-B14F-4D97-AF65-F5344CB8AC3E}">
        <p14:creationId xmlns:p14="http://schemas.microsoft.com/office/powerpoint/2010/main" val="3167784714"/>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t>WPAN Technologies </a:t>
            </a:r>
            <a:r>
              <a:rPr lang="en-IN" dirty="0" smtClean="0"/>
              <a:t>for IoT/M2M</a:t>
            </a:r>
            <a:r>
              <a:rPr lang="en-IN" dirty="0"/>
              <a:t/>
            </a:r>
            <a:br>
              <a:rPr lang="en-IN" dirty="0"/>
            </a:br>
            <a:r>
              <a:rPr lang="en-IN" sz="3100" dirty="0"/>
              <a:t>Radio Frequency for Consumer Electronics (RF4CE)</a:t>
            </a:r>
          </a:p>
        </p:txBody>
      </p:sp>
      <p:sp>
        <p:nvSpPr>
          <p:cNvPr id="3" name="Slide Number Placeholder 2"/>
          <p:cNvSpPr>
            <a:spLocks noGrp="1"/>
          </p:cNvSpPr>
          <p:nvPr>
            <p:ph type="sldNum" sz="quarter" idx="12"/>
          </p:nvPr>
        </p:nvSpPr>
        <p:spPr/>
        <p:txBody>
          <a:bodyPr/>
          <a:lstStyle/>
          <a:p>
            <a:fld id="{B6F15528-21DE-4FAA-801E-634DDDAF4B2B}" type="slidenum">
              <a:rPr lang="en-US" smtClean="0"/>
              <a:pPr/>
              <a:t>48</a:t>
            </a:fld>
            <a:endParaRPr lang="en-US"/>
          </a:p>
        </p:txBody>
      </p:sp>
      <p:sp>
        <p:nvSpPr>
          <p:cNvPr id="4" name="Content Placeholder 3"/>
          <p:cNvSpPr>
            <a:spLocks noGrp="1"/>
          </p:cNvSpPr>
          <p:nvPr>
            <p:ph idx="1"/>
          </p:nvPr>
        </p:nvSpPr>
        <p:spPr/>
        <p:txBody>
          <a:bodyPr>
            <a:normAutofit/>
          </a:bodyPr>
          <a:lstStyle/>
          <a:p>
            <a:pPr algn="just"/>
            <a:r>
              <a:rPr lang="en-IN" dirty="0"/>
              <a:t>RF4CE’s intended use is as a device RC system, for example for television </a:t>
            </a:r>
            <a:r>
              <a:rPr lang="en-IN" dirty="0" smtClean="0"/>
              <a:t>set-top-boxes</a:t>
            </a:r>
            <a:r>
              <a:rPr lang="en-IN" dirty="0"/>
              <a:t>. </a:t>
            </a:r>
            <a:endParaRPr lang="en-IN" dirty="0" smtClean="0"/>
          </a:p>
          <a:p>
            <a:pPr lvl="1" algn="just"/>
            <a:r>
              <a:rPr lang="en-IN" dirty="0" smtClean="0"/>
              <a:t>The </a:t>
            </a:r>
            <a:r>
              <a:rPr lang="en-IN" dirty="0"/>
              <a:t>intention is that it overcomes the common problems associated </a:t>
            </a:r>
            <a:r>
              <a:rPr lang="en-IN" dirty="0" smtClean="0"/>
              <a:t>with infrared </a:t>
            </a:r>
            <a:r>
              <a:rPr lang="en-IN" dirty="0"/>
              <a:t>(IR): interoperability, line-of-sight (LOS), and limited enhanced </a:t>
            </a:r>
            <a:r>
              <a:rPr lang="en-IN" dirty="0" smtClean="0"/>
              <a:t>features. </a:t>
            </a:r>
          </a:p>
          <a:p>
            <a:pPr algn="just"/>
            <a:r>
              <a:rPr lang="en-IN" dirty="0" smtClean="0"/>
              <a:t>Vendors </a:t>
            </a:r>
            <a:r>
              <a:rPr lang="en-IN" dirty="0"/>
              <a:t>supported RF4CE </a:t>
            </a:r>
            <a:r>
              <a:rPr lang="en-IN" dirty="0" smtClean="0"/>
              <a:t>is: </a:t>
            </a:r>
            <a:r>
              <a:rPr lang="en-IN" dirty="0"/>
              <a:t>Texas Instruments </a:t>
            </a:r>
            <a:r>
              <a:rPr lang="en-IN" dirty="0" smtClean="0"/>
              <a:t>and Freescale </a:t>
            </a:r>
            <a:r>
              <a:rPr lang="en-IN" dirty="0"/>
              <a:t>Semiconductor, Inc.</a:t>
            </a:r>
          </a:p>
        </p:txBody>
      </p:sp>
    </p:spTree>
    <p:extLst>
      <p:ext uri="{BB962C8B-B14F-4D97-AF65-F5344CB8AC3E}">
        <p14:creationId xmlns:p14="http://schemas.microsoft.com/office/powerpoint/2010/main" val="128577578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t>WPAN Technologies </a:t>
            </a:r>
            <a:r>
              <a:rPr lang="en-IN" dirty="0" smtClean="0"/>
              <a:t>for IoT/M2M</a:t>
            </a:r>
            <a:r>
              <a:rPr lang="en-IN" dirty="0"/>
              <a:t/>
            </a:r>
            <a:br>
              <a:rPr lang="en-IN" dirty="0"/>
            </a:br>
            <a:r>
              <a:rPr lang="en-IN" sz="3100" dirty="0"/>
              <a:t>Bluetooth and its Low-Energy Profile- Overview</a:t>
            </a:r>
          </a:p>
        </p:txBody>
      </p:sp>
      <p:sp>
        <p:nvSpPr>
          <p:cNvPr id="3" name="Slide Number Placeholder 2"/>
          <p:cNvSpPr>
            <a:spLocks noGrp="1"/>
          </p:cNvSpPr>
          <p:nvPr>
            <p:ph type="sldNum" sz="quarter" idx="12"/>
          </p:nvPr>
        </p:nvSpPr>
        <p:spPr/>
        <p:txBody>
          <a:bodyPr/>
          <a:lstStyle/>
          <a:p>
            <a:fld id="{B6F15528-21DE-4FAA-801E-634DDDAF4B2B}" type="slidenum">
              <a:rPr lang="en-US" smtClean="0"/>
              <a:pPr/>
              <a:t>49</a:t>
            </a:fld>
            <a:endParaRPr lang="en-US"/>
          </a:p>
        </p:txBody>
      </p:sp>
      <p:sp>
        <p:nvSpPr>
          <p:cNvPr id="4" name="Content Placeholder 3"/>
          <p:cNvSpPr>
            <a:spLocks noGrp="1"/>
          </p:cNvSpPr>
          <p:nvPr>
            <p:ph idx="1"/>
          </p:nvPr>
        </p:nvSpPr>
        <p:spPr/>
        <p:txBody>
          <a:bodyPr>
            <a:normAutofit/>
          </a:bodyPr>
          <a:lstStyle/>
          <a:p>
            <a:pPr algn="just"/>
            <a:r>
              <a:rPr lang="en-IN" dirty="0"/>
              <a:t>Bluetooth is a WPAN technology based on IEEE </a:t>
            </a:r>
            <a:r>
              <a:rPr lang="en-IN" dirty="0" smtClean="0"/>
              <a:t>802.15.1</a:t>
            </a:r>
          </a:p>
          <a:p>
            <a:pPr algn="just"/>
            <a:r>
              <a:rPr lang="en-IN" dirty="0"/>
              <a:t>Bluetooth was initially developed by Ericsson; in the </a:t>
            </a:r>
            <a:r>
              <a:rPr lang="en-IN" dirty="0" smtClean="0"/>
              <a:t>late 1990s</a:t>
            </a:r>
            <a:r>
              <a:rPr lang="en-IN" dirty="0"/>
              <a:t>, the Bluetooth Special Interest Group (SIG) made their specifications </a:t>
            </a:r>
            <a:r>
              <a:rPr lang="en-IN" dirty="0" smtClean="0"/>
              <a:t>publicly available</a:t>
            </a:r>
            <a:r>
              <a:rPr lang="en-IN" dirty="0"/>
              <a:t>. </a:t>
            </a:r>
            <a:endParaRPr lang="en-IN" dirty="0" smtClean="0"/>
          </a:p>
          <a:p>
            <a:pPr algn="just"/>
            <a:r>
              <a:rPr lang="en-IN" dirty="0" smtClean="0"/>
              <a:t>Soon </a:t>
            </a:r>
            <a:r>
              <a:rPr lang="en-IN" dirty="0"/>
              <a:t>thereafter, the IEEE 802.15 Group took the Bluetooth work </a:t>
            </a:r>
            <a:r>
              <a:rPr lang="en-IN" dirty="0" smtClean="0"/>
              <a:t>and developed </a:t>
            </a:r>
            <a:r>
              <a:rPr lang="en-IN" dirty="0"/>
              <a:t>a vendor-independent standard.</a:t>
            </a:r>
          </a:p>
        </p:txBody>
      </p:sp>
    </p:spTree>
    <p:extLst>
      <p:ext uri="{BB962C8B-B14F-4D97-AF65-F5344CB8AC3E}">
        <p14:creationId xmlns:p14="http://schemas.microsoft.com/office/powerpoint/2010/main" val="245172633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Overview</a:t>
            </a:r>
            <a:endParaRPr lang="en-IN" dirty="0"/>
          </a:p>
        </p:txBody>
      </p:sp>
      <p:sp>
        <p:nvSpPr>
          <p:cNvPr id="3" name="Content Placeholder 2"/>
          <p:cNvSpPr>
            <a:spLocks noGrp="1"/>
          </p:cNvSpPr>
          <p:nvPr>
            <p:ph idx="1"/>
          </p:nvPr>
        </p:nvSpPr>
        <p:spPr/>
        <p:txBody>
          <a:bodyPr>
            <a:normAutofit fontScale="92500" lnSpcReduction="20000"/>
          </a:bodyPr>
          <a:lstStyle/>
          <a:p>
            <a:pPr algn="just"/>
            <a:r>
              <a:rPr lang="en-IN" dirty="0" smtClean="0"/>
              <a:t>Available </a:t>
            </a:r>
            <a:r>
              <a:rPr lang="en-IN" dirty="0"/>
              <a:t>wireless </a:t>
            </a:r>
            <a:r>
              <a:rPr lang="en-IN" dirty="0" smtClean="0"/>
              <a:t>networks that can </a:t>
            </a:r>
            <a:r>
              <a:rPr lang="en-IN" dirty="0"/>
              <a:t>be utilized for IoT/M2M applications include the following</a:t>
            </a:r>
            <a:r>
              <a:rPr lang="en-IN" dirty="0" smtClean="0"/>
              <a:t>:</a:t>
            </a:r>
          </a:p>
          <a:p>
            <a:pPr lvl="1" algn="just"/>
            <a:r>
              <a:rPr lang="en-IN" dirty="0"/>
              <a:t>Personal area networks (PANs): </a:t>
            </a:r>
            <a:r>
              <a:rPr lang="en-IN" dirty="0" err="1"/>
              <a:t>Zigbee</a:t>
            </a:r>
            <a:r>
              <a:rPr lang="en-IN" dirty="0"/>
              <a:t> </a:t>
            </a:r>
            <a:r>
              <a:rPr lang="en-IN" dirty="0" smtClean="0"/>
              <a:t>R, </a:t>
            </a:r>
            <a:r>
              <a:rPr lang="en-IN" dirty="0"/>
              <a:t>Bluetooth </a:t>
            </a:r>
            <a:r>
              <a:rPr lang="en-IN" dirty="0" smtClean="0"/>
              <a:t>R, </a:t>
            </a:r>
            <a:r>
              <a:rPr lang="en-IN" dirty="0"/>
              <a:t>especially </a:t>
            </a:r>
            <a:r>
              <a:rPr lang="en-IN" dirty="0" smtClean="0"/>
              <a:t>Bluetooth low </a:t>
            </a:r>
            <a:r>
              <a:rPr lang="en-IN" dirty="0"/>
              <a:t>energy (BLE), near field communications (NFC), and proprietary </a:t>
            </a:r>
            <a:r>
              <a:rPr lang="en-IN" dirty="0" smtClean="0"/>
              <a:t>systems (e.g</a:t>
            </a:r>
            <a:r>
              <a:rPr lang="en-IN" dirty="0"/>
              <a:t>., ANT+,2 NIKE+3); specifically, there is interest in low-power </a:t>
            </a:r>
            <a:r>
              <a:rPr lang="en-IN" dirty="0" smtClean="0"/>
              <a:t>wireless personal </a:t>
            </a:r>
            <a:r>
              <a:rPr lang="en-IN" dirty="0"/>
              <a:t>area networks (</a:t>
            </a:r>
            <a:r>
              <a:rPr lang="en-IN" dirty="0" err="1"/>
              <a:t>LoWPANs</a:t>
            </a:r>
            <a:r>
              <a:rPr lang="en-IN" dirty="0"/>
              <a:t>); some of these PANs are also classified </a:t>
            </a:r>
            <a:r>
              <a:rPr lang="en-IN" dirty="0" smtClean="0"/>
              <a:t>as low-rate </a:t>
            </a:r>
            <a:r>
              <a:rPr lang="en-IN" dirty="0"/>
              <a:t>wireless personal area networks (LR-WPANs</a:t>
            </a:r>
            <a:r>
              <a:rPr lang="en-IN" dirty="0" smtClean="0"/>
              <a:t>).</a:t>
            </a:r>
          </a:p>
          <a:p>
            <a:pPr lvl="1" algn="just"/>
            <a:r>
              <a:rPr lang="en-IN" dirty="0" smtClean="0"/>
              <a:t>Wireless </a:t>
            </a:r>
            <a:r>
              <a:rPr lang="en-IN" dirty="0"/>
              <a:t>local area networks (WLANs):Wi-Fi </a:t>
            </a:r>
            <a:r>
              <a:rPr lang="en-IN" sz="400" dirty="0"/>
              <a:t>R  </a:t>
            </a:r>
            <a:r>
              <a:rPr lang="en-IN" dirty="0"/>
              <a:t>IEEE Standard 802.11 (</a:t>
            </a:r>
            <a:r>
              <a:rPr lang="en-IN" dirty="0" smtClean="0"/>
              <a:t>including vendor-specific </a:t>
            </a:r>
            <a:r>
              <a:rPr lang="en-IN" dirty="0"/>
              <a:t>implementations for low power</a:t>
            </a:r>
            <a:r>
              <a:rPr lang="en-IN" sz="400" dirty="0"/>
              <a:t>4</a:t>
            </a:r>
            <a:r>
              <a:rPr lang="en-IN" dirty="0"/>
              <a:t>);</a:t>
            </a:r>
          </a:p>
          <a:p>
            <a:pPr lvl="1" algn="just"/>
            <a:r>
              <a:rPr lang="en-IN" dirty="0" smtClean="0"/>
              <a:t>Metropolitan </a:t>
            </a:r>
            <a:r>
              <a:rPr lang="en-IN" dirty="0"/>
              <a:t>area networks (MANs): WiMAX;</a:t>
            </a:r>
          </a:p>
          <a:p>
            <a:pPr lvl="1" algn="just"/>
            <a:r>
              <a:rPr lang="en-IN" dirty="0" smtClean="0"/>
              <a:t>Wireless </a:t>
            </a:r>
            <a:r>
              <a:rPr lang="en-IN" dirty="0"/>
              <a:t>sensor networks (WSN): application-specific </a:t>
            </a:r>
            <a:r>
              <a:rPr lang="en-IN" dirty="0" smtClean="0"/>
              <a:t>technology;</a:t>
            </a:r>
            <a:endParaRPr lang="en-IN" dirty="0"/>
          </a:p>
          <a:p>
            <a:pPr lvl="1" algn="just"/>
            <a:r>
              <a:rPr lang="en-IN" dirty="0" smtClean="0"/>
              <a:t>Third </a:t>
            </a:r>
            <a:r>
              <a:rPr lang="en-IN" dirty="0"/>
              <a:t>generation (3G)/4G cellular: Universal mobile telecommunications </a:t>
            </a:r>
            <a:r>
              <a:rPr lang="en-IN" dirty="0" smtClean="0"/>
              <a:t>system (UMTS</a:t>
            </a:r>
            <a:r>
              <a:rPr lang="en-IN" dirty="0"/>
              <a:t>), general packet radio service (GPRS), enhanced data rates (</a:t>
            </a:r>
            <a:r>
              <a:rPr lang="en-IN" dirty="0" smtClean="0"/>
              <a:t>EDRs) for </a:t>
            </a:r>
            <a:r>
              <a:rPr lang="en-IN" dirty="0"/>
              <a:t>GSM evolution (EDGE), and long-term evolution (LTE</a:t>
            </a:r>
            <a:r>
              <a:rPr lang="en-IN" dirty="0" smtClean="0"/>
              <a:t>);</a:t>
            </a:r>
            <a:endParaRPr lang="en-IN" dirty="0"/>
          </a:p>
          <a:p>
            <a:pPr lvl="1" algn="just"/>
            <a:r>
              <a:rPr lang="en-IN" dirty="0" smtClean="0"/>
              <a:t>Global</a:t>
            </a:r>
            <a:r>
              <a:rPr lang="en-IN" dirty="0"/>
              <a:t>: Satellite networks.</a:t>
            </a:r>
          </a:p>
        </p:txBody>
      </p:sp>
      <p:sp>
        <p:nvSpPr>
          <p:cNvPr id="4" name="Slide Number Placeholder 3"/>
          <p:cNvSpPr>
            <a:spLocks noGrp="1"/>
          </p:cNvSpPr>
          <p:nvPr>
            <p:ph type="sldNum" sz="quarter" idx="12"/>
          </p:nvPr>
        </p:nvSpPr>
        <p:spPr/>
        <p:txBody>
          <a:bodyPr/>
          <a:lstStyle/>
          <a:p>
            <a:fld id="{B6F15528-21DE-4FAA-801E-634DDDAF4B2B}" type="slidenum">
              <a:rPr lang="en-US" smtClean="0"/>
              <a:pPr/>
              <a:t>5</a:t>
            </a:fld>
            <a:endParaRPr lang="en-US"/>
          </a:p>
        </p:txBody>
      </p:sp>
    </p:spTree>
    <p:extLst>
      <p:ext uri="{BB962C8B-B14F-4D97-AF65-F5344CB8AC3E}">
        <p14:creationId xmlns:p14="http://schemas.microsoft.com/office/powerpoint/2010/main" val="164821828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t>WPAN Technologies </a:t>
            </a:r>
            <a:r>
              <a:rPr lang="en-IN" dirty="0" smtClean="0"/>
              <a:t>for IoT/M2M</a:t>
            </a:r>
            <a:r>
              <a:rPr lang="en-IN" dirty="0"/>
              <a:t/>
            </a:r>
            <a:br>
              <a:rPr lang="en-IN" dirty="0"/>
            </a:br>
            <a:r>
              <a:rPr lang="en-IN" sz="3100" dirty="0"/>
              <a:t>Bluetooth and its Low-Energy Profile- Overview</a:t>
            </a:r>
          </a:p>
        </p:txBody>
      </p:sp>
      <p:sp>
        <p:nvSpPr>
          <p:cNvPr id="3" name="Slide Number Placeholder 2"/>
          <p:cNvSpPr>
            <a:spLocks noGrp="1"/>
          </p:cNvSpPr>
          <p:nvPr>
            <p:ph type="sldNum" sz="quarter" idx="12"/>
          </p:nvPr>
        </p:nvSpPr>
        <p:spPr/>
        <p:txBody>
          <a:bodyPr/>
          <a:lstStyle/>
          <a:p>
            <a:fld id="{B6F15528-21DE-4FAA-801E-634DDDAF4B2B}" type="slidenum">
              <a:rPr lang="en-US" smtClean="0"/>
              <a:pPr/>
              <a:t>50</a:t>
            </a:fld>
            <a:endParaRPr lang="en-US"/>
          </a:p>
        </p:txBody>
      </p:sp>
      <p:pic>
        <p:nvPicPr>
          <p:cNvPr id="1026" name="Picture 2"/>
          <p:cNvPicPr>
            <a:picLocks noGrp="1" noChangeAspect="1" noChangeArrowheads="1"/>
          </p:cNvPicPr>
          <p:nvPr>
            <p:ph idx="1"/>
          </p:nvPr>
        </p:nvPicPr>
        <p:blipFill rotWithShape="1">
          <a:blip r:embed="rId3" cstate="print">
            <a:extLst>
              <a:ext uri="{28A0092B-C50C-407E-A947-70E740481C1C}">
                <a14:useLocalDpi xmlns:a14="http://schemas.microsoft.com/office/drawing/2010/main" val="0"/>
              </a:ext>
            </a:extLst>
          </a:blip>
          <a:srcRect/>
          <a:stretch/>
        </p:blipFill>
        <p:spPr bwMode="auto">
          <a:xfrm>
            <a:off x="533400" y="1503217"/>
            <a:ext cx="8077200" cy="52785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35162027"/>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t>WPAN Technologies </a:t>
            </a:r>
            <a:r>
              <a:rPr lang="en-IN" dirty="0" smtClean="0"/>
              <a:t>for IoT/M2M</a:t>
            </a:r>
            <a:r>
              <a:rPr lang="en-IN" dirty="0"/>
              <a:t/>
            </a:r>
            <a:br>
              <a:rPr lang="en-IN" dirty="0"/>
            </a:br>
            <a:r>
              <a:rPr lang="en-IN" sz="3100" dirty="0"/>
              <a:t>Bluetooth and its Low-Energy Profile- Overview</a:t>
            </a:r>
          </a:p>
        </p:txBody>
      </p:sp>
      <p:sp>
        <p:nvSpPr>
          <p:cNvPr id="3" name="Slide Number Placeholder 2"/>
          <p:cNvSpPr>
            <a:spLocks noGrp="1"/>
          </p:cNvSpPr>
          <p:nvPr>
            <p:ph type="sldNum" sz="quarter" idx="12"/>
          </p:nvPr>
        </p:nvSpPr>
        <p:spPr/>
        <p:txBody>
          <a:bodyPr/>
          <a:lstStyle/>
          <a:p>
            <a:fld id="{B6F15528-21DE-4FAA-801E-634DDDAF4B2B}" type="slidenum">
              <a:rPr lang="en-US" smtClean="0"/>
              <a:pPr/>
              <a:t>51</a:t>
            </a:fld>
            <a:endParaRPr lang="en-US"/>
          </a:p>
        </p:txBody>
      </p:sp>
      <p:sp>
        <p:nvSpPr>
          <p:cNvPr id="4" name="Content Placeholder 3"/>
          <p:cNvSpPr>
            <a:spLocks noGrp="1"/>
          </p:cNvSpPr>
          <p:nvPr>
            <p:ph idx="1"/>
          </p:nvPr>
        </p:nvSpPr>
        <p:spPr/>
        <p:txBody>
          <a:bodyPr>
            <a:normAutofit/>
          </a:bodyPr>
          <a:lstStyle/>
          <a:p>
            <a:pPr algn="just"/>
            <a:r>
              <a:rPr lang="en-IN" dirty="0"/>
              <a:t>Bluetooth is a short-range data exchange communication protocol widely </a:t>
            </a:r>
            <a:r>
              <a:rPr lang="en-IN" dirty="0" smtClean="0"/>
              <a:t>used in </a:t>
            </a:r>
            <a:r>
              <a:rPr lang="en-IN" dirty="0"/>
              <a:t>cellular phones, smartphones, tablets, and PDAs (has a range of about 10 m, </a:t>
            </a:r>
            <a:r>
              <a:rPr lang="en-IN" dirty="0" smtClean="0"/>
              <a:t>or a </a:t>
            </a:r>
            <a:r>
              <a:rPr lang="en-IN" dirty="0"/>
              <a:t>maximum of 100 m with power boost). </a:t>
            </a:r>
            <a:endParaRPr lang="en-IN" dirty="0" smtClean="0"/>
          </a:p>
          <a:p>
            <a:pPr algn="just"/>
            <a:r>
              <a:rPr lang="en-IN" dirty="0" smtClean="0"/>
              <a:t>Bluetooth </a:t>
            </a:r>
            <a:r>
              <a:rPr lang="en-IN" dirty="0"/>
              <a:t>is designed for a small </a:t>
            </a:r>
            <a:r>
              <a:rPr lang="en-IN" dirty="0" smtClean="0"/>
              <a:t>variety of </a:t>
            </a:r>
            <a:r>
              <a:rPr lang="en-IN" dirty="0"/>
              <a:t>tasks, such as synchronization, voice headsets, cell-modem calls, and mouse </a:t>
            </a:r>
            <a:r>
              <a:rPr lang="en-IN" dirty="0" smtClean="0"/>
              <a:t>and keyboard </a:t>
            </a:r>
            <a:r>
              <a:rPr lang="en-IN" dirty="0"/>
              <a:t>input. </a:t>
            </a:r>
            <a:endParaRPr lang="en-IN" dirty="0" smtClean="0"/>
          </a:p>
          <a:p>
            <a:pPr algn="just"/>
            <a:r>
              <a:rPr lang="en-IN" dirty="0" smtClean="0"/>
              <a:t>The </a:t>
            </a:r>
            <a:r>
              <a:rPr lang="en-IN" dirty="0"/>
              <a:t>Bluetooth specification defines a low-power, low-cost </a:t>
            </a:r>
            <a:r>
              <a:rPr lang="en-IN" dirty="0" smtClean="0"/>
              <a:t>technology that </a:t>
            </a:r>
            <a:r>
              <a:rPr lang="en-IN" dirty="0"/>
              <a:t>provides a standardized platform for eliminating cables between mobile </a:t>
            </a:r>
            <a:r>
              <a:rPr lang="en-IN" dirty="0" smtClean="0"/>
              <a:t>devices and </a:t>
            </a:r>
            <a:r>
              <a:rPr lang="en-IN" dirty="0"/>
              <a:t>facilitating connections between products.</a:t>
            </a:r>
          </a:p>
        </p:txBody>
      </p:sp>
    </p:spTree>
    <p:extLst>
      <p:ext uri="{BB962C8B-B14F-4D97-AF65-F5344CB8AC3E}">
        <p14:creationId xmlns:p14="http://schemas.microsoft.com/office/powerpoint/2010/main" val="2261877821"/>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t>WPAN Technologies </a:t>
            </a:r>
            <a:r>
              <a:rPr lang="en-IN" dirty="0" smtClean="0"/>
              <a:t>for IoT/M2M</a:t>
            </a:r>
            <a:r>
              <a:rPr lang="en-IN" dirty="0"/>
              <a:t/>
            </a:r>
            <a:br>
              <a:rPr lang="en-IN" dirty="0"/>
            </a:br>
            <a:r>
              <a:rPr lang="en-IN" sz="3100" dirty="0"/>
              <a:t>Bluetooth and its Low-Energy Profile- Overview</a:t>
            </a:r>
          </a:p>
        </p:txBody>
      </p:sp>
      <p:sp>
        <p:nvSpPr>
          <p:cNvPr id="3" name="Slide Number Placeholder 2"/>
          <p:cNvSpPr>
            <a:spLocks noGrp="1"/>
          </p:cNvSpPr>
          <p:nvPr>
            <p:ph type="sldNum" sz="quarter" idx="12"/>
          </p:nvPr>
        </p:nvSpPr>
        <p:spPr/>
        <p:txBody>
          <a:bodyPr/>
          <a:lstStyle/>
          <a:p>
            <a:fld id="{B6F15528-21DE-4FAA-801E-634DDDAF4B2B}" type="slidenum">
              <a:rPr lang="en-US" smtClean="0"/>
              <a:pPr/>
              <a:t>52</a:t>
            </a:fld>
            <a:endParaRPr lang="en-US"/>
          </a:p>
        </p:txBody>
      </p:sp>
      <p:sp>
        <p:nvSpPr>
          <p:cNvPr id="4" name="Content Placeholder 3"/>
          <p:cNvSpPr>
            <a:spLocks noGrp="1"/>
          </p:cNvSpPr>
          <p:nvPr>
            <p:ph idx="1"/>
          </p:nvPr>
        </p:nvSpPr>
        <p:spPr/>
        <p:txBody>
          <a:bodyPr>
            <a:normAutofit/>
          </a:bodyPr>
          <a:lstStyle/>
          <a:p>
            <a:pPr algn="just"/>
            <a:r>
              <a:rPr lang="en-IN" dirty="0"/>
              <a:t>Bluetooth operates in the 2.4-GHz ISM band and has a bandwidth of </a:t>
            </a:r>
            <a:r>
              <a:rPr lang="en-IN" dirty="0" smtClean="0"/>
              <a:t>approximately 1–3 Mbps. </a:t>
            </a:r>
          </a:p>
          <a:p>
            <a:pPr algn="just"/>
            <a:r>
              <a:rPr lang="en-IN" dirty="0" smtClean="0"/>
              <a:t>While </a:t>
            </a:r>
            <a:r>
              <a:rPr lang="en-IN" dirty="0"/>
              <a:t>the cost of Bluetooth equipment is significantly lower </a:t>
            </a:r>
            <a:r>
              <a:rPr lang="en-IN" dirty="0" smtClean="0"/>
              <a:t>than the </a:t>
            </a:r>
            <a:r>
              <a:rPr lang="en-IN" dirty="0"/>
              <a:t>cost of WLAN, the transmission range of 10 m or less and the data transfer </a:t>
            </a:r>
            <a:r>
              <a:rPr lang="en-IN" dirty="0" smtClean="0"/>
              <a:t>rate 12 </a:t>
            </a:r>
            <a:r>
              <a:rPr lang="en-IN" dirty="0"/>
              <a:t>Mbps or less (in Version 2.0 of the standard) are often considered a drawback.</a:t>
            </a:r>
          </a:p>
        </p:txBody>
      </p:sp>
    </p:spTree>
    <p:extLst>
      <p:ext uri="{BB962C8B-B14F-4D97-AF65-F5344CB8AC3E}">
        <p14:creationId xmlns:p14="http://schemas.microsoft.com/office/powerpoint/2010/main" val="232293400"/>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t>WPAN Technologies </a:t>
            </a:r>
            <a:r>
              <a:rPr lang="en-IN" dirty="0" smtClean="0"/>
              <a:t>for IoT/M2M</a:t>
            </a:r>
            <a:r>
              <a:rPr lang="en-IN" dirty="0"/>
              <a:t/>
            </a:r>
            <a:br>
              <a:rPr lang="en-IN" dirty="0"/>
            </a:br>
            <a:r>
              <a:rPr lang="en-IN" sz="3100" dirty="0"/>
              <a:t>Bluetooth and its Low-Energy Profile- Overview</a:t>
            </a:r>
          </a:p>
        </p:txBody>
      </p:sp>
      <p:sp>
        <p:nvSpPr>
          <p:cNvPr id="3" name="Slide Number Placeholder 2"/>
          <p:cNvSpPr>
            <a:spLocks noGrp="1"/>
          </p:cNvSpPr>
          <p:nvPr>
            <p:ph type="sldNum" sz="quarter" idx="12"/>
          </p:nvPr>
        </p:nvSpPr>
        <p:spPr/>
        <p:txBody>
          <a:bodyPr/>
          <a:lstStyle/>
          <a:p>
            <a:fld id="{B6F15528-21DE-4FAA-801E-634DDDAF4B2B}" type="slidenum">
              <a:rPr lang="en-US" smtClean="0"/>
              <a:pPr/>
              <a:t>53</a:t>
            </a:fld>
            <a:endParaRPr lang="en-US"/>
          </a:p>
        </p:txBody>
      </p:sp>
      <p:pic>
        <p:nvPicPr>
          <p:cNvPr id="2050" name="Picture 2"/>
          <p:cNvPicPr>
            <a:picLocks noGrp="1" noChangeAspect="1" noChangeArrowheads="1"/>
          </p:cNvPicPr>
          <p:nvPr>
            <p:ph idx="1"/>
          </p:nvPr>
        </p:nvPicPr>
        <p:blipFill rotWithShape="1">
          <a:blip r:embed="rId3" cstate="print">
            <a:extLst>
              <a:ext uri="{28A0092B-C50C-407E-A947-70E740481C1C}">
                <a14:useLocalDpi xmlns:a14="http://schemas.microsoft.com/office/drawing/2010/main" val="0"/>
              </a:ext>
            </a:extLst>
          </a:blip>
          <a:srcRect/>
          <a:stretch/>
        </p:blipFill>
        <p:spPr bwMode="auto">
          <a:xfrm>
            <a:off x="1676400" y="1524000"/>
            <a:ext cx="5791200" cy="521642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4932365"/>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t>WPAN Technologies </a:t>
            </a:r>
            <a:r>
              <a:rPr lang="en-IN" dirty="0" smtClean="0"/>
              <a:t>for IoT/M2M</a:t>
            </a:r>
            <a:r>
              <a:rPr lang="en-IN" dirty="0"/>
              <a:t/>
            </a:r>
            <a:br>
              <a:rPr lang="en-IN" dirty="0"/>
            </a:br>
            <a:r>
              <a:rPr lang="en-IN" sz="3100" dirty="0"/>
              <a:t>Bluetooth and its Low-Energy Profile- Overview</a:t>
            </a:r>
          </a:p>
        </p:txBody>
      </p:sp>
      <p:sp>
        <p:nvSpPr>
          <p:cNvPr id="3" name="Slide Number Placeholder 2"/>
          <p:cNvSpPr>
            <a:spLocks noGrp="1"/>
          </p:cNvSpPr>
          <p:nvPr>
            <p:ph type="sldNum" sz="quarter" idx="12"/>
          </p:nvPr>
        </p:nvSpPr>
        <p:spPr/>
        <p:txBody>
          <a:bodyPr/>
          <a:lstStyle/>
          <a:p>
            <a:fld id="{B6F15528-21DE-4FAA-801E-634DDDAF4B2B}" type="slidenum">
              <a:rPr lang="en-US" smtClean="0"/>
              <a:pPr/>
              <a:t>54</a:t>
            </a:fld>
            <a:endParaRPr lang="en-US"/>
          </a:p>
        </p:txBody>
      </p:sp>
      <p:sp>
        <p:nvSpPr>
          <p:cNvPr id="4" name="Content Placeholder 3"/>
          <p:cNvSpPr>
            <a:spLocks noGrp="1"/>
          </p:cNvSpPr>
          <p:nvPr>
            <p:ph idx="1"/>
          </p:nvPr>
        </p:nvSpPr>
        <p:spPr/>
        <p:txBody>
          <a:bodyPr/>
          <a:lstStyle/>
          <a:p>
            <a:pPr algn="just"/>
            <a:r>
              <a:rPr lang="en-IN" dirty="0"/>
              <a:t>The sublayers of IEEE 802.15 are as follows: </a:t>
            </a:r>
            <a:endParaRPr lang="en-IN" dirty="0" smtClean="0"/>
          </a:p>
          <a:p>
            <a:pPr lvl="1" algn="just"/>
            <a:r>
              <a:rPr lang="en-IN" dirty="0" smtClean="0"/>
              <a:t>(</a:t>
            </a:r>
            <a:r>
              <a:rPr lang="en-IN" dirty="0" err="1"/>
              <a:t>i</a:t>
            </a:r>
            <a:r>
              <a:rPr lang="en-IN" dirty="0"/>
              <a:t>) RF layer; </a:t>
            </a:r>
            <a:endParaRPr lang="en-IN" dirty="0" smtClean="0"/>
          </a:p>
          <a:p>
            <a:pPr lvl="1" algn="just"/>
            <a:r>
              <a:rPr lang="en-IN" dirty="0" smtClean="0"/>
              <a:t>(</a:t>
            </a:r>
            <a:r>
              <a:rPr lang="en-IN" dirty="0"/>
              <a:t>ii) baseband layer;</a:t>
            </a:r>
          </a:p>
          <a:p>
            <a:pPr lvl="1" algn="just"/>
            <a:r>
              <a:rPr lang="en-IN" dirty="0"/>
              <a:t>(iii) the link manager (an MAC-level protocol</a:t>
            </a:r>
            <a:r>
              <a:rPr lang="en-IN" dirty="0" smtClean="0"/>
              <a:t>);</a:t>
            </a:r>
          </a:p>
          <a:p>
            <a:pPr lvl="1" algn="just"/>
            <a:r>
              <a:rPr lang="en-IN" dirty="0" smtClean="0"/>
              <a:t>(</a:t>
            </a:r>
            <a:r>
              <a:rPr lang="en-IN" dirty="0"/>
              <a:t>iv) the logical link control </a:t>
            </a:r>
            <a:r>
              <a:rPr lang="en-IN" dirty="0" smtClean="0"/>
              <a:t>and adaptation </a:t>
            </a:r>
            <a:r>
              <a:rPr lang="en-IN" dirty="0"/>
              <a:t>protocol </a:t>
            </a:r>
            <a:r>
              <a:rPr lang="en-IN" dirty="0" smtClean="0"/>
              <a:t>(L2CAP</a:t>
            </a:r>
            <a:r>
              <a:rPr lang="en-IN" dirty="0"/>
              <a:t>) (also an MAC-level protocol).</a:t>
            </a:r>
          </a:p>
        </p:txBody>
      </p:sp>
    </p:spTree>
    <p:extLst>
      <p:ext uri="{BB962C8B-B14F-4D97-AF65-F5344CB8AC3E}">
        <p14:creationId xmlns:p14="http://schemas.microsoft.com/office/powerpoint/2010/main" val="637338570"/>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t>WPAN Technologies </a:t>
            </a:r>
            <a:r>
              <a:rPr lang="en-IN" dirty="0" smtClean="0"/>
              <a:t>for IoT/M2M</a:t>
            </a:r>
            <a:r>
              <a:rPr lang="en-IN" dirty="0"/>
              <a:t/>
            </a:r>
            <a:br>
              <a:rPr lang="en-IN" dirty="0"/>
            </a:br>
            <a:r>
              <a:rPr lang="en-IN" sz="3100" dirty="0"/>
              <a:t>Bluetooth and its Low-Energy Profile- Overview</a:t>
            </a:r>
          </a:p>
        </p:txBody>
      </p:sp>
      <p:sp>
        <p:nvSpPr>
          <p:cNvPr id="3" name="Slide Number Placeholder 2"/>
          <p:cNvSpPr>
            <a:spLocks noGrp="1"/>
          </p:cNvSpPr>
          <p:nvPr>
            <p:ph type="sldNum" sz="quarter" idx="12"/>
          </p:nvPr>
        </p:nvSpPr>
        <p:spPr/>
        <p:txBody>
          <a:bodyPr/>
          <a:lstStyle/>
          <a:p>
            <a:fld id="{B6F15528-21DE-4FAA-801E-634DDDAF4B2B}" type="slidenum">
              <a:rPr lang="en-US" smtClean="0"/>
              <a:pPr/>
              <a:t>55</a:t>
            </a:fld>
            <a:endParaRPr lang="en-US"/>
          </a:p>
        </p:txBody>
      </p:sp>
      <p:sp>
        <p:nvSpPr>
          <p:cNvPr id="4" name="Content Placeholder 3"/>
          <p:cNvSpPr>
            <a:spLocks noGrp="1"/>
          </p:cNvSpPr>
          <p:nvPr>
            <p:ph idx="1"/>
          </p:nvPr>
        </p:nvSpPr>
        <p:spPr/>
        <p:txBody>
          <a:bodyPr>
            <a:normAutofit fontScale="92500" lnSpcReduction="20000"/>
          </a:bodyPr>
          <a:lstStyle/>
          <a:p>
            <a:pPr algn="just"/>
            <a:r>
              <a:rPr lang="en-IN" b="1" dirty="0" smtClean="0"/>
              <a:t>RF </a:t>
            </a:r>
            <a:r>
              <a:rPr lang="en-IN" b="1" dirty="0"/>
              <a:t>layer</a:t>
            </a:r>
            <a:r>
              <a:rPr lang="en-IN" dirty="0"/>
              <a:t>: The air interface is based on antenna power range starting from </a:t>
            </a:r>
            <a:r>
              <a:rPr lang="en-IN" dirty="0" smtClean="0"/>
              <a:t>0 </a:t>
            </a:r>
            <a:r>
              <a:rPr lang="en-IN" dirty="0" err="1" smtClean="0"/>
              <a:t>dBm</a:t>
            </a:r>
            <a:r>
              <a:rPr lang="en-IN" dirty="0" smtClean="0"/>
              <a:t> up </a:t>
            </a:r>
            <a:r>
              <a:rPr lang="en-IN" dirty="0"/>
              <a:t>to 20 </a:t>
            </a:r>
            <a:r>
              <a:rPr lang="en-IN" dirty="0" err="1"/>
              <a:t>dBm</a:t>
            </a:r>
            <a:r>
              <a:rPr lang="en-IN" dirty="0"/>
              <a:t>, 2.4 GHz band, and the link range from 0.1 to 10 m.</a:t>
            </a:r>
          </a:p>
          <a:p>
            <a:pPr algn="just"/>
            <a:r>
              <a:rPr lang="en-IN" b="1" dirty="0" smtClean="0"/>
              <a:t>Baseband </a:t>
            </a:r>
            <a:r>
              <a:rPr lang="en-IN" b="1" dirty="0"/>
              <a:t>layer</a:t>
            </a:r>
            <a:r>
              <a:rPr lang="en-IN" dirty="0"/>
              <a:t>: The baseband layer establishes the Bluetooth </a:t>
            </a:r>
            <a:r>
              <a:rPr lang="en-IN" i="1" dirty="0" err="1"/>
              <a:t>piconet</a:t>
            </a:r>
            <a:r>
              <a:rPr lang="en-IN" dirty="0"/>
              <a:t>. </a:t>
            </a:r>
            <a:r>
              <a:rPr lang="en-IN" dirty="0" smtClean="0"/>
              <a:t>The </a:t>
            </a:r>
            <a:r>
              <a:rPr lang="en-IN" dirty="0" err="1" smtClean="0"/>
              <a:t>piconet</a:t>
            </a:r>
            <a:r>
              <a:rPr lang="en-IN" dirty="0" smtClean="0"/>
              <a:t> </a:t>
            </a:r>
            <a:r>
              <a:rPr lang="en-IN" dirty="0"/>
              <a:t>is formed when two Bluetooth devices connect. In a </a:t>
            </a:r>
            <a:r>
              <a:rPr lang="en-IN" dirty="0" err="1"/>
              <a:t>piconet</a:t>
            </a:r>
            <a:r>
              <a:rPr lang="en-IN" dirty="0"/>
              <a:t>, one </a:t>
            </a:r>
            <a:r>
              <a:rPr lang="en-IN" dirty="0" smtClean="0"/>
              <a:t>device acts </a:t>
            </a:r>
            <a:r>
              <a:rPr lang="en-IN" dirty="0"/>
              <a:t>as the master and the other devices act as slaves.</a:t>
            </a:r>
          </a:p>
          <a:p>
            <a:pPr algn="just"/>
            <a:r>
              <a:rPr lang="en-IN" b="1" dirty="0" smtClean="0"/>
              <a:t>Link </a:t>
            </a:r>
            <a:r>
              <a:rPr lang="en-IN" b="1" dirty="0"/>
              <a:t>manager</a:t>
            </a:r>
            <a:r>
              <a:rPr lang="en-IN" dirty="0"/>
              <a:t>: The link manager establishes the link between </a:t>
            </a:r>
            <a:r>
              <a:rPr lang="en-IN" dirty="0" smtClean="0"/>
              <a:t>Bluetooth devices</a:t>
            </a:r>
            <a:r>
              <a:rPr lang="en-IN" dirty="0"/>
              <a:t>. Additional functions include security, negotiation of Baseband </a:t>
            </a:r>
            <a:r>
              <a:rPr lang="en-IN" dirty="0" smtClean="0"/>
              <a:t>packet sizes</a:t>
            </a:r>
            <a:r>
              <a:rPr lang="en-IN" dirty="0"/>
              <a:t>, power mode and duty cycle control of the Bluetooth device, and </a:t>
            </a:r>
            <a:r>
              <a:rPr lang="en-IN" dirty="0" smtClean="0"/>
              <a:t>the connection states </a:t>
            </a:r>
            <a:r>
              <a:rPr lang="en-IN" dirty="0"/>
              <a:t>of a Bluetooth device in a </a:t>
            </a:r>
            <a:r>
              <a:rPr lang="en-IN" dirty="0" err="1"/>
              <a:t>piconet</a:t>
            </a:r>
            <a:r>
              <a:rPr lang="en-IN" dirty="0"/>
              <a:t>.</a:t>
            </a:r>
          </a:p>
          <a:p>
            <a:pPr algn="just"/>
            <a:r>
              <a:rPr lang="en-IN" b="1" dirty="0" smtClean="0"/>
              <a:t>L2CAP</a:t>
            </a:r>
            <a:r>
              <a:rPr lang="en-IN" dirty="0"/>
              <a:t>: This sublayer provides the upper-layer protocols with </a:t>
            </a:r>
            <a:r>
              <a:rPr lang="en-IN" dirty="0" smtClean="0"/>
              <a:t>connectionless and </a:t>
            </a:r>
            <a:r>
              <a:rPr lang="en-IN" dirty="0"/>
              <a:t>connection-oriented services. The services provided by this layer </a:t>
            </a:r>
            <a:r>
              <a:rPr lang="en-IN" dirty="0" smtClean="0"/>
              <a:t>include protocol </a:t>
            </a:r>
            <a:r>
              <a:rPr lang="en-IN" dirty="0"/>
              <a:t>multiplexing capability, segmentation and reassembly of packets, </a:t>
            </a:r>
            <a:r>
              <a:rPr lang="en-IN" dirty="0" smtClean="0"/>
              <a:t>and group </a:t>
            </a:r>
            <a:r>
              <a:rPr lang="en-IN" dirty="0"/>
              <a:t>abstractions.</a:t>
            </a:r>
          </a:p>
        </p:txBody>
      </p:sp>
    </p:spTree>
    <p:extLst>
      <p:ext uri="{BB962C8B-B14F-4D97-AF65-F5344CB8AC3E}">
        <p14:creationId xmlns:p14="http://schemas.microsoft.com/office/powerpoint/2010/main" val="2460043374"/>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t>WPAN Technologies </a:t>
            </a:r>
            <a:r>
              <a:rPr lang="en-IN" dirty="0" smtClean="0"/>
              <a:t>for IoT/M2M</a:t>
            </a:r>
            <a:r>
              <a:rPr lang="en-IN" dirty="0"/>
              <a:t/>
            </a:r>
            <a:br>
              <a:rPr lang="en-IN" dirty="0"/>
            </a:br>
            <a:r>
              <a:rPr lang="en-IN" sz="3100" dirty="0"/>
              <a:t>Bluetooth and its Low-Energy Profile- Overview</a:t>
            </a:r>
          </a:p>
        </p:txBody>
      </p:sp>
      <p:sp>
        <p:nvSpPr>
          <p:cNvPr id="3" name="Slide Number Placeholder 2"/>
          <p:cNvSpPr>
            <a:spLocks noGrp="1"/>
          </p:cNvSpPr>
          <p:nvPr>
            <p:ph type="sldNum" sz="quarter" idx="12"/>
          </p:nvPr>
        </p:nvSpPr>
        <p:spPr/>
        <p:txBody>
          <a:bodyPr/>
          <a:lstStyle/>
          <a:p>
            <a:fld id="{B6F15528-21DE-4FAA-801E-634DDDAF4B2B}" type="slidenum">
              <a:rPr lang="en-US" smtClean="0"/>
              <a:pPr/>
              <a:t>56</a:t>
            </a:fld>
            <a:endParaRPr lang="en-US"/>
          </a:p>
        </p:txBody>
      </p:sp>
      <p:sp>
        <p:nvSpPr>
          <p:cNvPr id="4" name="Content Placeholder 3"/>
          <p:cNvSpPr>
            <a:spLocks noGrp="1"/>
          </p:cNvSpPr>
          <p:nvPr>
            <p:ph idx="1"/>
          </p:nvPr>
        </p:nvSpPr>
        <p:spPr/>
        <p:txBody>
          <a:bodyPr>
            <a:normAutofit/>
          </a:bodyPr>
          <a:lstStyle/>
          <a:p>
            <a:pPr algn="just"/>
            <a:r>
              <a:rPr lang="en-IN" dirty="0"/>
              <a:t>BLE is an alternative to the “power management” </a:t>
            </a:r>
            <a:r>
              <a:rPr lang="en-IN" dirty="0" smtClean="0"/>
              <a:t>features as </a:t>
            </a:r>
            <a:r>
              <a:rPr lang="en-IN" dirty="0"/>
              <a:t>part of the standard </a:t>
            </a:r>
            <a:r>
              <a:rPr lang="en-IN" dirty="0" smtClean="0"/>
              <a:t>Bluetooth protocols</a:t>
            </a:r>
            <a:r>
              <a:rPr lang="en-IN" dirty="0"/>
              <a:t>. </a:t>
            </a:r>
            <a:endParaRPr lang="en-IN" dirty="0" smtClean="0"/>
          </a:p>
          <a:p>
            <a:pPr algn="just"/>
            <a:r>
              <a:rPr lang="en-IN" dirty="0" smtClean="0"/>
              <a:t>BLE </a:t>
            </a:r>
            <a:r>
              <a:rPr lang="en-IN" dirty="0"/>
              <a:t>is aimed at very low-power applications running off a coin </a:t>
            </a:r>
            <a:r>
              <a:rPr lang="en-IN" dirty="0" smtClean="0"/>
              <a:t>cell: </a:t>
            </a:r>
          </a:p>
          <a:p>
            <a:pPr lvl="1" algn="just"/>
            <a:r>
              <a:rPr lang="en-IN" dirty="0" smtClean="0"/>
              <a:t>it </a:t>
            </a:r>
            <a:r>
              <a:rPr lang="en-IN" dirty="0"/>
              <a:t>is capable of reporting data from a sensor for up to a year from a small </a:t>
            </a:r>
            <a:r>
              <a:rPr lang="en-IN" dirty="0" smtClean="0"/>
              <a:t>button battery </a:t>
            </a:r>
            <a:r>
              <a:rPr lang="en-IN" dirty="0"/>
              <a:t>without recharging. </a:t>
            </a:r>
            <a:endParaRPr lang="en-IN" dirty="0" smtClean="0"/>
          </a:p>
          <a:p>
            <a:pPr lvl="1" algn="just"/>
            <a:r>
              <a:rPr lang="en-IN" dirty="0" smtClean="0"/>
              <a:t>data </a:t>
            </a:r>
            <a:r>
              <a:rPr lang="en-IN" dirty="0"/>
              <a:t>rate and radio range are </a:t>
            </a:r>
            <a:r>
              <a:rPr lang="en-IN" dirty="0" smtClean="0"/>
              <a:t>lower, </a:t>
            </a:r>
          </a:p>
          <a:p>
            <a:pPr lvl="1" algn="just"/>
            <a:r>
              <a:rPr lang="en-IN" dirty="0" smtClean="0"/>
              <a:t>the </a:t>
            </a:r>
            <a:r>
              <a:rPr lang="en-IN" dirty="0"/>
              <a:t>low-power and long battery life </a:t>
            </a:r>
            <a:r>
              <a:rPr lang="en-IN" dirty="0" smtClean="0"/>
              <a:t>make it </a:t>
            </a:r>
            <a:r>
              <a:rPr lang="en-IN" dirty="0"/>
              <a:t>suitable for short-range monitoring applications in medicine</a:t>
            </a:r>
            <a:r>
              <a:rPr lang="en-IN" dirty="0" smtClean="0"/>
              <a:t>.</a:t>
            </a:r>
          </a:p>
          <a:p>
            <a:pPr lvl="1" algn="just"/>
            <a:r>
              <a:rPr lang="en-IN" dirty="0" smtClean="0"/>
              <a:t>BLE </a:t>
            </a:r>
            <a:r>
              <a:rPr lang="en-IN" dirty="0"/>
              <a:t>sensor </a:t>
            </a:r>
            <a:r>
              <a:rPr lang="en-IN" dirty="0" smtClean="0"/>
              <a:t>devices are </a:t>
            </a:r>
            <a:r>
              <a:rPr lang="en-IN" dirty="0"/>
              <a:t>typically required to operate for many years without needing a new battery</a:t>
            </a:r>
            <a:r>
              <a:rPr lang="en-IN" dirty="0" smtClean="0"/>
              <a:t>;</a:t>
            </a:r>
            <a:endParaRPr lang="en-IN" dirty="0"/>
          </a:p>
        </p:txBody>
      </p:sp>
    </p:spTree>
    <p:extLst>
      <p:ext uri="{BB962C8B-B14F-4D97-AF65-F5344CB8AC3E}">
        <p14:creationId xmlns:p14="http://schemas.microsoft.com/office/powerpoint/2010/main" val="1902326033"/>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t>WPAN Technologies </a:t>
            </a:r>
            <a:r>
              <a:rPr lang="en-IN" dirty="0" smtClean="0"/>
              <a:t>for IoT/M2M</a:t>
            </a:r>
            <a:r>
              <a:rPr lang="en-IN" dirty="0"/>
              <a:t/>
            </a:r>
            <a:br>
              <a:rPr lang="en-IN" dirty="0"/>
            </a:br>
            <a:r>
              <a:rPr lang="en-IN" sz="3100" dirty="0"/>
              <a:t>Bluetooth and its Low-Energy Profile- Overview</a:t>
            </a:r>
          </a:p>
        </p:txBody>
      </p:sp>
      <p:sp>
        <p:nvSpPr>
          <p:cNvPr id="3" name="Slide Number Placeholder 2"/>
          <p:cNvSpPr>
            <a:spLocks noGrp="1"/>
          </p:cNvSpPr>
          <p:nvPr>
            <p:ph type="sldNum" sz="quarter" idx="12"/>
          </p:nvPr>
        </p:nvSpPr>
        <p:spPr/>
        <p:txBody>
          <a:bodyPr/>
          <a:lstStyle/>
          <a:p>
            <a:fld id="{B6F15528-21DE-4FAA-801E-634DDDAF4B2B}" type="slidenum">
              <a:rPr lang="en-US" smtClean="0"/>
              <a:pPr/>
              <a:t>57</a:t>
            </a:fld>
            <a:endParaRPr lang="en-US"/>
          </a:p>
        </p:txBody>
      </p:sp>
      <p:sp>
        <p:nvSpPr>
          <p:cNvPr id="4" name="Content Placeholder 3"/>
          <p:cNvSpPr>
            <a:spLocks noGrp="1"/>
          </p:cNvSpPr>
          <p:nvPr>
            <p:ph idx="1"/>
          </p:nvPr>
        </p:nvSpPr>
        <p:spPr/>
        <p:txBody>
          <a:bodyPr>
            <a:normAutofit/>
          </a:bodyPr>
          <a:lstStyle/>
          <a:p>
            <a:pPr algn="just"/>
            <a:r>
              <a:rPr lang="en-IN" dirty="0"/>
              <a:t>Current chip designs allow for two types of implementation</a:t>
            </a:r>
            <a:r>
              <a:rPr lang="en-IN" dirty="0" smtClean="0"/>
              <a:t>—</a:t>
            </a:r>
          </a:p>
          <a:p>
            <a:pPr lvl="1" algn="just"/>
            <a:r>
              <a:rPr lang="en-IN" dirty="0" smtClean="0"/>
              <a:t>dual </a:t>
            </a:r>
            <a:r>
              <a:rPr lang="en-IN" dirty="0"/>
              <a:t>mode and </a:t>
            </a:r>
            <a:r>
              <a:rPr lang="en-IN" dirty="0" smtClean="0"/>
              <a:t>single mode</a:t>
            </a:r>
            <a:r>
              <a:rPr lang="en-IN" dirty="0"/>
              <a:t>. </a:t>
            </a:r>
            <a:endParaRPr lang="en-IN" dirty="0" smtClean="0"/>
          </a:p>
          <a:p>
            <a:pPr lvl="2" algn="just"/>
            <a:r>
              <a:rPr lang="en-IN" dirty="0" smtClean="0"/>
              <a:t>In </a:t>
            </a:r>
            <a:r>
              <a:rPr lang="en-IN" dirty="0"/>
              <a:t>a single-mode implementation, the BLE protocol stack is </a:t>
            </a:r>
            <a:r>
              <a:rPr lang="en-IN" dirty="0" smtClean="0"/>
              <a:t>implemented solely</a:t>
            </a:r>
            <a:r>
              <a:rPr lang="en-IN" dirty="0"/>
              <a:t>. </a:t>
            </a:r>
            <a:endParaRPr lang="en-IN" dirty="0" smtClean="0"/>
          </a:p>
          <a:p>
            <a:pPr lvl="2" algn="just"/>
            <a:r>
              <a:rPr lang="en-IN" dirty="0" smtClean="0"/>
              <a:t>In </a:t>
            </a:r>
            <a:r>
              <a:rPr lang="en-IN" dirty="0"/>
              <a:t>a dual-mode implementation, BLE functionality is integrated into an </a:t>
            </a:r>
            <a:r>
              <a:rPr lang="en-IN" dirty="0" smtClean="0"/>
              <a:t>existing Classic </a:t>
            </a:r>
            <a:r>
              <a:rPr lang="en-IN" dirty="0"/>
              <a:t>Bluetooth controller. </a:t>
            </a:r>
            <a:endParaRPr lang="en-IN" dirty="0" smtClean="0"/>
          </a:p>
          <a:p>
            <a:pPr lvl="1" algn="just"/>
            <a:r>
              <a:rPr lang="en-IN" dirty="0" smtClean="0"/>
              <a:t>Most new Bluetooth </a:t>
            </a:r>
            <a:r>
              <a:rPr lang="en-IN" dirty="0"/>
              <a:t>chipsets from leading </a:t>
            </a:r>
            <a:r>
              <a:rPr lang="en-IN" dirty="0" smtClean="0"/>
              <a:t>Bluetooth silicon </a:t>
            </a:r>
            <a:r>
              <a:rPr lang="en-IN" dirty="0"/>
              <a:t>manufacturers are expected to support Bluetooth and the new BLE functionality</a:t>
            </a:r>
          </a:p>
        </p:txBody>
      </p:sp>
    </p:spTree>
    <p:extLst>
      <p:ext uri="{BB962C8B-B14F-4D97-AF65-F5344CB8AC3E}">
        <p14:creationId xmlns:p14="http://schemas.microsoft.com/office/powerpoint/2010/main" val="1969148589"/>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t>WPAN Technologies </a:t>
            </a:r>
            <a:r>
              <a:rPr lang="en-IN" dirty="0" smtClean="0"/>
              <a:t>for IoT/M2M</a:t>
            </a:r>
            <a:r>
              <a:rPr lang="en-IN" dirty="0"/>
              <a:t/>
            </a:r>
            <a:br>
              <a:rPr lang="en-IN" dirty="0"/>
            </a:br>
            <a:r>
              <a:rPr lang="en-IN" sz="3100" dirty="0"/>
              <a:t>Bluetooth and its Low-Energy Profile- Overview</a:t>
            </a:r>
          </a:p>
        </p:txBody>
      </p:sp>
      <p:sp>
        <p:nvSpPr>
          <p:cNvPr id="3" name="Slide Number Placeholder 2"/>
          <p:cNvSpPr>
            <a:spLocks noGrp="1"/>
          </p:cNvSpPr>
          <p:nvPr>
            <p:ph type="sldNum" sz="quarter" idx="12"/>
          </p:nvPr>
        </p:nvSpPr>
        <p:spPr/>
        <p:txBody>
          <a:bodyPr/>
          <a:lstStyle/>
          <a:p>
            <a:fld id="{B6F15528-21DE-4FAA-801E-634DDDAF4B2B}" type="slidenum">
              <a:rPr lang="en-US" smtClean="0"/>
              <a:pPr/>
              <a:t>58</a:t>
            </a:fld>
            <a:endParaRPr lang="en-US"/>
          </a:p>
        </p:txBody>
      </p:sp>
      <p:pic>
        <p:nvPicPr>
          <p:cNvPr id="1026"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457200" y="2337701"/>
            <a:ext cx="8229600" cy="34017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30185404"/>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t>WPAN Technologies </a:t>
            </a:r>
            <a:r>
              <a:rPr lang="en-IN" dirty="0" smtClean="0"/>
              <a:t>for IoT/M2M</a:t>
            </a:r>
            <a:r>
              <a:rPr lang="en-IN" dirty="0"/>
              <a:t/>
            </a:r>
            <a:br>
              <a:rPr lang="en-IN" dirty="0"/>
            </a:br>
            <a:r>
              <a:rPr lang="en-IN" sz="3100" dirty="0"/>
              <a:t>Bluetooth and its Low-Energy Profile- Overview</a:t>
            </a:r>
          </a:p>
        </p:txBody>
      </p:sp>
      <p:sp>
        <p:nvSpPr>
          <p:cNvPr id="3" name="Slide Number Placeholder 2"/>
          <p:cNvSpPr>
            <a:spLocks noGrp="1"/>
          </p:cNvSpPr>
          <p:nvPr>
            <p:ph type="sldNum" sz="quarter" idx="12"/>
          </p:nvPr>
        </p:nvSpPr>
        <p:spPr/>
        <p:txBody>
          <a:bodyPr/>
          <a:lstStyle/>
          <a:p>
            <a:fld id="{B6F15528-21DE-4FAA-801E-634DDDAF4B2B}" type="slidenum">
              <a:rPr lang="en-US" smtClean="0"/>
              <a:pPr/>
              <a:t>59</a:t>
            </a:fld>
            <a:endParaRPr lang="en-US"/>
          </a:p>
        </p:txBody>
      </p:sp>
      <p:pic>
        <p:nvPicPr>
          <p:cNvPr id="2050" name="Picture 2"/>
          <p:cNvPicPr>
            <a:picLocks noGrp="1" noChangeAspect="1" noChangeArrowheads="1"/>
          </p:cNvPicPr>
          <p:nvPr>
            <p:ph idx="1"/>
          </p:nvPr>
        </p:nvPicPr>
        <p:blipFill rotWithShape="1">
          <a:blip r:embed="rId3" cstate="print">
            <a:extLst>
              <a:ext uri="{28A0092B-C50C-407E-A947-70E740481C1C}">
                <a14:useLocalDpi xmlns:a14="http://schemas.microsoft.com/office/drawing/2010/main" val="0"/>
              </a:ext>
            </a:extLst>
          </a:blip>
          <a:srcRect/>
          <a:stretch/>
        </p:blipFill>
        <p:spPr bwMode="auto">
          <a:xfrm>
            <a:off x="2209800" y="1600200"/>
            <a:ext cx="4724400" cy="51411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6275198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Overview</a:t>
            </a:r>
            <a:endParaRPr lang="en-IN" dirty="0"/>
          </a:p>
        </p:txBody>
      </p:sp>
      <p:sp>
        <p:nvSpPr>
          <p:cNvPr id="3" name="Content Placeholder 2"/>
          <p:cNvSpPr>
            <a:spLocks noGrp="1"/>
          </p:cNvSpPr>
          <p:nvPr>
            <p:ph idx="1"/>
          </p:nvPr>
        </p:nvSpPr>
        <p:spPr/>
        <p:txBody>
          <a:bodyPr>
            <a:normAutofit/>
          </a:bodyPr>
          <a:lstStyle/>
          <a:p>
            <a:pPr algn="just"/>
            <a:r>
              <a:rPr lang="en-IN" dirty="0" smtClean="0"/>
              <a:t>IoT/M2M </a:t>
            </a:r>
            <a:r>
              <a:rPr lang="en-IN" dirty="0"/>
              <a:t>connectivity </a:t>
            </a:r>
            <a:r>
              <a:rPr lang="en-IN" dirty="0" smtClean="0"/>
              <a:t>using </a:t>
            </a:r>
            <a:r>
              <a:rPr lang="en-IN" dirty="0"/>
              <a:t>wired means, </a:t>
            </a:r>
            <a:endParaRPr lang="en-IN" dirty="0" smtClean="0"/>
          </a:p>
          <a:p>
            <a:pPr lvl="1" algn="just"/>
            <a:r>
              <a:rPr lang="en-IN" dirty="0" smtClean="0"/>
              <a:t>For example power </a:t>
            </a:r>
            <a:r>
              <a:rPr lang="en-IN" dirty="0"/>
              <a:t>line communication (PLC)-based grid </a:t>
            </a:r>
            <a:r>
              <a:rPr lang="en-IN" dirty="0" smtClean="0"/>
              <a:t>management.</a:t>
            </a:r>
          </a:p>
          <a:p>
            <a:pPr lvl="1" algn="just"/>
            <a:r>
              <a:rPr lang="en-IN" dirty="0"/>
              <a:t>supervisory control and data acquisition (SCADA)-based systems </a:t>
            </a:r>
            <a:r>
              <a:rPr lang="en-IN" dirty="0" smtClean="0"/>
              <a:t>to enable </a:t>
            </a:r>
            <a:r>
              <a:rPr lang="en-IN" dirty="0"/>
              <a:t>remote telemetry functions in the power grid</a:t>
            </a:r>
          </a:p>
        </p:txBody>
      </p:sp>
      <p:sp>
        <p:nvSpPr>
          <p:cNvPr id="4" name="Slide Number Placeholder 3"/>
          <p:cNvSpPr>
            <a:spLocks noGrp="1"/>
          </p:cNvSpPr>
          <p:nvPr>
            <p:ph type="sldNum" sz="quarter" idx="12"/>
          </p:nvPr>
        </p:nvSpPr>
        <p:spPr/>
        <p:txBody>
          <a:bodyPr/>
          <a:lstStyle/>
          <a:p>
            <a:fld id="{B6F15528-21DE-4FAA-801E-634DDDAF4B2B}" type="slidenum">
              <a:rPr lang="en-US" smtClean="0"/>
              <a:pPr/>
              <a:t>6</a:t>
            </a:fld>
            <a:endParaRPr lang="en-US"/>
          </a:p>
        </p:txBody>
      </p:sp>
    </p:spTree>
    <p:extLst>
      <p:ext uri="{BB962C8B-B14F-4D97-AF65-F5344CB8AC3E}">
        <p14:creationId xmlns:p14="http://schemas.microsoft.com/office/powerpoint/2010/main" val="3523538379"/>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t>WPAN Technologies </a:t>
            </a:r>
            <a:r>
              <a:rPr lang="en-IN" dirty="0" smtClean="0"/>
              <a:t>for IoT/M2M</a:t>
            </a:r>
            <a:r>
              <a:rPr lang="en-IN" dirty="0"/>
              <a:t/>
            </a:r>
            <a:br>
              <a:rPr lang="en-IN" dirty="0"/>
            </a:br>
            <a:r>
              <a:rPr lang="en-IN" sz="3100" dirty="0"/>
              <a:t>Bluetooth and its Low-Energy Profile- Overview</a:t>
            </a:r>
          </a:p>
        </p:txBody>
      </p:sp>
      <p:sp>
        <p:nvSpPr>
          <p:cNvPr id="3" name="Slide Number Placeholder 2"/>
          <p:cNvSpPr>
            <a:spLocks noGrp="1"/>
          </p:cNvSpPr>
          <p:nvPr>
            <p:ph type="sldNum" sz="quarter" idx="12"/>
          </p:nvPr>
        </p:nvSpPr>
        <p:spPr/>
        <p:txBody>
          <a:bodyPr/>
          <a:lstStyle/>
          <a:p>
            <a:fld id="{B6F15528-21DE-4FAA-801E-634DDDAF4B2B}" type="slidenum">
              <a:rPr lang="en-US" smtClean="0"/>
              <a:pPr/>
              <a:t>60</a:t>
            </a:fld>
            <a:endParaRPr lang="en-US"/>
          </a:p>
        </p:txBody>
      </p:sp>
      <p:sp>
        <p:nvSpPr>
          <p:cNvPr id="4" name="Content Placeholder 3"/>
          <p:cNvSpPr>
            <a:spLocks noGrp="1"/>
          </p:cNvSpPr>
          <p:nvPr>
            <p:ph idx="1"/>
          </p:nvPr>
        </p:nvSpPr>
        <p:spPr/>
        <p:txBody>
          <a:bodyPr>
            <a:normAutofit/>
          </a:bodyPr>
          <a:lstStyle/>
          <a:p>
            <a:pPr algn="just"/>
            <a:r>
              <a:rPr lang="en-IN" dirty="0" smtClean="0"/>
              <a:t>The IEEE </a:t>
            </a:r>
            <a:r>
              <a:rPr lang="en-IN" dirty="0"/>
              <a:t>802.11b and 802.11g specifications postulate a partitioning of the </a:t>
            </a:r>
            <a:r>
              <a:rPr lang="en-IN" dirty="0" smtClean="0"/>
              <a:t>spectrum into </a:t>
            </a:r>
            <a:r>
              <a:rPr lang="en-IN" dirty="0"/>
              <a:t>14 overlapping, staggered channels whose </a:t>
            </a:r>
            <a:r>
              <a:rPr lang="en-IN" dirty="0" err="1"/>
              <a:t>center</a:t>
            </a:r>
            <a:r>
              <a:rPr lang="en-IN" dirty="0"/>
              <a:t> frequencies are 5 MHz apart;</a:t>
            </a:r>
          </a:p>
          <a:p>
            <a:pPr algn="just"/>
            <a:r>
              <a:rPr lang="en-IN" dirty="0" smtClean="0"/>
              <a:t>channels </a:t>
            </a:r>
            <a:r>
              <a:rPr lang="en-IN" dirty="0"/>
              <a:t>1, 6, and 11 </a:t>
            </a:r>
            <a:r>
              <a:rPr lang="en-IN" dirty="0" smtClean="0"/>
              <a:t>do </a:t>
            </a:r>
            <a:r>
              <a:rPr lang="en-IN" dirty="0"/>
              <a:t>not overlap. </a:t>
            </a:r>
            <a:endParaRPr lang="en-IN" dirty="0" smtClean="0"/>
          </a:p>
          <a:p>
            <a:pPr algn="just"/>
            <a:r>
              <a:rPr lang="en-IN" dirty="0" smtClean="0"/>
              <a:t>These </a:t>
            </a:r>
            <a:r>
              <a:rPr lang="en-IN" dirty="0"/>
              <a:t>channels (or </a:t>
            </a:r>
            <a:r>
              <a:rPr lang="en-IN" dirty="0" smtClean="0"/>
              <a:t>other sets </a:t>
            </a:r>
            <a:r>
              <a:rPr lang="en-IN" dirty="0"/>
              <a:t>with similar gaps) can be used so that multiple networks can operate in </a:t>
            </a:r>
            <a:r>
              <a:rPr lang="en-IN" dirty="0" smtClean="0"/>
              <a:t>close proximity </a:t>
            </a:r>
            <a:r>
              <a:rPr lang="en-IN" dirty="0"/>
              <a:t>without interfering with each other.</a:t>
            </a:r>
          </a:p>
        </p:txBody>
      </p:sp>
    </p:spTree>
    <p:extLst>
      <p:ext uri="{BB962C8B-B14F-4D97-AF65-F5344CB8AC3E}">
        <p14:creationId xmlns:p14="http://schemas.microsoft.com/office/powerpoint/2010/main" val="1749387970"/>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t>WPAN Technologies </a:t>
            </a:r>
            <a:r>
              <a:rPr lang="en-IN" dirty="0" smtClean="0"/>
              <a:t>for IoT/M2M</a:t>
            </a:r>
            <a:r>
              <a:rPr lang="en-IN" dirty="0"/>
              <a:t/>
            </a:r>
            <a:br>
              <a:rPr lang="en-IN" dirty="0"/>
            </a:br>
            <a:r>
              <a:rPr lang="en-IN" sz="3100" dirty="0"/>
              <a:t>Bluetooth and its Low-Energy Profile- Overview</a:t>
            </a:r>
          </a:p>
        </p:txBody>
      </p:sp>
      <p:sp>
        <p:nvSpPr>
          <p:cNvPr id="3" name="Slide Number Placeholder 2"/>
          <p:cNvSpPr>
            <a:spLocks noGrp="1"/>
          </p:cNvSpPr>
          <p:nvPr>
            <p:ph type="sldNum" sz="quarter" idx="12"/>
          </p:nvPr>
        </p:nvSpPr>
        <p:spPr/>
        <p:txBody>
          <a:bodyPr/>
          <a:lstStyle/>
          <a:p>
            <a:fld id="{B6F15528-21DE-4FAA-801E-634DDDAF4B2B}" type="slidenum">
              <a:rPr lang="en-US" smtClean="0"/>
              <a:pPr/>
              <a:t>61</a:t>
            </a:fld>
            <a:endParaRPr lang="en-US"/>
          </a:p>
        </p:txBody>
      </p:sp>
      <p:pic>
        <p:nvPicPr>
          <p:cNvPr id="1026" name="Picture 2"/>
          <p:cNvPicPr>
            <a:picLocks noGrp="1" noChangeAspect="1" noChangeArrowheads="1"/>
          </p:cNvPicPr>
          <p:nvPr>
            <p:ph idx="1"/>
          </p:nvPr>
        </p:nvPicPr>
        <p:blipFill rotWithShape="1">
          <a:blip r:embed="rId3" cstate="print">
            <a:extLst>
              <a:ext uri="{28A0092B-C50C-407E-A947-70E740481C1C}">
                <a14:useLocalDpi xmlns:a14="http://schemas.microsoft.com/office/drawing/2010/main" val="0"/>
              </a:ext>
            </a:extLst>
          </a:blip>
          <a:srcRect/>
          <a:stretch/>
        </p:blipFill>
        <p:spPr bwMode="auto">
          <a:xfrm>
            <a:off x="1524000" y="1524000"/>
            <a:ext cx="6096000" cy="51494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0331378"/>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t>WPAN Technologies </a:t>
            </a:r>
            <a:r>
              <a:rPr lang="en-IN" dirty="0" smtClean="0"/>
              <a:t>for IoT/M2M</a:t>
            </a:r>
            <a:r>
              <a:rPr lang="en-IN" dirty="0"/>
              <a:t/>
            </a:r>
            <a:br>
              <a:rPr lang="en-IN" dirty="0"/>
            </a:br>
            <a:r>
              <a:rPr lang="en-IN" sz="3100" dirty="0"/>
              <a:t>Bluetooth and its Low-Energy Profile- Overview</a:t>
            </a:r>
          </a:p>
        </p:txBody>
      </p:sp>
      <p:sp>
        <p:nvSpPr>
          <p:cNvPr id="3" name="Slide Number Placeholder 2"/>
          <p:cNvSpPr>
            <a:spLocks noGrp="1"/>
          </p:cNvSpPr>
          <p:nvPr>
            <p:ph type="sldNum" sz="quarter" idx="12"/>
          </p:nvPr>
        </p:nvSpPr>
        <p:spPr/>
        <p:txBody>
          <a:bodyPr/>
          <a:lstStyle/>
          <a:p>
            <a:fld id="{B6F15528-21DE-4FAA-801E-634DDDAF4B2B}" type="slidenum">
              <a:rPr lang="en-US" smtClean="0"/>
              <a:pPr/>
              <a:t>62</a:t>
            </a:fld>
            <a:endParaRPr lang="en-US"/>
          </a:p>
        </p:txBody>
      </p:sp>
      <p:pic>
        <p:nvPicPr>
          <p:cNvPr id="2050" name="Picture 2"/>
          <p:cNvPicPr>
            <a:picLocks noGrp="1" noChangeAspect="1" noChangeArrowheads="1"/>
          </p:cNvPicPr>
          <p:nvPr>
            <p:ph idx="1"/>
          </p:nvPr>
        </p:nvPicPr>
        <p:blipFill rotWithShape="1">
          <a:blip r:embed="rId3" cstate="print">
            <a:extLst>
              <a:ext uri="{28A0092B-C50C-407E-A947-70E740481C1C}">
                <a14:useLocalDpi xmlns:a14="http://schemas.microsoft.com/office/drawing/2010/main" val="0"/>
              </a:ext>
            </a:extLst>
          </a:blip>
          <a:srcRect/>
          <a:stretch/>
        </p:blipFill>
        <p:spPr bwMode="auto">
          <a:xfrm>
            <a:off x="886055" y="1752600"/>
            <a:ext cx="7371890" cy="4724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14970493"/>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t>WPAN Technologies </a:t>
            </a:r>
            <a:r>
              <a:rPr lang="en-IN" dirty="0" smtClean="0"/>
              <a:t>for IoT/M2M</a:t>
            </a:r>
            <a:r>
              <a:rPr lang="en-IN" dirty="0"/>
              <a:t/>
            </a:r>
            <a:br>
              <a:rPr lang="en-IN" dirty="0"/>
            </a:br>
            <a:r>
              <a:rPr lang="en-IN" sz="3100" dirty="0"/>
              <a:t>Bluetooth and its Low-Energy Profile- Overview</a:t>
            </a:r>
          </a:p>
        </p:txBody>
      </p:sp>
      <p:sp>
        <p:nvSpPr>
          <p:cNvPr id="3" name="Slide Number Placeholder 2"/>
          <p:cNvSpPr>
            <a:spLocks noGrp="1"/>
          </p:cNvSpPr>
          <p:nvPr>
            <p:ph type="sldNum" sz="quarter" idx="12"/>
          </p:nvPr>
        </p:nvSpPr>
        <p:spPr/>
        <p:txBody>
          <a:bodyPr/>
          <a:lstStyle/>
          <a:p>
            <a:fld id="{B6F15528-21DE-4FAA-801E-634DDDAF4B2B}" type="slidenum">
              <a:rPr lang="en-US" smtClean="0"/>
              <a:pPr/>
              <a:t>63</a:t>
            </a:fld>
            <a:endParaRPr lang="en-US"/>
          </a:p>
        </p:txBody>
      </p:sp>
      <p:sp>
        <p:nvSpPr>
          <p:cNvPr id="4" name="Content Placeholder 3"/>
          <p:cNvSpPr>
            <a:spLocks noGrp="1"/>
          </p:cNvSpPr>
          <p:nvPr>
            <p:ph idx="1"/>
          </p:nvPr>
        </p:nvSpPr>
        <p:spPr/>
        <p:txBody>
          <a:bodyPr>
            <a:normAutofit/>
          </a:bodyPr>
          <a:lstStyle/>
          <a:p>
            <a:pPr algn="just"/>
            <a:r>
              <a:rPr lang="en-IN" dirty="0"/>
              <a:t>The spectral </a:t>
            </a:r>
            <a:r>
              <a:rPr lang="en-IN" dirty="0" smtClean="0"/>
              <a:t>mask for </a:t>
            </a:r>
            <a:r>
              <a:rPr lang="en-IN" dirty="0"/>
              <a:t>802.11b requires that the signal be at least 30 dB down from its peak energy </a:t>
            </a:r>
            <a:r>
              <a:rPr lang="en-IN" dirty="0" smtClean="0"/>
              <a:t>at ±11 </a:t>
            </a:r>
            <a:r>
              <a:rPr lang="en-IN" dirty="0"/>
              <a:t>MHz from the </a:t>
            </a:r>
            <a:r>
              <a:rPr lang="en-IN" dirty="0" err="1"/>
              <a:t>center</a:t>
            </a:r>
            <a:r>
              <a:rPr lang="en-IN" dirty="0"/>
              <a:t> frequency and at least 50 dB down from its peak </a:t>
            </a:r>
            <a:r>
              <a:rPr lang="en-IN" dirty="0" smtClean="0"/>
              <a:t>energy at </a:t>
            </a:r>
            <a:r>
              <a:rPr lang="en-IN" dirty="0"/>
              <a:t>±22 MHz from the </a:t>
            </a:r>
            <a:r>
              <a:rPr lang="en-IN" dirty="0" err="1"/>
              <a:t>center</a:t>
            </a:r>
            <a:r>
              <a:rPr lang="en-IN" dirty="0"/>
              <a:t> frequency. </a:t>
            </a:r>
            <a:endParaRPr lang="en-IN" dirty="0" smtClean="0"/>
          </a:p>
          <a:p>
            <a:pPr algn="just"/>
            <a:r>
              <a:rPr lang="en-IN" dirty="0" smtClean="0"/>
              <a:t>Note </a:t>
            </a:r>
            <a:r>
              <a:rPr lang="en-IN" dirty="0"/>
              <a:t>that if the transmitter is </a:t>
            </a:r>
            <a:r>
              <a:rPr lang="en-IN" dirty="0" smtClean="0"/>
              <a:t>sufficiently powerful</a:t>
            </a:r>
            <a:r>
              <a:rPr lang="en-IN" dirty="0"/>
              <a:t>, the signal can be quite strong even beyond the ±22 MHz point </a:t>
            </a:r>
            <a:r>
              <a:rPr lang="en-IN" dirty="0" smtClean="0"/>
              <a:t>in </a:t>
            </a:r>
            <a:r>
              <a:rPr lang="en-IN" dirty="0"/>
              <a:t>most situations, however, the signal in a given channel is </a:t>
            </a:r>
            <a:r>
              <a:rPr lang="en-IN" dirty="0" smtClean="0"/>
              <a:t>sufficiently attenuated </a:t>
            </a:r>
            <a:r>
              <a:rPr lang="en-IN" dirty="0"/>
              <a:t>to minimally interfere with a transmitter on any other channel.</a:t>
            </a:r>
          </a:p>
        </p:txBody>
      </p:sp>
    </p:spTree>
    <p:extLst>
      <p:ext uri="{BB962C8B-B14F-4D97-AF65-F5344CB8AC3E}">
        <p14:creationId xmlns:p14="http://schemas.microsoft.com/office/powerpoint/2010/main" val="3257440018"/>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t>WPAN Technologies </a:t>
            </a:r>
            <a:r>
              <a:rPr lang="en-IN" dirty="0" smtClean="0"/>
              <a:t>for IoT/M2M</a:t>
            </a:r>
            <a:r>
              <a:rPr lang="en-IN" dirty="0"/>
              <a:t/>
            </a:r>
            <a:br>
              <a:rPr lang="en-IN" dirty="0"/>
            </a:br>
            <a:r>
              <a:rPr lang="en-IN" sz="3100" dirty="0"/>
              <a:t>Bluetooth and its Low-Energy Profile- Overview</a:t>
            </a:r>
          </a:p>
        </p:txBody>
      </p:sp>
      <p:sp>
        <p:nvSpPr>
          <p:cNvPr id="3" name="Slide Number Placeholder 2"/>
          <p:cNvSpPr>
            <a:spLocks noGrp="1"/>
          </p:cNvSpPr>
          <p:nvPr>
            <p:ph type="sldNum" sz="quarter" idx="12"/>
          </p:nvPr>
        </p:nvSpPr>
        <p:spPr/>
        <p:txBody>
          <a:bodyPr/>
          <a:lstStyle/>
          <a:p>
            <a:fld id="{B6F15528-21DE-4FAA-801E-634DDDAF4B2B}" type="slidenum">
              <a:rPr lang="en-US" smtClean="0"/>
              <a:pPr/>
              <a:t>64</a:t>
            </a:fld>
            <a:endParaRPr lang="en-US"/>
          </a:p>
        </p:txBody>
      </p:sp>
      <p:sp>
        <p:nvSpPr>
          <p:cNvPr id="4" name="Content Placeholder 3"/>
          <p:cNvSpPr>
            <a:spLocks noGrp="1"/>
          </p:cNvSpPr>
          <p:nvPr>
            <p:ph idx="1"/>
          </p:nvPr>
        </p:nvSpPr>
        <p:spPr/>
        <p:txBody>
          <a:bodyPr>
            <a:normAutofit/>
          </a:bodyPr>
          <a:lstStyle/>
          <a:p>
            <a:pPr algn="just"/>
            <a:r>
              <a:rPr lang="en-IN" dirty="0"/>
              <a:t>Each </a:t>
            </a:r>
            <a:r>
              <a:rPr lang="en-IN" dirty="0" smtClean="0"/>
              <a:t>BLE channel </a:t>
            </a:r>
            <a:r>
              <a:rPr lang="en-IN" dirty="0"/>
              <a:t>is 2 MHz wide, but the spacing and placement of ZigBee channels </a:t>
            </a:r>
            <a:r>
              <a:rPr lang="en-IN" dirty="0" smtClean="0"/>
              <a:t>implies that </a:t>
            </a:r>
            <a:r>
              <a:rPr lang="en-IN" dirty="0"/>
              <a:t>only four channels are likely to be free in the presence of </a:t>
            </a:r>
            <a:r>
              <a:rPr lang="en-IN" dirty="0" smtClean="0"/>
              <a:t>average Wi-Fi network settings </a:t>
            </a:r>
            <a:r>
              <a:rPr lang="en-IN" dirty="0"/>
              <a:t>(typically, channels 1, 6, and 11 are defaults). </a:t>
            </a:r>
            <a:endParaRPr lang="en-IN" dirty="0" smtClean="0"/>
          </a:p>
          <a:p>
            <a:pPr algn="just"/>
            <a:r>
              <a:rPr lang="en-IN" dirty="0" smtClean="0"/>
              <a:t>With </a:t>
            </a:r>
            <a:r>
              <a:rPr lang="en-IN" dirty="0"/>
              <a:t>an on-air </a:t>
            </a:r>
            <a:r>
              <a:rPr lang="en-IN" dirty="0" err="1"/>
              <a:t>signaling</a:t>
            </a:r>
            <a:r>
              <a:rPr lang="en-IN" dirty="0"/>
              <a:t> </a:t>
            </a:r>
            <a:r>
              <a:rPr lang="en-IN" dirty="0" smtClean="0"/>
              <a:t>data rate </a:t>
            </a:r>
            <a:r>
              <a:rPr lang="en-IN" dirty="0"/>
              <a:t>of only 250 Kbps and the inability to implement hopping, ZigBee is at </a:t>
            </a:r>
            <a:r>
              <a:rPr lang="en-IN" dirty="0" smtClean="0"/>
              <a:t>risk of </a:t>
            </a:r>
            <a:r>
              <a:rPr lang="en-IN" dirty="0" err="1"/>
              <a:t>nondelivery</a:t>
            </a:r>
            <a:r>
              <a:rPr lang="en-IN" dirty="0"/>
              <a:t> of its packets; BLE, on the other hand, makes much more </a:t>
            </a:r>
            <a:r>
              <a:rPr lang="en-IN" dirty="0" smtClean="0"/>
              <a:t>efficient use </a:t>
            </a:r>
            <a:r>
              <a:rPr lang="en-IN" dirty="0"/>
              <a:t>of the spectrum and employs adaptive frequency hopping (AFH) as proven </a:t>
            </a:r>
            <a:r>
              <a:rPr lang="en-IN" dirty="0" smtClean="0"/>
              <a:t>by </a:t>
            </a:r>
            <a:r>
              <a:rPr lang="en-IN" dirty="0"/>
              <a:t>Bluetooth</a:t>
            </a:r>
            <a:r>
              <a:rPr lang="en-IN" dirty="0" smtClean="0"/>
              <a:t>.</a:t>
            </a:r>
          </a:p>
        </p:txBody>
      </p:sp>
    </p:spTree>
    <p:extLst>
      <p:ext uri="{BB962C8B-B14F-4D97-AF65-F5344CB8AC3E}">
        <p14:creationId xmlns:p14="http://schemas.microsoft.com/office/powerpoint/2010/main" val="1021520938"/>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t>WPAN Technologies </a:t>
            </a:r>
            <a:r>
              <a:rPr lang="en-IN" dirty="0" smtClean="0"/>
              <a:t>for IoT/M2M</a:t>
            </a:r>
            <a:r>
              <a:rPr lang="en-IN" dirty="0"/>
              <a:t/>
            </a:r>
            <a:br>
              <a:rPr lang="en-IN" dirty="0"/>
            </a:br>
            <a:r>
              <a:rPr lang="en-IN" sz="3100" dirty="0"/>
              <a:t>Bluetooth and its Low-Energy Profile- Overview</a:t>
            </a:r>
          </a:p>
        </p:txBody>
      </p:sp>
      <p:sp>
        <p:nvSpPr>
          <p:cNvPr id="3" name="Slide Number Placeholder 2"/>
          <p:cNvSpPr>
            <a:spLocks noGrp="1"/>
          </p:cNvSpPr>
          <p:nvPr>
            <p:ph type="sldNum" sz="quarter" idx="12"/>
          </p:nvPr>
        </p:nvSpPr>
        <p:spPr/>
        <p:txBody>
          <a:bodyPr/>
          <a:lstStyle/>
          <a:p>
            <a:fld id="{B6F15528-21DE-4FAA-801E-634DDDAF4B2B}" type="slidenum">
              <a:rPr lang="en-US" smtClean="0"/>
              <a:pPr/>
              <a:t>65</a:t>
            </a:fld>
            <a:endParaRPr lang="en-US"/>
          </a:p>
        </p:txBody>
      </p:sp>
      <p:sp>
        <p:nvSpPr>
          <p:cNvPr id="4" name="Content Placeholder 3"/>
          <p:cNvSpPr>
            <a:spLocks noGrp="1"/>
          </p:cNvSpPr>
          <p:nvPr>
            <p:ph idx="1"/>
          </p:nvPr>
        </p:nvSpPr>
        <p:spPr/>
        <p:txBody>
          <a:bodyPr>
            <a:normAutofit/>
          </a:bodyPr>
          <a:lstStyle/>
          <a:p>
            <a:pPr algn="just"/>
            <a:r>
              <a:rPr lang="en-IN" dirty="0" smtClean="0"/>
              <a:t>Bluetooth was </a:t>
            </a:r>
            <a:r>
              <a:rPr lang="en-IN" dirty="0"/>
              <a:t>used in health care mostly just for </a:t>
            </a:r>
            <a:r>
              <a:rPr lang="en-IN" dirty="0" smtClean="0"/>
              <a:t>interconnection of </a:t>
            </a:r>
            <a:r>
              <a:rPr lang="en-IN" dirty="0"/>
              <a:t>various medical </a:t>
            </a:r>
            <a:r>
              <a:rPr lang="en-IN" dirty="0" smtClean="0"/>
              <a:t>apparatus called Bluetooth </a:t>
            </a:r>
            <a:r>
              <a:rPr lang="en-IN" dirty="0"/>
              <a:t>Health Device Profile (HDP</a:t>
            </a:r>
            <a:r>
              <a:rPr lang="en-IN" dirty="0" smtClean="0"/>
              <a:t>).</a:t>
            </a:r>
          </a:p>
          <a:p>
            <a:pPr algn="just"/>
            <a:r>
              <a:rPr lang="en-IN" dirty="0"/>
              <a:t>This profile can be combined with BLE </a:t>
            </a:r>
            <a:r>
              <a:rPr lang="en-IN" dirty="0" smtClean="0"/>
              <a:t>to make </a:t>
            </a:r>
            <a:r>
              <a:rPr lang="en-IN" dirty="0"/>
              <a:t>sure that medical devices can be in the operational conditions for many </a:t>
            </a:r>
            <a:r>
              <a:rPr lang="en-IN" dirty="0" smtClean="0"/>
              <a:t>months and </a:t>
            </a:r>
            <a:r>
              <a:rPr lang="en-IN" dirty="0"/>
              <a:t>even years</a:t>
            </a:r>
            <a:endParaRPr lang="en-IN" dirty="0" smtClean="0"/>
          </a:p>
        </p:txBody>
      </p:sp>
    </p:spTree>
    <p:extLst>
      <p:ext uri="{BB962C8B-B14F-4D97-AF65-F5344CB8AC3E}">
        <p14:creationId xmlns:p14="http://schemas.microsoft.com/office/powerpoint/2010/main" val="3029595230"/>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t>WPAN Technologies </a:t>
            </a:r>
            <a:r>
              <a:rPr lang="en-IN" dirty="0" smtClean="0"/>
              <a:t>for IoT/M2M</a:t>
            </a:r>
            <a:r>
              <a:rPr lang="en-IN" dirty="0"/>
              <a:t/>
            </a:r>
            <a:br>
              <a:rPr lang="en-IN" dirty="0"/>
            </a:br>
            <a:r>
              <a:rPr lang="en-IN" sz="3100" dirty="0"/>
              <a:t>Bluetooth and its Low-Energy Profile- Details</a:t>
            </a:r>
          </a:p>
        </p:txBody>
      </p:sp>
      <p:sp>
        <p:nvSpPr>
          <p:cNvPr id="3" name="Slide Number Placeholder 2"/>
          <p:cNvSpPr>
            <a:spLocks noGrp="1"/>
          </p:cNvSpPr>
          <p:nvPr>
            <p:ph type="sldNum" sz="quarter" idx="12"/>
          </p:nvPr>
        </p:nvSpPr>
        <p:spPr/>
        <p:txBody>
          <a:bodyPr/>
          <a:lstStyle/>
          <a:p>
            <a:fld id="{B6F15528-21DE-4FAA-801E-634DDDAF4B2B}" type="slidenum">
              <a:rPr lang="en-US" smtClean="0"/>
              <a:pPr/>
              <a:t>66</a:t>
            </a:fld>
            <a:endParaRPr lang="en-US"/>
          </a:p>
        </p:txBody>
      </p:sp>
      <p:sp>
        <p:nvSpPr>
          <p:cNvPr id="4" name="Content Placeholder 3"/>
          <p:cNvSpPr>
            <a:spLocks noGrp="1"/>
          </p:cNvSpPr>
          <p:nvPr>
            <p:ph idx="1"/>
          </p:nvPr>
        </p:nvSpPr>
        <p:spPr/>
        <p:txBody>
          <a:bodyPr>
            <a:normAutofit/>
          </a:bodyPr>
          <a:lstStyle/>
          <a:p>
            <a:pPr algn="just"/>
            <a:r>
              <a:rPr lang="en-IN" dirty="0" smtClean="0"/>
              <a:t>The </a:t>
            </a:r>
            <a:r>
              <a:rPr lang="en-IN" dirty="0"/>
              <a:t>IEEE has reviewed and provided a standard adaptation </a:t>
            </a:r>
            <a:r>
              <a:rPr lang="en-IN" dirty="0" smtClean="0"/>
              <a:t>of the </a:t>
            </a:r>
            <a:r>
              <a:rPr lang="en-IN" dirty="0"/>
              <a:t>Bluetooth Specification v1.1 Foundation MAC (L2CAP, LMP, and baseband) </a:t>
            </a:r>
            <a:r>
              <a:rPr lang="en-IN" dirty="0" smtClean="0"/>
              <a:t>and PHY (radio) and a clause on service access points (SAPs) that includes an </a:t>
            </a:r>
            <a:r>
              <a:rPr lang="en-IN" dirty="0"/>
              <a:t>LLC/MAC interface for the ISO/IEC 8802-2 LLC. </a:t>
            </a:r>
            <a:endParaRPr lang="en-IN" dirty="0" smtClean="0"/>
          </a:p>
          <a:p>
            <a:pPr algn="just"/>
            <a:r>
              <a:rPr lang="en-IN" dirty="0" smtClean="0"/>
              <a:t>A </a:t>
            </a:r>
            <a:r>
              <a:rPr lang="en-IN" dirty="0"/>
              <a:t>Protocol </a:t>
            </a:r>
            <a:r>
              <a:rPr lang="en-IN" dirty="0" smtClean="0"/>
              <a:t>Implementation Conformance </a:t>
            </a:r>
            <a:r>
              <a:rPr lang="en-IN" dirty="0"/>
              <a:t>Statement (PICS) </a:t>
            </a:r>
            <a:r>
              <a:rPr lang="en-IN" dirty="0" err="1"/>
              <a:t>proforma</a:t>
            </a:r>
            <a:r>
              <a:rPr lang="en-IN" dirty="0"/>
              <a:t> has been developed. </a:t>
            </a:r>
            <a:endParaRPr lang="en-IN" dirty="0" smtClean="0"/>
          </a:p>
          <a:p>
            <a:pPr algn="just"/>
            <a:r>
              <a:rPr lang="en-IN" dirty="0" smtClean="0"/>
              <a:t>Also </a:t>
            </a:r>
            <a:r>
              <a:rPr lang="en-IN" dirty="0"/>
              <a:t>specified is </a:t>
            </a:r>
            <a:r>
              <a:rPr lang="en-IN" dirty="0" smtClean="0"/>
              <a:t>an informative </a:t>
            </a:r>
            <a:r>
              <a:rPr lang="en-IN" dirty="0"/>
              <a:t>high-level </a:t>
            </a:r>
            <a:r>
              <a:rPr lang="en-IN" dirty="0" err="1"/>
              <a:t>behavioral</a:t>
            </a:r>
            <a:r>
              <a:rPr lang="en-IN" dirty="0"/>
              <a:t> ITU-T Z.100 specification and description </a:t>
            </a:r>
            <a:r>
              <a:rPr lang="en-IN" dirty="0" smtClean="0"/>
              <a:t>language (SDL</a:t>
            </a:r>
            <a:r>
              <a:rPr lang="en-IN" dirty="0"/>
              <a:t>) model for an integrated Bluetooth MAC </a:t>
            </a:r>
            <a:r>
              <a:rPr lang="en-IN" dirty="0" smtClean="0"/>
              <a:t>sublayer.</a:t>
            </a:r>
          </a:p>
        </p:txBody>
      </p:sp>
    </p:spTree>
    <p:extLst>
      <p:ext uri="{BB962C8B-B14F-4D97-AF65-F5344CB8AC3E}">
        <p14:creationId xmlns:p14="http://schemas.microsoft.com/office/powerpoint/2010/main" val="3405004112"/>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t>WPAN Technologies </a:t>
            </a:r>
            <a:r>
              <a:rPr lang="en-IN" dirty="0" smtClean="0"/>
              <a:t>for IoT/M2M</a:t>
            </a:r>
            <a:r>
              <a:rPr lang="en-IN" dirty="0"/>
              <a:t/>
            </a:r>
            <a:br>
              <a:rPr lang="en-IN" dirty="0"/>
            </a:br>
            <a:r>
              <a:rPr lang="en-IN" sz="3100" dirty="0"/>
              <a:t>Bluetooth and its Low-Energy Profile- Details</a:t>
            </a:r>
          </a:p>
        </p:txBody>
      </p:sp>
      <p:sp>
        <p:nvSpPr>
          <p:cNvPr id="3" name="Slide Number Placeholder 2"/>
          <p:cNvSpPr>
            <a:spLocks noGrp="1"/>
          </p:cNvSpPr>
          <p:nvPr>
            <p:ph type="sldNum" sz="quarter" idx="12"/>
          </p:nvPr>
        </p:nvSpPr>
        <p:spPr/>
        <p:txBody>
          <a:bodyPr/>
          <a:lstStyle/>
          <a:p>
            <a:fld id="{B6F15528-21DE-4FAA-801E-634DDDAF4B2B}" type="slidenum">
              <a:rPr lang="en-US" smtClean="0"/>
              <a:pPr/>
              <a:t>67</a:t>
            </a:fld>
            <a:endParaRPr lang="en-US"/>
          </a:p>
        </p:txBody>
      </p:sp>
      <p:sp>
        <p:nvSpPr>
          <p:cNvPr id="4" name="Content Placeholder 3"/>
          <p:cNvSpPr>
            <a:spLocks noGrp="1"/>
          </p:cNvSpPr>
          <p:nvPr>
            <p:ph idx="1"/>
          </p:nvPr>
        </p:nvSpPr>
        <p:spPr/>
        <p:txBody>
          <a:bodyPr>
            <a:normAutofit/>
          </a:bodyPr>
          <a:lstStyle/>
          <a:p>
            <a:pPr algn="just"/>
            <a:r>
              <a:rPr lang="en-IN" dirty="0"/>
              <a:t>Bluetooth radios use a spread spectrum, frequency-hopping, full-duplex signal.</a:t>
            </a:r>
          </a:p>
          <a:p>
            <a:pPr algn="just"/>
            <a:r>
              <a:rPr lang="en-IN" dirty="0"/>
              <a:t>While point-to-point connections are supported, the specification allows up to </a:t>
            </a:r>
            <a:r>
              <a:rPr lang="en-IN" dirty="0" smtClean="0"/>
              <a:t>seven simultaneous </a:t>
            </a:r>
            <a:r>
              <a:rPr lang="en-IN" dirty="0"/>
              <a:t>connections to be established and maintained by a single </a:t>
            </a:r>
            <a:r>
              <a:rPr lang="en-IN" dirty="0" smtClean="0"/>
              <a:t>radio.</a:t>
            </a:r>
            <a:endParaRPr lang="en-IN" dirty="0"/>
          </a:p>
          <a:p>
            <a:pPr algn="just"/>
            <a:r>
              <a:rPr lang="en-IN" dirty="0"/>
              <a:t>AFH (adaptive frequency hopping) available with newer versions allows for better graceful coexistence with </a:t>
            </a:r>
            <a:r>
              <a:rPr lang="en-IN" dirty="0" smtClean="0"/>
              <a:t>IEEE 802.11 </a:t>
            </a:r>
            <a:r>
              <a:rPr lang="en-IN" dirty="0"/>
              <a:t>WLAN systems. </a:t>
            </a:r>
            <a:endParaRPr lang="en-IN" dirty="0" smtClean="0"/>
          </a:p>
          <a:p>
            <a:pPr lvl="1" algn="just"/>
            <a:r>
              <a:rPr lang="en-IN" dirty="0" smtClean="0"/>
              <a:t>The </a:t>
            </a:r>
            <a:r>
              <a:rPr lang="en-IN" dirty="0"/>
              <a:t>signal hops among 79 frequencies at 1 MHz </a:t>
            </a:r>
            <a:r>
              <a:rPr lang="en-IN" dirty="0" smtClean="0"/>
              <a:t>intervals to </a:t>
            </a:r>
            <a:r>
              <a:rPr lang="en-IN" dirty="0"/>
              <a:t>give an acceptable degree of interference immunity between multiple </a:t>
            </a:r>
            <a:r>
              <a:rPr lang="en-IN" dirty="0" smtClean="0"/>
              <a:t>Bluetooth devices </a:t>
            </a:r>
            <a:r>
              <a:rPr lang="en-IN" dirty="0"/>
              <a:t>and between a Bluetooth device and a WLAN device</a:t>
            </a:r>
            <a:endParaRPr lang="en-IN" dirty="0" smtClean="0"/>
          </a:p>
        </p:txBody>
      </p:sp>
    </p:spTree>
    <p:extLst>
      <p:ext uri="{BB962C8B-B14F-4D97-AF65-F5344CB8AC3E}">
        <p14:creationId xmlns:p14="http://schemas.microsoft.com/office/powerpoint/2010/main" val="1857281633"/>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t>WPAN Technologies </a:t>
            </a:r>
            <a:r>
              <a:rPr lang="en-IN" dirty="0" smtClean="0"/>
              <a:t>for IoT/M2M</a:t>
            </a:r>
            <a:r>
              <a:rPr lang="en-IN" dirty="0"/>
              <a:t/>
            </a:r>
            <a:br>
              <a:rPr lang="en-IN" dirty="0"/>
            </a:br>
            <a:r>
              <a:rPr lang="en-IN" sz="3100" dirty="0"/>
              <a:t>Bluetooth and its Low-Energy Profile- Details</a:t>
            </a:r>
          </a:p>
        </p:txBody>
      </p:sp>
      <p:sp>
        <p:nvSpPr>
          <p:cNvPr id="3" name="Slide Number Placeholder 2"/>
          <p:cNvSpPr>
            <a:spLocks noGrp="1"/>
          </p:cNvSpPr>
          <p:nvPr>
            <p:ph type="sldNum" sz="quarter" idx="12"/>
          </p:nvPr>
        </p:nvSpPr>
        <p:spPr/>
        <p:txBody>
          <a:bodyPr/>
          <a:lstStyle/>
          <a:p>
            <a:fld id="{B6F15528-21DE-4FAA-801E-634DDDAF4B2B}" type="slidenum">
              <a:rPr lang="en-US" smtClean="0"/>
              <a:pPr/>
              <a:t>68</a:t>
            </a:fld>
            <a:endParaRPr lang="en-US"/>
          </a:p>
        </p:txBody>
      </p:sp>
      <p:sp>
        <p:nvSpPr>
          <p:cNvPr id="4" name="Content Placeholder 3"/>
          <p:cNvSpPr>
            <a:spLocks noGrp="1"/>
          </p:cNvSpPr>
          <p:nvPr>
            <p:ph idx="1"/>
          </p:nvPr>
        </p:nvSpPr>
        <p:spPr/>
        <p:txBody>
          <a:bodyPr>
            <a:normAutofit/>
          </a:bodyPr>
          <a:lstStyle/>
          <a:p>
            <a:pPr algn="just"/>
            <a:r>
              <a:rPr lang="en-IN" dirty="0" smtClean="0"/>
              <a:t>Bluetooth </a:t>
            </a:r>
            <a:r>
              <a:rPr lang="en-IN" dirty="0"/>
              <a:t>version 1.2 allowed a maximum data rate of 1 Mbps; this results in </a:t>
            </a:r>
            <a:r>
              <a:rPr lang="en-IN" dirty="0" smtClean="0"/>
              <a:t>an effective </a:t>
            </a:r>
            <a:r>
              <a:rPr lang="en-IN" dirty="0"/>
              <a:t>throughput of about 723 Kbps. </a:t>
            </a:r>
            <a:endParaRPr lang="en-IN" dirty="0" smtClean="0"/>
          </a:p>
          <a:p>
            <a:pPr algn="just"/>
            <a:r>
              <a:rPr lang="en-IN" dirty="0" smtClean="0"/>
              <a:t>Bluetooth </a:t>
            </a:r>
            <a:r>
              <a:rPr lang="en-IN" dirty="0"/>
              <a:t>Version </a:t>
            </a:r>
            <a:r>
              <a:rPr lang="en-IN" dirty="0" smtClean="0"/>
              <a:t>2, </a:t>
            </a:r>
            <a:r>
              <a:rPr lang="en-IN" dirty="0"/>
              <a:t>included </a:t>
            </a:r>
            <a:r>
              <a:rPr lang="en-IN" dirty="0" smtClean="0"/>
              <a:t>EDR (</a:t>
            </a:r>
            <a:r>
              <a:rPr lang="en-IN" dirty="0"/>
              <a:t>enhanced data rates</a:t>
            </a:r>
            <a:r>
              <a:rPr lang="en-IN" dirty="0" smtClean="0"/>
              <a:t>).</a:t>
            </a:r>
            <a:endParaRPr lang="en-IN" dirty="0"/>
          </a:p>
          <a:p>
            <a:pPr lvl="1" algn="just"/>
            <a:r>
              <a:rPr lang="en-IN" dirty="0"/>
              <a:t>With EDR, the maximum data rate is able to reach 3 Mbps (throughput of 2.1 </a:t>
            </a:r>
            <a:r>
              <a:rPr lang="en-IN" dirty="0" smtClean="0"/>
              <a:t>Mbps) within </a:t>
            </a:r>
            <a:r>
              <a:rPr lang="en-IN" dirty="0"/>
              <a:t>a range of 10 m (up to 100 m with a power boost). </a:t>
            </a:r>
            <a:endParaRPr lang="en-IN" dirty="0" smtClean="0"/>
          </a:p>
          <a:p>
            <a:pPr lvl="1" algn="just"/>
            <a:r>
              <a:rPr lang="en-IN" dirty="0" smtClean="0"/>
              <a:t>Older </a:t>
            </a:r>
            <a:r>
              <a:rPr lang="en-IN" dirty="0"/>
              <a:t>and newer </a:t>
            </a:r>
            <a:r>
              <a:rPr lang="en-IN" dirty="0" smtClean="0"/>
              <a:t>Bluetooth devices </a:t>
            </a:r>
            <a:r>
              <a:rPr lang="en-IN" dirty="0"/>
              <a:t>can work together with no special </a:t>
            </a:r>
            <a:r>
              <a:rPr lang="en-IN" dirty="0" smtClean="0"/>
              <a:t>effort.</a:t>
            </a:r>
          </a:p>
          <a:p>
            <a:pPr lvl="1" algn="just"/>
            <a:endParaRPr lang="en-IN" dirty="0" smtClean="0"/>
          </a:p>
        </p:txBody>
      </p:sp>
    </p:spTree>
    <p:extLst>
      <p:ext uri="{BB962C8B-B14F-4D97-AF65-F5344CB8AC3E}">
        <p14:creationId xmlns:p14="http://schemas.microsoft.com/office/powerpoint/2010/main" val="1742472282"/>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t>WPAN Technologies </a:t>
            </a:r>
            <a:r>
              <a:rPr lang="en-IN" dirty="0" smtClean="0"/>
              <a:t>for IoT/M2M</a:t>
            </a:r>
            <a:r>
              <a:rPr lang="en-IN" dirty="0"/>
              <a:t/>
            </a:r>
            <a:br>
              <a:rPr lang="en-IN" dirty="0"/>
            </a:br>
            <a:r>
              <a:rPr lang="en-IN" sz="3100" dirty="0"/>
              <a:t>Bluetooth and its Low-Energy Profile- Details</a:t>
            </a:r>
          </a:p>
        </p:txBody>
      </p:sp>
      <p:sp>
        <p:nvSpPr>
          <p:cNvPr id="3" name="Slide Number Placeholder 2"/>
          <p:cNvSpPr>
            <a:spLocks noGrp="1"/>
          </p:cNvSpPr>
          <p:nvPr>
            <p:ph type="sldNum" sz="quarter" idx="12"/>
          </p:nvPr>
        </p:nvSpPr>
        <p:spPr/>
        <p:txBody>
          <a:bodyPr/>
          <a:lstStyle/>
          <a:p>
            <a:fld id="{B6F15528-21DE-4FAA-801E-634DDDAF4B2B}" type="slidenum">
              <a:rPr lang="en-US" smtClean="0"/>
              <a:pPr/>
              <a:t>69</a:t>
            </a:fld>
            <a:endParaRPr lang="en-US"/>
          </a:p>
        </p:txBody>
      </p:sp>
      <p:sp>
        <p:nvSpPr>
          <p:cNvPr id="4" name="Content Placeholder 3"/>
          <p:cNvSpPr>
            <a:spLocks noGrp="1"/>
          </p:cNvSpPr>
          <p:nvPr>
            <p:ph idx="1"/>
          </p:nvPr>
        </p:nvSpPr>
        <p:spPr/>
        <p:txBody>
          <a:bodyPr>
            <a:normAutofit/>
          </a:bodyPr>
          <a:lstStyle/>
          <a:p>
            <a:pPr algn="just"/>
            <a:r>
              <a:rPr lang="en-IN" dirty="0"/>
              <a:t>Bluetooth Core Specification Version 2.0 </a:t>
            </a:r>
            <a:r>
              <a:rPr lang="en-IN" dirty="0" smtClean="0"/>
              <a:t>+ EDR </a:t>
            </a:r>
            <a:r>
              <a:rPr lang="en-IN" dirty="0"/>
              <a:t>include:</a:t>
            </a:r>
          </a:p>
          <a:p>
            <a:pPr lvl="1" algn="just"/>
            <a:r>
              <a:rPr lang="en-IN" dirty="0" smtClean="0"/>
              <a:t>Three </a:t>
            </a:r>
            <a:r>
              <a:rPr lang="en-IN" dirty="0"/>
              <a:t>times faster transmission speed compared with pre-existing technology</a:t>
            </a:r>
          </a:p>
          <a:p>
            <a:pPr lvl="1" algn="just"/>
            <a:r>
              <a:rPr lang="en-IN" dirty="0" smtClean="0"/>
              <a:t>Lower </a:t>
            </a:r>
            <a:r>
              <a:rPr lang="en-IN" dirty="0"/>
              <a:t>power consumption through reduced duty cycle</a:t>
            </a:r>
          </a:p>
          <a:p>
            <a:pPr lvl="1" algn="just"/>
            <a:r>
              <a:rPr lang="en-IN" dirty="0" smtClean="0"/>
              <a:t>Simplification </a:t>
            </a:r>
            <a:r>
              <a:rPr lang="en-IN" dirty="0"/>
              <a:t>of multilink applications due to increased available bandwidth</a:t>
            </a:r>
          </a:p>
          <a:p>
            <a:pPr lvl="1" algn="just"/>
            <a:r>
              <a:rPr lang="en-IN" dirty="0" smtClean="0"/>
              <a:t>Backward </a:t>
            </a:r>
            <a:r>
              <a:rPr lang="en-IN" dirty="0"/>
              <a:t>compatibility to earlier versions</a:t>
            </a:r>
          </a:p>
          <a:p>
            <a:pPr lvl="1" algn="just"/>
            <a:r>
              <a:rPr lang="en-IN" dirty="0" smtClean="0"/>
              <a:t>Improved </a:t>
            </a:r>
            <a:r>
              <a:rPr lang="en-IN" dirty="0"/>
              <a:t>BER (bit error rate) performance</a:t>
            </a:r>
            <a:endParaRPr lang="en-IN" dirty="0" smtClean="0"/>
          </a:p>
        </p:txBody>
      </p:sp>
    </p:spTree>
    <p:extLst>
      <p:ext uri="{BB962C8B-B14F-4D97-AF65-F5344CB8AC3E}">
        <p14:creationId xmlns:p14="http://schemas.microsoft.com/office/powerpoint/2010/main" val="20611699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a:t>WPAN Technologies </a:t>
            </a:r>
            <a:r>
              <a:rPr lang="en-IN" dirty="0" smtClean="0"/>
              <a:t>for IoT/M2M</a:t>
            </a:r>
            <a:endParaRPr lang="en-IN" dirty="0"/>
          </a:p>
        </p:txBody>
      </p:sp>
      <p:sp>
        <p:nvSpPr>
          <p:cNvPr id="3" name="Content Placeholder 2"/>
          <p:cNvSpPr>
            <a:spLocks noGrp="1"/>
          </p:cNvSpPr>
          <p:nvPr>
            <p:ph idx="1"/>
          </p:nvPr>
        </p:nvSpPr>
        <p:spPr/>
        <p:txBody>
          <a:bodyPr/>
          <a:lstStyle/>
          <a:p>
            <a:pPr algn="just"/>
            <a:r>
              <a:rPr lang="en-IN" dirty="0"/>
              <a:t>A PAN (also called WPAN) is a network used for communication </a:t>
            </a:r>
            <a:r>
              <a:rPr lang="en-IN" dirty="0" smtClean="0"/>
              <a:t>with devices which are physically </a:t>
            </a:r>
            <a:r>
              <a:rPr lang="en-IN" dirty="0"/>
              <a:t>close to a person </a:t>
            </a:r>
            <a:r>
              <a:rPr lang="en-IN" dirty="0" smtClean="0"/>
              <a:t>(includes </a:t>
            </a:r>
            <a:r>
              <a:rPr lang="en-IN" dirty="0"/>
              <a:t>smartphones, tablets, body </a:t>
            </a:r>
            <a:r>
              <a:rPr lang="en-IN" dirty="0" smtClean="0"/>
              <a:t>monitors, and </a:t>
            </a:r>
            <a:r>
              <a:rPr lang="en-IN" dirty="0"/>
              <a:t>so on</a:t>
            </a:r>
            <a:r>
              <a:rPr lang="en-IN" dirty="0" smtClean="0"/>
              <a:t>).</a:t>
            </a:r>
          </a:p>
          <a:p>
            <a:pPr algn="just"/>
            <a:r>
              <a:rPr lang="en-IN" dirty="0"/>
              <a:t>PANs can be used to support wireless body area networks (</a:t>
            </a:r>
            <a:r>
              <a:rPr lang="en-IN" dirty="0" smtClean="0"/>
              <a:t>WBANs)/ wireless </a:t>
            </a:r>
            <a:r>
              <a:rPr lang="en-IN" dirty="0"/>
              <a:t>medical body area networks [WMBANs] and/or </a:t>
            </a:r>
            <a:r>
              <a:rPr lang="en-IN" dirty="0" smtClean="0"/>
              <a:t>medical body </a:t>
            </a:r>
            <a:r>
              <a:rPr lang="en-IN" dirty="0"/>
              <a:t>area network systems [MBANSs</a:t>
            </a:r>
            <a:r>
              <a:rPr lang="en-IN" dirty="0" smtClean="0"/>
              <a:t>]).</a:t>
            </a:r>
            <a:endParaRPr lang="en-IN"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7</a:t>
            </a:fld>
            <a:endParaRPr lang="en-US"/>
          </a:p>
        </p:txBody>
      </p:sp>
    </p:spTree>
    <p:extLst>
      <p:ext uri="{BB962C8B-B14F-4D97-AF65-F5344CB8AC3E}">
        <p14:creationId xmlns:p14="http://schemas.microsoft.com/office/powerpoint/2010/main" val="2982368773"/>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t>WPAN Technologies </a:t>
            </a:r>
            <a:r>
              <a:rPr lang="en-IN" dirty="0" smtClean="0"/>
              <a:t>for IoT/M2M</a:t>
            </a:r>
            <a:r>
              <a:rPr lang="en-IN" dirty="0"/>
              <a:t/>
            </a:r>
            <a:br>
              <a:rPr lang="en-IN" dirty="0"/>
            </a:br>
            <a:r>
              <a:rPr lang="en-IN" sz="3100" dirty="0"/>
              <a:t>Bluetooth and its Low-Energy Profile- Details</a:t>
            </a:r>
          </a:p>
        </p:txBody>
      </p:sp>
      <p:sp>
        <p:nvSpPr>
          <p:cNvPr id="3" name="Slide Number Placeholder 2"/>
          <p:cNvSpPr>
            <a:spLocks noGrp="1"/>
          </p:cNvSpPr>
          <p:nvPr>
            <p:ph type="sldNum" sz="quarter" idx="12"/>
          </p:nvPr>
        </p:nvSpPr>
        <p:spPr/>
        <p:txBody>
          <a:bodyPr/>
          <a:lstStyle/>
          <a:p>
            <a:fld id="{B6F15528-21DE-4FAA-801E-634DDDAF4B2B}" type="slidenum">
              <a:rPr lang="en-US" smtClean="0"/>
              <a:pPr/>
              <a:t>70</a:t>
            </a:fld>
            <a:endParaRPr lang="en-US"/>
          </a:p>
        </p:txBody>
      </p:sp>
      <p:sp>
        <p:nvSpPr>
          <p:cNvPr id="4" name="Content Placeholder 3"/>
          <p:cNvSpPr>
            <a:spLocks noGrp="1"/>
          </p:cNvSpPr>
          <p:nvPr>
            <p:ph idx="1"/>
          </p:nvPr>
        </p:nvSpPr>
        <p:spPr/>
        <p:txBody>
          <a:bodyPr>
            <a:normAutofit lnSpcReduction="10000"/>
          </a:bodyPr>
          <a:lstStyle/>
          <a:p>
            <a:pPr algn="just"/>
            <a:r>
              <a:rPr lang="en-IN" dirty="0"/>
              <a:t>A Bluetooth device playing the role of “master” can communicate with up to </a:t>
            </a:r>
            <a:r>
              <a:rPr lang="en-IN" dirty="0" smtClean="0"/>
              <a:t>seven devices </a:t>
            </a:r>
            <a:r>
              <a:rPr lang="en-IN" dirty="0"/>
              <a:t>playing the role of “slave” (these groups of up to eight devices are </a:t>
            </a:r>
            <a:r>
              <a:rPr lang="en-IN" dirty="0" smtClean="0"/>
              <a:t>called </a:t>
            </a:r>
            <a:r>
              <a:rPr lang="en-IN" dirty="0" err="1" smtClean="0"/>
              <a:t>piconets</a:t>
            </a:r>
            <a:r>
              <a:rPr lang="en-IN" dirty="0"/>
              <a:t>). </a:t>
            </a:r>
            <a:endParaRPr lang="en-IN" dirty="0" smtClean="0"/>
          </a:p>
          <a:p>
            <a:pPr algn="just"/>
            <a:r>
              <a:rPr lang="en-IN" dirty="0" smtClean="0"/>
              <a:t>At </a:t>
            </a:r>
            <a:r>
              <a:rPr lang="en-IN" dirty="0"/>
              <a:t>any given instant in time, data can be transferred between the </a:t>
            </a:r>
            <a:r>
              <a:rPr lang="en-IN" dirty="0" smtClean="0"/>
              <a:t>master and </a:t>
            </a:r>
            <a:r>
              <a:rPr lang="en-IN" dirty="0"/>
              <a:t>one slave; but the master switches rapidly from slave to slave in a </a:t>
            </a:r>
            <a:r>
              <a:rPr lang="en-IN" dirty="0" smtClean="0"/>
              <a:t>round-robin fashion</a:t>
            </a:r>
            <a:r>
              <a:rPr lang="en-IN" dirty="0"/>
              <a:t>. (Simultaneous transmission from the master to multiple slaves is </a:t>
            </a:r>
            <a:r>
              <a:rPr lang="en-IN" dirty="0" smtClean="0"/>
              <a:t>possible, but </a:t>
            </a:r>
            <a:r>
              <a:rPr lang="en-IN" dirty="0"/>
              <a:t>not used much in practice.) </a:t>
            </a:r>
            <a:endParaRPr lang="en-IN" dirty="0" smtClean="0"/>
          </a:p>
          <a:p>
            <a:pPr algn="just"/>
            <a:r>
              <a:rPr lang="en-IN" dirty="0" smtClean="0"/>
              <a:t>The </a:t>
            </a:r>
            <a:r>
              <a:rPr lang="en-IN" dirty="0"/>
              <a:t>Bluetooth specification also allows </a:t>
            </a:r>
            <a:r>
              <a:rPr lang="en-IN" dirty="0" smtClean="0"/>
              <a:t>connecting two </a:t>
            </a:r>
            <a:r>
              <a:rPr lang="en-IN" dirty="0"/>
              <a:t>or more </a:t>
            </a:r>
            <a:r>
              <a:rPr lang="en-IN" dirty="0" err="1"/>
              <a:t>piconets</a:t>
            </a:r>
            <a:r>
              <a:rPr lang="en-IN" dirty="0"/>
              <a:t> together to form a </a:t>
            </a:r>
            <a:r>
              <a:rPr lang="en-IN" dirty="0" err="1"/>
              <a:t>scatternet</a:t>
            </a:r>
            <a:r>
              <a:rPr lang="en-IN" dirty="0"/>
              <a:t>, with some devices acting as </a:t>
            </a:r>
            <a:r>
              <a:rPr lang="en-IN" dirty="0" smtClean="0"/>
              <a:t>a bridge </a:t>
            </a:r>
            <a:r>
              <a:rPr lang="en-IN" dirty="0"/>
              <a:t>by simultaneously playing the master role in one </a:t>
            </a:r>
            <a:r>
              <a:rPr lang="en-IN" dirty="0" err="1"/>
              <a:t>piconet</a:t>
            </a:r>
            <a:r>
              <a:rPr lang="en-IN" dirty="0"/>
              <a:t> and the slave role </a:t>
            </a:r>
            <a:r>
              <a:rPr lang="en-IN" dirty="0" smtClean="0"/>
              <a:t>in another </a:t>
            </a:r>
            <a:r>
              <a:rPr lang="en-IN" dirty="0" err="1"/>
              <a:t>piconet</a:t>
            </a:r>
            <a:r>
              <a:rPr lang="en-IN" dirty="0"/>
              <a:t>.</a:t>
            </a:r>
            <a:endParaRPr lang="en-IN" dirty="0" smtClean="0"/>
          </a:p>
        </p:txBody>
      </p:sp>
    </p:spTree>
    <p:extLst>
      <p:ext uri="{BB962C8B-B14F-4D97-AF65-F5344CB8AC3E}">
        <p14:creationId xmlns:p14="http://schemas.microsoft.com/office/powerpoint/2010/main" val="2225108847"/>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t>WPAN Technologies </a:t>
            </a:r>
            <a:r>
              <a:rPr lang="en-IN" dirty="0" smtClean="0"/>
              <a:t>for IoT/M2M</a:t>
            </a:r>
            <a:r>
              <a:rPr lang="en-IN" dirty="0"/>
              <a:t/>
            </a:r>
            <a:br>
              <a:rPr lang="en-IN" dirty="0"/>
            </a:br>
            <a:r>
              <a:rPr lang="en-IN" sz="3100" dirty="0"/>
              <a:t>Bluetooth and its Low-Energy Profile- Bluetooth HDP</a:t>
            </a:r>
          </a:p>
        </p:txBody>
      </p:sp>
      <p:sp>
        <p:nvSpPr>
          <p:cNvPr id="3" name="Slide Number Placeholder 2"/>
          <p:cNvSpPr>
            <a:spLocks noGrp="1"/>
          </p:cNvSpPr>
          <p:nvPr>
            <p:ph type="sldNum" sz="quarter" idx="12"/>
          </p:nvPr>
        </p:nvSpPr>
        <p:spPr/>
        <p:txBody>
          <a:bodyPr/>
          <a:lstStyle/>
          <a:p>
            <a:fld id="{B6F15528-21DE-4FAA-801E-634DDDAF4B2B}" type="slidenum">
              <a:rPr lang="en-US" smtClean="0"/>
              <a:pPr/>
              <a:t>71</a:t>
            </a:fld>
            <a:endParaRPr lang="en-US"/>
          </a:p>
        </p:txBody>
      </p:sp>
      <p:sp>
        <p:nvSpPr>
          <p:cNvPr id="4" name="Content Placeholder 3"/>
          <p:cNvSpPr>
            <a:spLocks noGrp="1"/>
          </p:cNvSpPr>
          <p:nvPr>
            <p:ph idx="1"/>
          </p:nvPr>
        </p:nvSpPr>
        <p:spPr/>
        <p:txBody>
          <a:bodyPr>
            <a:normAutofit/>
          </a:bodyPr>
          <a:lstStyle/>
          <a:p>
            <a:pPr algn="just"/>
            <a:r>
              <a:rPr lang="en-IN" dirty="0"/>
              <a:t>Bluetooth systems for medical </a:t>
            </a:r>
            <a:r>
              <a:rPr lang="en-IN" dirty="0" smtClean="0"/>
              <a:t>application made </a:t>
            </a:r>
            <a:r>
              <a:rPr lang="en-IN" dirty="0"/>
              <a:t>use of proprietary implementations and data format; typically </a:t>
            </a:r>
            <a:r>
              <a:rPr lang="en-IN" dirty="0" smtClean="0"/>
              <a:t>applications the </a:t>
            </a:r>
            <a:r>
              <a:rPr lang="en-IN" dirty="0"/>
              <a:t>serial port profile (SPP</a:t>
            </a:r>
            <a:r>
              <a:rPr lang="en-IN" dirty="0" smtClean="0"/>
              <a:t>).</a:t>
            </a:r>
          </a:p>
          <a:p>
            <a:pPr algn="just"/>
            <a:r>
              <a:rPr lang="en-IN" dirty="0" smtClean="0"/>
              <a:t>The </a:t>
            </a:r>
            <a:r>
              <a:rPr lang="en-IN" dirty="0"/>
              <a:t>HDP (Health Device </a:t>
            </a:r>
            <a:r>
              <a:rPr lang="en-IN" dirty="0" smtClean="0"/>
              <a:t>Profile) </a:t>
            </a:r>
            <a:r>
              <a:rPr lang="en-IN" dirty="0"/>
              <a:t>specification that included the </a:t>
            </a:r>
            <a:r>
              <a:rPr lang="en-IN" dirty="0" smtClean="0"/>
              <a:t>multichannel adaptation </a:t>
            </a:r>
            <a:r>
              <a:rPr lang="en-IN" dirty="0"/>
              <a:t>protocol (MCAP) and that made use of the device ID (DI) profile.</a:t>
            </a:r>
            <a:endParaRPr lang="en-IN" dirty="0" smtClean="0"/>
          </a:p>
        </p:txBody>
      </p:sp>
    </p:spTree>
    <p:extLst>
      <p:ext uri="{BB962C8B-B14F-4D97-AF65-F5344CB8AC3E}">
        <p14:creationId xmlns:p14="http://schemas.microsoft.com/office/powerpoint/2010/main" val="3783076527"/>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t>WPAN Technologies </a:t>
            </a:r>
            <a:r>
              <a:rPr lang="en-IN" dirty="0" smtClean="0"/>
              <a:t>for IoT/M2M</a:t>
            </a:r>
            <a:r>
              <a:rPr lang="en-IN" dirty="0"/>
              <a:t/>
            </a:r>
            <a:br>
              <a:rPr lang="en-IN" dirty="0"/>
            </a:br>
            <a:r>
              <a:rPr lang="en-IN" sz="3100" dirty="0"/>
              <a:t>Bluetooth and its Low-Energy Profile- Bluetooth HDP</a:t>
            </a:r>
          </a:p>
        </p:txBody>
      </p:sp>
      <p:sp>
        <p:nvSpPr>
          <p:cNvPr id="3" name="Slide Number Placeholder 2"/>
          <p:cNvSpPr>
            <a:spLocks noGrp="1"/>
          </p:cNvSpPr>
          <p:nvPr>
            <p:ph type="sldNum" sz="quarter" idx="12"/>
          </p:nvPr>
        </p:nvSpPr>
        <p:spPr/>
        <p:txBody>
          <a:bodyPr/>
          <a:lstStyle/>
          <a:p>
            <a:fld id="{B6F15528-21DE-4FAA-801E-634DDDAF4B2B}" type="slidenum">
              <a:rPr lang="en-US" smtClean="0"/>
              <a:pPr/>
              <a:t>72</a:t>
            </a:fld>
            <a:endParaRPr lang="en-US"/>
          </a:p>
        </p:txBody>
      </p:sp>
      <p:pic>
        <p:nvPicPr>
          <p:cNvPr id="1026" name="Picture 2"/>
          <p:cNvPicPr>
            <a:picLocks noGrp="1" noChangeAspect="1" noChangeArrowheads="1"/>
          </p:cNvPicPr>
          <p:nvPr>
            <p:ph idx="1"/>
          </p:nvPr>
        </p:nvPicPr>
        <p:blipFill rotWithShape="1">
          <a:blip r:embed="rId3" cstate="print">
            <a:extLst>
              <a:ext uri="{28A0092B-C50C-407E-A947-70E740481C1C}">
                <a14:useLocalDpi xmlns:a14="http://schemas.microsoft.com/office/drawing/2010/main" val="0"/>
              </a:ext>
            </a:extLst>
          </a:blip>
          <a:srcRect/>
          <a:stretch/>
        </p:blipFill>
        <p:spPr bwMode="auto">
          <a:xfrm>
            <a:off x="91983" y="2209800"/>
            <a:ext cx="8960035" cy="3505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19245438"/>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t>WPAN Technologies </a:t>
            </a:r>
            <a:r>
              <a:rPr lang="en-IN" dirty="0" smtClean="0"/>
              <a:t>for IoT/M2M</a:t>
            </a:r>
            <a:r>
              <a:rPr lang="en-IN" dirty="0"/>
              <a:t/>
            </a:r>
            <a:br>
              <a:rPr lang="en-IN" dirty="0"/>
            </a:br>
            <a:r>
              <a:rPr lang="en-IN" sz="3100" dirty="0"/>
              <a:t>Bluetooth and its Low-Energy Profile- Bluetooth HDP</a:t>
            </a:r>
          </a:p>
        </p:txBody>
      </p:sp>
      <p:sp>
        <p:nvSpPr>
          <p:cNvPr id="3" name="Slide Number Placeholder 2"/>
          <p:cNvSpPr>
            <a:spLocks noGrp="1"/>
          </p:cNvSpPr>
          <p:nvPr>
            <p:ph type="sldNum" sz="quarter" idx="12"/>
          </p:nvPr>
        </p:nvSpPr>
        <p:spPr/>
        <p:txBody>
          <a:bodyPr/>
          <a:lstStyle/>
          <a:p>
            <a:fld id="{B6F15528-21DE-4FAA-801E-634DDDAF4B2B}" type="slidenum">
              <a:rPr lang="en-US" smtClean="0"/>
              <a:pPr/>
              <a:t>73</a:t>
            </a:fld>
            <a:endParaRPr lang="en-US"/>
          </a:p>
        </p:txBody>
      </p:sp>
      <p:pic>
        <p:nvPicPr>
          <p:cNvPr id="2050" name="Picture 2"/>
          <p:cNvPicPr>
            <a:picLocks noGrp="1" noChangeAspect="1" noChangeArrowheads="1"/>
          </p:cNvPicPr>
          <p:nvPr>
            <p:ph idx="1"/>
          </p:nvPr>
        </p:nvPicPr>
        <p:blipFill rotWithShape="1">
          <a:blip r:embed="rId3" cstate="print">
            <a:extLst>
              <a:ext uri="{28A0092B-C50C-407E-A947-70E740481C1C}">
                <a14:useLocalDpi xmlns:a14="http://schemas.microsoft.com/office/drawing/2010/main" val="0"/>
              </a:ext>
            </a:extLst>
          </a:blip>
          <a:srcRect/>
          <a:stretch/>
        </p:blipFill>
        <p:spPr bwMode="auto">
          <a:xfrm>
            <a:off x="1638300" y="1600200"/>
            <a:ext cx="5867400" cy="51712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33923332"/>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t>WPAN Technologies </a:t>
            </a:r>
            <a:r>
              <a:rPr lang="en-IN" dirty="0" smtClean="0"/>
              <a:t>for IoT/M2M</a:t>
            </a:r>
            <a:r>
              <a:rPr lang="en-IN" dirty="0"/>
              <a:t/>
            </a:r>
            <a:br>
              <a:rPr lang="en-IN" dirty="0"/>
            </a:br>
            <a:r>
              <a:rPr lang="en-IN" sz="3100" dirty="0"/>
              <a:t>Bluetooth and its Low-Energy Profile- Bluetooth HDP</a:t>
            </a:r>
          </a:p>
        </p:txBody>
      </p:sp>
      <p:sp>
        <p:nvSpPr>
          <p:cNvPr id="3" name="Slide Number Placeholder 2"/>
          <p:cNvSpPr>
            <a:spLocks noGrp="1"/>
          </p:cNvSpPr>
          <p:nvPr>
            <p:ph type="sldNum" sz="quarter" idx="12"/>
          </p:nvPr>
        </p:nvSpPr>
        <p:spPr/>
        <p:txBody>
          <a:bodyPr/>
          <a:lstStyle/>
          <a:p>
            <a:fld id="{B6F15528-21DE-4FAA-801E-634DDDAF4B2B}" type="slidenum">
              <a:rPr lang="en-US" smtClean="0"/>
              <a:pPr/>
              <a:t>74</a:t>
            </a:fld>
            <a:endParaRPr lang="en-US"/>
          </a:p>
        </p:txBody>
      </p:sp>
      <p:sp>
        <p:nvSpPr>
          <p:cNvPr id="4" name="Content Placeholder 3"/>
          <p:cNvSpPr>
            <a:spLocks noGrp="1"/>
          </p:cNvSpPr>
          <p:nvPr>
            <p:ph idx="1"/>
          </p:nvPr>
        </p:nvSpPr>
        <p:spPr/>
        <p:txBody>
          <a:bodyPr/>
          <a:lstStyle/>
          <a:p>
            <a:pPr algn="just"/>
            <a:r>
              <a:rPr lang="en-IN" dirty="0"/>
              <a:t>HDP provides several </a:t>
            </a:r>
            <a:r>
              <a:rPr lang="en-IN" dirty="0" smtClean="0"/>
              <a:t>critical features</a:t>
            </a:r>
            <a:r>
              <a:rPr lang="en-IN" dirty="0"/>
              <a:t>; </a:t>
            </a:r>
            <a:endParaRPr lang="en-IN" dirty="0" smtClean="0"/>
          </a:p>
          <a:p>
            <a:pPr lvl="2" algn="just"/>
            <a:r>
              <a:rPr lang="en-IN" dirty="0" smtClean="0"/>
              <a:t>control channel connection/disconnection, </a:t>
            </a:r>
          </a:p>
          <a:p>
            <a:pPr lvl="2" algn="just"/>
            <a:r>
              <a:rPr lang="en-IN" dirty="0" smtClean="0"/>
              <a:t>data link creation (reliable or streaming), </a:t>
            </a:r>
          </a:p>
          <a:p>
            <a:pPr lvl="2" algn="just"/>
            <a:r>
              <a:rPr lang="en-IN" dirty="0" smtClean="0"/>
              <a:t>data link deletion, </a:t>
            </a:r>
          </a:p>
          <a:p>
            <a:pPr lvl="2" algn="just"/>
            <a:r>
              <a:rPr lang="en-IN" dirty="0" smtClean="0"/>
              <a:t>data link abort, </a:t>
            </a:r>
          </a:p>
          <a:p>
            <a:pPr lvl="2" algn="just"/>
            <a:r>
              <a:rPr lang="en-IN" dirty="0" smtClean="0"/>
              <a:t>data link reconnection, </a:t>
            </a:r>
          </a:p>
          <a:p>
            <a:pPr lvl="2" algn="just"/>
            <a:r>
              <a:rPr lang="en-IN" dirty="0" smtClean="0"/>
              <a:t>data transmission (over one or more data links), </a:t>
            </a:r>
          </a:p>
          <a:p>
            <a:pPr lvl="2" algn="just"/>
            <a:r>
              <a:rPr lang="en-IN" dirty="0" smtClean="0"/>
              <a:t>clock synchronization.</a:t>
            </a:r>
            <a:endParaRPr lang="en-IN" dirty="0"/>
          </a:p>
        </p:txBody>
      </p:sp>
    </p:spTree>
    <p:extLst>
      <p:ext uri="{BB962C8B-B14F-4D97-AF65-F5344CB8AC3E}">
        <p14:creationId xmlns:p14="http://schemas.microsoft.com/office/powerpoint/2010/main" val="2997002970"/>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t>WPAN Technologies </a:t>
            </a:r>
            <a:r>
              <a:rPr lang="en-IN" dirty="0" smtClean="0"/>
              <a:t>for IoT/M2M</a:t>
            </a:r>
            <a:r>
              <a:rPr lang="en-IN" dirty="0"/>
              <a:t/>
            </a:r>
            <a:br>
              <a:rPr lang="en-IN" dirty="0"/>
            </a:br>
            <a:r>
              <a:rPr lang="en-IN" sz="3100" dirty="0"/>
              <a:t>Bluetooth and its Low-Energy Profile- Bluetooth HDP</a:t>
            </a:r>
          </a:p>
        </p:txBody>
      </p:sp>
      <p:sp>
        <p:nvSpPr>
          <p:cNvPr id="3" name="Slide Number Placeholder 2"/>
          <p:cNvSpPr>
            <a:spLocks noGrp="1"/>
          </p:cNvSpPr>
          <p:nvPr>
            <p:ph type="sldNum" sz="quarter" idx="12"/>
          </p:nvPr>
        </p:nvSpPr>
        <p:spPr/>
        <p:txBody>
          <a:bodyPr/>
          <a:lstStyle/>
          <a:p>
            <a:fld id="{B6F15528-21DE-4FAA-801E-634DDDAF4B2B}" type="slidenum">
              <a:rPr lang="en-US" smtClean="0"/>
              <a:pPr/>
              <a:t>75</a:t>
            </a:fld>
            <a:endParaRPr lang="en-US"/>
          </a:p>
        </p:txBody>
      </p:sp>
      <p:sp>
        <p:nvSpPr>
          <p:cNvPr id="4" name="Content Placeholder 3"/>
          <p:cNvSpPr>
            <a:spLocks noGrp="1"/>
          </p:cNvSpPr>
          <p:nvPr>
            <p:ph idx="1"/>
          </p:nvPr>
        </p:nvSpPr>
        <p:spPr/>
        <p:txBody>
          <a:bodyPr>
            <a:normAutofit/>
          </a:bodyPr>
          <a:lstStyle/>
          <a:p>
            <a:pPr algn="just"/>
            <a:r>
              <a:rPr lang="en-IN" dirty="0"/>
              <a:t>HDP devices act as sinks and/or sources. </a:t>
            </a:r>
            <a:endParaRPr lang="en-IN" dirty="0" smtClean="0"/>
          </a:p>
          <a:p>
            <a:pPr lvl="1" algn="just"/>
            <a:r>
              <a:rPr lang="en-IN" dirty="0" smtClean="0"/>
              <a:t>A </a:t>
            </a:r>
            <a:r>
              <a:rPr lang="en-IN" dirty="0"/>
              <a:t>source is the small device that </a:t>
            </a:r>
            <a:r>
              <a:rPr lang="en-IN" dirty="0" smtClean="0"/>
              <a:t>will act </a:t>
            </a:r>
            <a:r>
              <a:rPr lang="en-IN" dirty="0"/>
              <a:t>as the transmitter of the medical data (weight scale, glucose meter, </a:t>
            </a:r>
            <a:r>
              <a:rPr lang="en-IN" dirty="0" smtClean="0"/>
              <a:t>thermometer, etc</a:t>
            </a:r>
            <a:r>
              <a:rPr lang="en-IN" dirty="0"/>
              <a:t>.). </a:t>
            </a:r>
            <a:endParaRPr lang="en-IN" dirty="0" smtClean="0"/>
          </a:p>
          <a:p>
            <a:pPr lvl="1" algn="just"/>
            <a:r>
              <a:rPr lang="en-IN" dirty="0" smtClean="0"/>
              <a:t>The </a:t>
            </a:r>
            <a:r>
              <a:rPr lang="en-IN" dirty="0"/>
              <a:t>sink is the feature-rich device that will act as the receiver of the </a:t>
            </a:r>
            <a:r>
              <a:rPr lang="en-IN" dirty="0" smtClean="0"/>
              <a:t>medical data </a:t>
            </a:r>
            <a:r>
              <a:rPr lang="en-IN" dirty="0"/>
              <a:t>(mobile phone, desktop computer, health appliances, etc.). </a:t>
            </a:r>
            <a:endParaRPr lang="en-IN" dirty="0" smtClean="0"/>
          </a:p>
          <a:p>
            <a:pPr algn="just"/>
            <a:r>
              <a:rPr lang="en-IN" dirty="0" smtClean="0"/>
              <a:t>HDP </a:t>
            </a:r>
            <a:r>
              <a:rPr lang="en-IN" dirty="0"/>
              <a:t>devices </a:t>
            </a:r>
            <a:r>
              <a:rPr lang="en-IN" dirty="0" smtClean="0"/>
              <a:t>acting as </a:t>
            </a:r>
            <a:r>
              <a:rPr lang="en-IN" dirty="0"/>
              <a:t>a source device </a:t>
            </a:r>
            <a:r>
              <a:rPr lang="en-IN" dirty="0" smtClean="0"/>
              <a:t>which </a:t>
            </a:r>
            <a:r>
              <a:rPr lang="en-IN" dirty="0"/>
              <a:t>transmit application data over a reliable data channel to a </a:t>
            </a:r>
            <a:r>
              <a:rPr lang="en-IN" dirty="0" smtClean="0"/>
              <a:t>sink. </a:t>
            </a:r>
          </a:p>
          <a:p>
            <a:pPr algn="just"/>
            <a:r>
              <a:rPr lang="en-IN" dirty="0" smtClean="0"/>
              <a:t>Multiple </a:t>
            </a:r>
            <a:r>
              <a:rPr lang="en-IN" dirty="0"/>
              <a:t>source devices transmit application data over reliable and </a:t>
            </a:r>
            <a:r>
              <a:rPr lang="en-IN" dirty="0" smtClean="0"/>
              <a:t>streaming data </a:t>
            </a:r>
            <a:r>
              <a:rPr lang="en-IN" dirty="0"/>
              <a:t>channels to a sink. </a:t>
            </a:r>
            <a:endParaRPr lang="en-IN" dirty="0" smtClean="0"/>
          </a:p>
          <a:p>
            <a:pPr lvl="1" algn="just"/>
            <a:r>
              <a:rPr lang="en-IN" dirty="0" smtClean="0"/>
              <a:t>This </a:t>
            </a:r>
            <a:r>
              <a:rPr lang="en-IN" dirty="0"/>
              <a:t>data can then be routed on to a physician </a:t>
            </a:r>
            <a:r>
              <a:rPr lang="en-IN" dirty="0" smtClean="0"/>
              <a:t>through an </a:t>
            </a:r>
            <a:r>
              <a:rPr lang="en-IN" dirty="0"/>
              <a:t>alternate transport (e.g., the Internet or a mobile phone network) to a </a:t>
            </a:r>
            <a:r>
              <a:rPr lang="en-IN" dirty="0" smtClean="0"/>
              <a:t>medical server </a:t>
            </a:r>
            <a:r>
              <a:rPr lang="en-IN" dirty="0"/>
              <a:t>application at a hospital.</a:t>
            </a:r>
          </a:p>
        </p:txBody>
      </p:sp>
    </p:spTree>
    <p:extLst>
      <p:ext uri="{BB962C8B-B14F-4D97-AF65-F5344CB8AC3E}">
        <p14:creationId xmlns:p14="http://schemas.microsoft.com/office/powerpoint/2010/main" val="2889716450"/>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t>WPAN Technologies </a:t>
            </a:r>
            <a:r>
              <a:rPr lang="en-IN" dirty="0" smtClean="0"/>
              <a:t>for IoT/M2M</a:t>
            </a:r>
            <a:r>
              <a:rPr lang="en-IN" dirty="0"/>
              <a:t/>
            </a:r>
            <a:br>
              <a:rPr lang="en-IN" dirty="0"/>
            </a:br>
            <a:r>
              <a:rPr lang="en-IN" sz="3100" dirty="0"/>
              <a:t>Bluetooth and its Low-Energy Profile- Bluetooth HDP</a:t>
            </a:r>
          </a:p>
        </p:txBody>
      </p:sp>
      <p:sp>
        <p:nvSpPr>
          <p:cNvPr id="3" name="Slide Number Placeholder 2"/>
          <p:cNvSpPr>
            <a:spLocks noGrp="1"/>
          </p:cNvSpPr>
          <p:nvPr>
            <p:ph type="sldNum" sz="quarter" idx="12"/>
          </p:nvPr>
        </p:nvSpPr>
        <p:spPr/>
        <p:txBody>
          <a:bodyPr/>
          <a:lstStyle/>
          <a:p>
            <a:fld id="{B6F15528-21DE-4FAA-801E-634DDDAF4B2B}" type="slidenum">
              <a:rPr lang="en-US" smtClean="0"/>
              <a:pPr/>
              <a:t>76</a:t>
            </a:fld>
            <a:endParaRPr lang="en-US"/>
          </a:p>
        </p:txBody>
      </p:sp>
      <p:sp>
        <p:nvSpPr>
          <p:cNvPr id="4" name="Content Placeholder 3"/>
          <p:cNvSpPr>
            <a:spLocks noGrp="1"/>
          </p:cNvSpPr>
          <p:nvPr>
            <p:ph idx="1"/>
          </p:nvPr>
        </p:nvSpPr>
        <p:spPr/>
        <p:txBody>
          <a:bodyPr>
            <a:normAutofit/>
          </a:bodyPr>
          <a:lstStyle/>
          <a:p>
            <a:pPr algn="just"/>
            <a:r>
              <a:rPr lang="en-IN" dirty="0"/>
              <a:t>HDP does not define the data format and data content. </a:t>
            </a:r>
            <a:endParaRPr lang="en-IN" dirty="0" smtClean="0"/>
          </a:p>
          <a:p>
            <a:pPr algn="just"/>
            <a:r>
              <a:rPr lang="en-IN" dirty="0" smtClean="0"/>
              <a:t>The </a:t>
            </a:r>
            <a:r>
              <a:rPr lang="en-IN" dirty="0"/>
              <a:t>Bluetooth SIG </a:t>
            </a:r>
            <a:r>
              <a:rPr lang="en-IN" dirty="0" smtClean="0"/>
              <a:t>(</a:t>
            </a:r>
            <a:r>
              <a:rPr lang="en-IN" dirty="0"/>
              <a:t>Special Interest Group</a:t>
            </a:r>
            <a:r>
              <a:rPr lang="en-IN" dirty="0" smtClean="0"/>
              <a:t>) requires for </a:t>
            </a:r>
            <a:r>
              <a:rPr lang="en-IN" dirty="0"/>
              <a:t>HDP the usage of the IEEE 11073-20601 Personal Health Device </a:t>
            </a:r>
            <a:r>
              <a:rPr lang="en-IN" dirty="0" smtClean="0"/>
              <a:t>Communication Application </a:t>
            </a:r>
            <a:r>
              <a:rPr lang="en-IN" dirty="0"/>
              <a:t>Profile as the only allowed protocol for data exchange between </a:t>
            </a:r>
            <a:r>
              <a:rPr lang="en-IN" dirty="0" smtClean="0"/>
              <a:t>HDP devices </a:t>
            </a:r>
            <a:r>
              <a:rPr lang="en-IN" dirty="0"/>
              <a:t>and the IEEE 11073-104xx Device Specification.</a:t>
            </a:r>
          </a:p>
        </p:txBody>
      </p:sp>
    </p:spTree>
    <p:extLst>
      <p:ext uri="{BB962C8B-B14F-4D97-AF65-F5344CB8AC3E}">
        <p14:creationId xmlns:p14="http://schemas.microsoft.com/office/powerpoint/2010/main" val="1126353105"/>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t>WPAN Technologies </a:t>
            </a:r>
            <a:r>
              <a:rPr lang="en-IN" dirty="0" smtClean="0"/>
              <a:t>for IoT/M2M</a:t>
            </a:r>
            <a:r>
              <a:rPr lang="en-IN" dirty="0"/>
              <a:t/>
            </a:r>
            <a:br>
              <a:rPr lang="en-IN" dirty="0"/>
            </a:br>
            <a:r>
              <a:rPr lang="en-IN" sz="3100" dirty="0"/>
              <a:t>IEEE 802.15.6 WBANs</a:t>
            </a:r>
          </a:p>
        </p:txBody>
      </p:sp>
      <p:sp>
        <p:nvSpPr>
          <p:cNvPr id="3" name="Slide Number Placeholder 2"/>
          <p:cNvSpPr>
            <a:spLocks noGrp="1"/>
          </p:cNvSpPr>
          <p:nvPr>
            <p:ph type="sldNum" sz="quarter" idx="12"/>
          </p:nvPr>
        </p:nvSpPr>
        <p:spPr/>
        <p:txBody>
          <a:bodyPr/>
          <a:lstStyle/>
          <a:p>
            <a:fld id="{B6F15528-21DE-4FAA-801E-634DDDAF4B2B}" type="slidenum">
              <a:rPr lang="en-US" smtClean="0"/>
              <a:pPr/>
              <a:t>77</a:t>
            </a:fld>
            <a:endParaRPr lang="en-US"/>
          </a:p>
        </p:txBody>
      </p:sp>
      <p:sp>
        <p:nvSpPr>
          <p:cNvPr id="4" name="Content Placeholder 3"/>
          <p:cNvSpPr>
            <a:spLocks noGrp="1"/>
          </p:cNvSpPr>
          <p:nvPr>
            <p:ph idx="1"/>
          </p:nvPr>
        </p:nvSpPr>
        <p:spPr/>
        <p:txBody>
          <a:bodyPr>
            <a:normAutofit/>
          </a:bodyPr>
          <a:lstStyle/>
          <a:p>
            <a:pPr algn="just"/>
            <a:r>
              <a:rPr lang="en-IN" dirty="0"/>
              <a:t>The </a:t>
            </a:r>
            <a:r>
              <a:rPr lang="en-IN" dirty="0" smtClean="0"/>
              <a:t>technology is </a:t>
            </a:r>
            <a:r>
              <a:rPr lang="en-IN" dirty="0"/>
              <a:t>intended to support low-power in-body/on-body nodes to serve a variety </a:t>
            </a:r>
            <a:r>
              <a:rPr lang="en-IN" dirty="0" smtClean="0"/>
              <a:t>of medical </a:t>
            </a:r>
            <a:r>
              <a:rPr lang="en-IN" dirty="0"/>
              <a:t>and nonmedical applications. </a:t>
            </a:r>
            <a:endParaRPr lang="en-IN" dirty="0" smtClean="0"/>
          </a:p>
          <a:p>
            <a:pPr algn="just"/>
            <a:r>
              <a:rPr lang="en-IN" dirty="0" smtClean="0"/>
              <a:t>The </a:t>
            </a:r>
            <a:r>
              <a:rPr lang="en-IN" dirty="0"/>
              <a:t>IEEE </a:t>
            </a:r>
            <a:r>
              <a:rPr lang="en-IN" dirty="0" smtClean="0"/>
              <a:t>TG (Task Group) </a:t>
            </a:r>
            <a:r>
              <a:rPr lang="en-IN" dirty="0"/>
              <a:t>postulated that for a </a:t>
            </a:r>
            <a:r>
              <a:rPr lang="en-IN" dirty="0" smtClean="0"/>
              <a:t>successful implementation </a:t>
            </a:r>
            <a:r>
              <a:rPr lang="en-IN" dirty="0"/>
              <a:t>of WBAN, a standard model was required, which would be able </a:t>
            </a:r>
            <a:r>
              <a:rPr lang="en-IN" dirty="0" smtClean="0"/>
              <a:t>to address </a:t>
            </a:r>
            <a:r>
              <a:rPr lang="en-IN" dirty="0"/>
              <a:t>both medical and CE applications.</a:t>
            </a:r>
          </a:p>
        </p:txBody>
      </p:sp>
    </p:spTree>
    <p:extLst>
      <p:ext uri="{BB962C8B-B14F-4D97-AF65-F5344CB8AC3E}">
        <p14:creationId xmlns:p14="http://schemas.microsoft.com/office/powerpoint/2010/main" val="1171313735"/>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t>WPAN Technologies </a:t>
            </a:r>
            <a:r>
              <a:rPr lang="en-IN" dirty="0" smtClean="0"/>
              <a:t>for IoT/M2M</a:t>
            </a:r>
            <a:r>
              <a:rPr lang="en-IN" dirty="0"/>
              <a:t/>
            </a:r>
            <a:br>
              <a:rPr lang="en-IN" dirty="0"/>
            </a:br>
            <a:r>
              <a:rPr lang="en-IN" sz="3100" dirty="0"/>
              <a:t>IEEE 802.15.6 WBANs</a:t>
            </a:r>
          </a:p>
        </p:txBody>
      </p:sp>
      <p:sp>
        <p:nvSpPr>
          <p:cNvPr id="3" name="Slide Number Placeholder 2"/>
          <p:cNvSpPr>
            <a:spLocks noGrp="1"/>
          </p:cNvSpPr>
          <p:nvPr>
            <p:ph type="sldNum" sz="quarter" idx="12"/>
          </p:nvPr>
        </p:nvSpPr>
        <p:spPr/>
        <p:txBody>
          <a:bodyPr/>
          <a:lstStyle/>
          <a:p>
            <a:fld id="{B6F15528-21DE-4FAA-801E-634DDDAF4B2B}" type="slidenum">
              <a:rPr lang="en-US" smtClean="0"/>
              <a:pPr/>
              <a:t>78</a:t>
            </a:fld>
            <a:endParaRPr lang="en-US"/>
          </a:p>
        </p:txBody>
      </p:sp>
      <p:sp>
        <p:nvSpPr>
          <p:cNvPr id="4" name="Content Placeholder 3"/>
          <p:cNvSpPr>
            <a:spLocks noGrp="1"/>
          </p:cNvSpPr>
          <p:nvPr>
            <p:ph idx="1"/>
          </p:nvPr>
        </p:nvSpPr>
        <p:spPr/>
        <p:txBody>
          <a:bodyPr>
            <a:normAutofit fontScale="92500" lnSpcReduction="20000"/>
          </a:bodyPr>
          <a:lstStyle/>
          <a:p>
            <a:pPr algn="just"/>
            <a:r>
              <a:rPr lang="en-IN" dirty="0"/>
              <a:t>It had received 34 proposals, which were merged into a </a:t>
            </a:r>
            <a:r>
              <a:rPr lang="en-IN" dirty="0" smtClean="0"/>
              <a:t>single candidate </a:t>
            </a:r>
            <a:r>
              <a:rPr lang="en-IN" dirty="0"/>
              <a:t>proposal</a:t>
            </a:r>
            <a:r>
              <a:rPr lang="en-IN" dirty="0" smtClean="0"/>
              <a:t>.</a:t>
            </a:r>
          </a:p>
          <a:p>
            <a:pPr algn="just"/>
            <a:r>
              <a:rPr lang="en-IN" dirty="0"/>
              <a:t>The standard defines an MAC layer supporting several PHY layers</a:t>
            </a:r>
            <a:r>
              <a:rPr lang="en-IN" dirty="0" smtClean="0"/>
              <a:t>.</a:t>
            </a:r>
          </a:p>
          <a:p>
            <a:pPr algn="just"/>
            <a:r>
              <a:rPr lang="en-IN" dirty="0"/>
              <a:t>The selection of the PHYs (frequency bands) was an important issue</a:t>
            </a:r>
            <a:r>
              <a:rPr lang="en-IN" dirty="0" smtClean="0"/>
              <a:t>. </a:t>
            </a:r>
          </a:p>
          <a:p>
            <a:pPr algn="just"/>
            <a:r>
              <a:rPr lang="en-IN" dirty="0" smtClean="0"/>
              <a:t>Medical </a:t>
            </a:r>
            <a:r>
              <a:rPr lang="en-IN" dirty="0"/>
              <a:t>Implant Communication Service (</a:t>
            </a:r>
            <a:r>
              <a:rPr lang="en-IN" dirty="0" smtClean="0"/>
              <a:t>MICS) band </a:t>
            </a:r>
            <a:r>
              <a:rPr lang="en-IN" dirty="0"/>
              <a:t>is a licensed band used for implant communication and has the same </a:t>
            </a:r>
            <a:r>
              <a:rPr lang="en-IN" dirty="0" smtClean="0"/>
              <a:t>frequency range </a:t>
            </a:r>
            <a:r>
              <a:rPr lang="en-IN" dirty="0"/>
              <a:t>(402–405 MHz) in most of the countries. </a:t>
            </a:r>
            <a:endParaRPr lang="en-IN" dirty="0" smtClean="0"/>
          </a:p>
          <a:p>
            <a:pPr algn="just"/>
            <a:r>
              <a:rPr lang="en-IN" dirty="0" smtClean="0"/>
              <a:t>Wireless </a:t>
            </a:r>
            <a:r>
              <a:rPr lang="en-IN" dirty="0"/>
              <a:t>Medical Telemetry </a:t>
            </a:r>
            <a:r>
              <a:rPr lang="en-IN" dirty="0" smtClean="0"/>
              <a:t>Services (WMTS</a:t>
            </a:r>
            <a:r>
              <a:rPr lang="en-IN" dirty="0"/>
              <a:t>) is a licensed band used for medical telemetry system. </a:t>
            </a:r>
            <a:endParaRPr lang="en-IN" dirty="0" smtClean="0"/>
          </a:p>
          <a:p>
            <a:pPr algn="just"/>
            <a:r>
              <a:rPr lang="en-IN" dirty="0" smtClean="0"/>
              <a:t>Both MICS and </a:t>
            </a:r>
            <a:r>
              <a:rPr lang="en-IN" dirty="0"/>
              <a:t>WMTS bandwidths do not support high data rate applications. </a:t>
            </a:r>
            <a:endParaRPr lang="en-IN" dirty="0" smtClean="0"/>
          </a:p>
          <a:p>
            <a:pPr algn="just"/>
            <a:r>
              <a:rPr lang="en-IN" dirty="0" smtClean="0"/>
              <a:t>The </a:t>
            </a:r>
            <a:r>
              <a:rPr lang="en-IN" dirty="0"/>
              <a:t>ISM </a:t>
            </a:r>
            <a:r>
              <a:rPr lang="en-IN" dirty="0" smtClean="0"/>
              <a:t>band supports </a:t>
            </a:r>
            <a:r>
              <a:rPr lang="en-IN" dirty="0"/>
              <a:t>high data rate applications and is available worldwide.</a:t>
            </a:r>
          </a:p>
        </p:txBody>
      </p:sp>
    </p:spTree>
    <p:extLst>
      <p:ext uri="{BB962C8B-B14F-4D97-AF65-F5344CB8AC3E}">
        <p14:creationId xmlns:p14="http://schemas.microsoft.com/office/powerpoint/2010/main" val="350538887"/>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t>WPAN Technologies </a:t>
            </a:r>
            <a:r>
              <a:rPr lang="en-IN" dirty="0" smtClean="0"/>
              <a:t>for IoT/M2M</a:t>
            </a:r>
            <a:r>
              <a:rPr lang="en-IN" dirty="0"/>
              <a:t/>
            </a:r>
            <a:br>
              <a:rPr lang="en-IN" dirty="0"/>
            </a:br>
            <a:r>
              <a:rPr lang="en-IN" sz="3100" dirty="0"/>
              <a:t>IEEE 802.15.6 WBANs</a:t>
            </a:r>
          </a:p>
        </p:txBody>
      </p:sp>
      <p:sp>
        <p:nvSpPr>
          <p:cNvPr id="3" name="Slide Number Placeholder 2"/>
          <p:cNvSpPr>
            <a:spLocks noGrp="1"/>
          </p:cNvSpPr>
          <p:nvPr>
            <p:ph type="sldNum" sz="quarter" idx="12"/>
          </p:nvPr>
        </p:nvSpPr>
        <p:spPr/>
        <p:txBody>
          <a:bodyPr/>
          <a:lstStyle/>
          <a:p>
            <a:fld id="{B6F15528-21DE-4FAA-801E-634DDDAF4B2B}" type="slidenum">
              <a:rPr lang="en-US" smtClean="0"/>
              <a:pPr/>
              <a:t>79</a:t>
            </a:fld>
            <a:endParaRPr lang="en-US"/>
          </a:p>
        </p:txBody>
      </p:sp>
      <p:sp>
        <p:nvSpPr>
          <p:cNvPr id="4" name="Content Placeholder 3"/>
          <p:cNvSpPr>
            <a:spLocks noGrp="1"/>
          </p:cNvSpPr>
          <p:nvPr>
            <p:ph idx="1"/>
          </p:nvPr>
        </p:nvSpPr>
        <p:spPr/>
        <p:txBody>
          <a:bodyPr>
            <a:normAutofit/>
          </a:bodyPr>
          <a:lstStyle/>
          <a:p>
            <a:pPr algn="just"/>
            <a:r>
              <a:rPr lang="en-IN" dirty="0"/>
              <a:t>The current IEEE 802.15.6 standard </a:t>
            </a:r>
            <a:r>
              <a:rPr lang="en-IN" dirty="0" smtClean="0"/>
              <a:t>defines three </a:t>
            </a:r>
            <a:r>
              <a:rPr lang="en-IN" dirty="0"/>
              <a:t>PHY layers as follows: </a:t>
            </a:r>
            <a:endParaRPr lang="en-IN" dirty="0" smtClean="0"/>
          </a:p>
          <a:p>
            <a:pPr lvl="1" algn="just"/>
            <a:r>
              <a:rPr lang="en-IN" dirty="0" smtClean="0"/>
              <a:t>the </a:t>
            </a:r>
            <a:r>
              <a:rPr lang="en-IN" dirty="0"/>
              <a:t>narrowband (NB) layer, </a:t>
            </a:r>
            <a:endParaRPr lang="en-IN" dirty="0" smtClean="0"/>
          </a:p>
          <a:p>
            <a:pPr lvl="1" algn="just"/>
            <a:r>
              <a:rPr lang="en-IN" dirty="0" smtClean="0"/>
              <a:t>the </a:t>
            </a:r>
            <a:r>
              <a:rPr lang="en-IN" dirty="0"/>
              <a:t>ultra wideband (</a:t>
            </a:r>
            <a:r>
              <a:rPr lang="en-IN" dirty="0" smtClean="0"/>
              <a:t>UWB) layer</a:t>
            </a:r>
            <a:r>
              <a:rPr lang="en-IN" dirty="0"/>
              <a:t>, </a:t>
            </a:r>
            <a:endParaRPr lang="en-IN" dirty="0" smtClean="0"/>
          </a:p>
          <a:p>
            <a:pPr lvl="1" algn="just"/>
            <a:r>
              <a:rPr lang="en-IN" dirty="0" smtClean="0"/>
              <a:t>the </a:t>
            </a:r>
            <a:r>
              <a:rPr lang="en-IN" dirty="0"/>
              <a:t>human body communications (HBC) layer. </a:t>
            </a:r>
            <a:endParaRPr lang="en-IN" dirty="0" smtClean="0"/>
          </a:p>
          <a:p>
            <a:pPr algn="just"/>
            <a:r>
              <a:rPr lang="en-IN" dirty="0" smtClean="0"/>
              <a:t>The </a:t>
            </a:r>
            <a:r>
              <a:rPr lang="en-IN" dirty="0"/>
              <a:t>selection of each </a:t>
            </a:r>
            <a:r>
              <a:rPr lang="en-IN" dirty="0" smtClean="0"/>
              <a:t>PHY depends </a:t>
            </a:r>
            <a:r>
              <a:rPr lang="en-IN" dirty="0"/>
              <a:t>on the application requirements. </a:t>
            </a:r>
            <a:endParaRPr lang="en-IN" dirty="0" smtClean="0"/>
          </a:p>
          <a:p>
            <a:pPr algn="just"/>
            <a:r>
              <a:rPr lang="en-IN" dirty="0" smtClean="0"/>
              <a:t>For time-referenced </a:t>
            </a:r>
            <a:r>
              <a:rPr lang="en-IN" dirty="0"/>
              <a:t>resource allocations, the hub (or the coordinator) divides the </a:t>
            </a:r>
            <a:r>
              <a:rPr lang="en-IN" dirty="0" smtClean="0"/>
              <a:t>time axis </a:t>
            </a:r>
            <a:r>
              <a:rPr lang="en-IN" dirty="0"/>
              <a:t>(or the channel) into a series of </a:t>
            </a:r>
            <a:r>
              <a:rPr lang="en-IN" dirty="0" err="1"/>
              <a:t>superframes</a:t>
            </a:r>
            <a:r>
              <a:rPr lang="en-IN" dirty="0"/>
              <a:t>. </a:t>
            </a:r>
            <a:endParaRPr lang="en-IN" dirty="0" smtClean="0"/>
          </a:p>
          <a:p>
            <a:pPr algn="just"/>
            <a:r>
              <a:rPr lang="en-IN" dirty="0" smtClean="0"/>
              <a:t>The </a:t>
            </a:r>
            <a:r>
              <a:rPr lang="en-IN" dirty="0" err="1"/>
              <a:t>superframes</a:t>
            </a:r>
            <a:r>
              <a:rPr lang="en-IN" dirty="0"/>
              <a:t> are bounded </a:t>
            </a:r>
            <a:r>
              <a:rPr lang="en-IN" dirty="0" smtClean="0"/>
              <a:t>by beacon </a:t>
            </a:r>
            <a:r>
              <a:rPr lang="en-IN" dirty="0"/>
              <a:t>periods of equal length.</a:t>
            </a:r>
          </a:p>
        </p:txBody>
      </p:sp>
    </p:spTree>
    <p:extLst>
      <p:ext uri="{BB962C8B-B14F-4D97-AF65-F5344CB8AC3E}">
        <p14:creationId xmlns:p14="http://schemas.microsoft.com/office/powerpoint/2010/main" val="145943149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a:t>WPAN Technologies </a:t>
            </a:r>
            <a:r>
              <a:rPr lang="en-IN" dirty="0" smtClean="0"/>
              <a:t>for IoT/M2M</a:t>
            </a:r>
            <a:endParaRPr lang="en-IN" dirty="0"/>
          </a:p>
        </p:txBody>
      </p:sp>
      <p:sp>
        <p:nvSpPr>
          <p:cNvPr id="3" name="Content Placeholder 2"/>
          <p:cNvSpPr>
            <a:spLocks noGrp="1"/>
          </p:cNvSpPr>
          <p:nvPr>
            <p:ph idx="1"/>
          </p:nvPr>
        </p:nvSpPr>
        <p:spPr/>
        <p:txBody>
          <a:bodyPr>
            <a:normAutofit lnSpcReduction="10000"/>
          </a:bodyPr>
          <a:lstStyle/>
          <a:p>
            <a:pPr algn="just"/>
            <a:r>
              <a:rPr lang="en-IN" dirty="0"/>
              <a:t>Medical applications include, among </a:t>
            </a:r>
            <a:r>
              <a:rPr lang="en-IN" dirty="0" smtClean="0"/>
              <a:t>others, vital </a:t>
            </a:r>
            <a:r>
              <a:rPr lang="en-IN" dirty="0"/>
              <a:t>sign monitoring, respiration monitoring, electrocardiography (ECG), pH </a:t>
            </a:r>
            <a:r>
              <a:rPr lang="en-IN" dirty="0" smtClean="0"/>
              <a:t>monitoring, glucose </a:t>
            </a:r>
            <a:r>
              <a:rPr lang="en-IN" dirty="0"/>
              <a:t>monitoring, disability assistance, muscle tension monitoring, </a:t>
            </a:r>
            <a:r>
              <a:rPr lang="en-IN" dirty="0" smtClean="0"/>
              <a:t>and artificial </a:t>
            </a:r>
            <a:r>
              <a:rPr lang="en-IN" dirty="0"/>
              <a:t>limb support. </a:t>
            </a:r>
            <a:endParaRPr lang="en-IN" dirty="0" smtClean="0"/>
          </a:p>
          <a:p>
            <a:pPr algn="just"/>
            <a:r>
              <a:rPr lang="en-IN" dirty="0" smtClean="0"/>
              <a:t>Nonmedical </a:t>
            </a:r>
            <a:r>
              <a:rPr lang="en-IN" dirty="0"/>
              <a:t>applications of WBANs include, among </a:t>
            </a:r>
            <a:r>
              <a:rPr lang="en-IN" dirty="0" smtClean="0"/>
              <a:t>others, video </a:t>
            </a:r>
            <a:r>
              <a:rPr lang="en-IN" dirty="0"/>
              <a:t>streaming, data transfer, and entertainment and gaming. </a:t>
            </a:r>
            <a:endParaRPr lang="en-IN" dirty="0" smtClean="0"/>
          </a:p>
          <a:p>
            <a:pPr algn="just"/>
            <a:r>
              <a:rPr lang="en-IN" dirty="0" smtClean="0"/>
              <a:t>The </a:t>
            </a:r>
            <a:r>
              <a:rPr lang="en-IN" dirty="0"/>
              <a:t>reach of a </a:t>
            </a:r>
            <a:r>
              <a:rPr lang="en-IN" dirty="0" smtClean="0"/>
              <a:t>PAN is </a:t>
            </a:r>
            <a:r>
              <a:rPr lang="en-IN" dirty="0"/>
              <a:t>typically a few meters. </a:t>
            </a:r>
            <a:r>
              <a:rPr lang="en-IN" dirty="0" smtClean="0"/>
              <a:t>The </a:t>
            </a:r>
            <a:r>
              <a:rPr lang="en-IN" dirty="0"/>
              <a:t>devices </a:t>
            </a:r>
            <a:r>
              <a:rPr lang="en-IN" dirty="0" smtClean="0"/>
              <a:t>is known </a:t>
            </a:r>
            <a:r>
              <a:rPr lang="en-IN" dirty="0"/>
              <a:t>as </a:t>
            </a:r>
            <a:r>
              <a:rPr lang="en-IN" dirty="0" smtClean="0"/>
              <a:t>short range devices </a:t>
            </a:r>
            <a:r>
              <a:rPr lang="en-IN" dirty="0"/>
              <a:t>(SRDs</a:t>
            </a:r>
            <a:r>
              <a:rPr lang="en-IN" dirty="0" smtClean="0"/>
              <a:t>). </a:t>
            </a:r>
          </a:p>
          <a:p>
            <a:pPr algn="just"/>
            <a:r>
              <a:rPr lang="en-IN" dirty="0" smtClean="0"/>
              <a:t>PANs </a:t>
            </a:r>
            <a:r>
              <a:rPr lang="en-IN" dirty="0"/>
              <a:t>can be used for communication among the </a:t>
            </a:r>
            <a:r>
              <a:rPr lang="en-IN" dirty="0" smtClean="0"/>
              <a:t>personal devices </a:t>
            </a:r>
            <a:r>
              <a:rPr lang="en-IN" dirty="0"/>
              <a:t>themselves (intrapersonal communication), or for connecting to a higher </a:t>
            </a:r>
            <a:r>
              <a:rPr lang="en-IN" dirty="0" smtClean="0"/>
              <a:t>level network </a:t>
            </a:r>
            <a:r>
              <a:rPr lang="en-IN" dirty="0"/>
              <a:t>such as the Internet.</a:t>
            </a:r>
          </a:p>
        </p:txBody>
      </p:sp>
      <p:sp>
        <p:nvSpPr>
          <p:cNvPr id="4" name="Slide Number Placeholder 3"/>
          <p:cNvSpPr>
            <a:spLocks noGrp="1"/>
          </p:cNvSpPr>
          <p:nvPr>
            <p:ph type="sldNum" sz="quarter" idx="12"/>
          </p:nvPr>
        </p:nvSpPr>
        <p:spPr/>
        <p:txBody>
          <a:bodyPr/>
          <a:lstStyle/>
          <a:p>
            <a:fld id="{B6F15528-21DE-4FAA-801E-634DDDAF4B2B}" type="slidenum">
              <a:rPr lang="en-US" smtClean="0"/>
              <a:pPr/>
              <a:t>8</a:t>
            </a:fld>
            <a:endParaRPr lang="en-US"/>
          </a:p>
        </p:txBody>
      </p:sp>
    </p:spTree>
    <p:extLst>
      <p:ext uri="{BB962C8B-B14F-4D97-AF65-F5344CB8AC3E}">
        <p14:creationId xmlns:p14="http://schemas.microsoft.com/office/powerpoint/2010/main" val="76093123"/>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t>WPAN Technologies </a:t>
            </a:r>
            <a:r>
              <a:rPr lang="en-IN" dirty="0" smtClean="0"/>
              <a:t>for IoT/M2M</a:t>
            </a:r>
            <a:r>
              <a:rPr lang="en-IN" dirty="0"/>
              <a:t/>
            </a:r>
            <a:br>
              <a:rPr lang="en-IN" dirty="0"/>
            </a:br>
            <a:r>
              <a:rPr lang="en-IN" sz="3100" dirty="0"/>
              <a:t>IEEE 802.15.6 WBANs</a:t>
            </a:r>
          </a:p>
        </p:txBody>
      </p:sp>
      <p:sp>
        <p:nvSpPr>
          <p:cNvPr id="3" name="Slide Number Placeholder 2"/>
          <p:cNvSpPr>
            <a:spLocks noGrp="1"/>
          </p:cNvSpPr>
          <p:nvPr>
            <p:ph type="sldNum" sz="quarter" idx="12"/>
          </p:nvPr>
        </p:nvSpPr>
        <p:spPr/>
        <p:txBody>
          <a:bodyPr/>
          <a:lstStyle/>
          <a:p>
            <a:fld id="{B6F15528-21DE-4FAA-801E-634DDDAF4B2B}" type="slidenum">
              <a:rPr lang="en-US" smtClean="0"/>
              <a:pPr/>
              <a:t>80</a:t>
            </a:fld>
            <a:endParaRPr lang="en-US"/>
          </a:p>
        </p:txBody>
      </p:sp>
      <p:sp>
        <p:nvSpPr>
          <p:cNvPr id="4" name="Content Placeholder 3"/>
          <p:cNvSpPr>
            <a:spLocks noGrp="1"/>
          </p:cNvSpPr>
          <p:nvPr>
            <p:ph idx="1"/>
          </p:nvPr>
        </p:nvSpPr>
        <p:spPr/>
        <p:txBody>
          <a:bodyPr>
            <a:normAutofit/>
          </a:bodyPr>
          <a:lstStyle/>
          <a:p>
            <a:pPr algn="just"/>
            <a:r>
              <a:rPr lang="en-IN" dirty="0"/>
              <a:t>To ensure high-level security, the standard </a:t>
            </a:r>
            <a:r>
              <a:rPr lang="en-IN" dirty="0" smtClean="0"/>
              <a:t>defines three </a:t>
            </a:r>
            <a:r>
              <a:rPr lang="en-IN" dirty="0"/>
              <a:t>levels: </a:t>
            </a:r>
            <a:endParaRPr lang="en-IN" dirty="0" smtClean="0"/>
          </a:p>
          <a:p>
            <a:pPr lvl="1" algn="just"/>
            <a:r>
              <a:rPr lang="en-IN" dirty="0" smtClean="0"/>
              <a:t>(</a:t>
            </a:r>
            <a:r>
              <a:rPr lang="en-IN" dirty="0"/>
              <a:t>a) level 0—unsecured communication, </a:t>
            </a:r>
            <a:endParaRPr lang="en-IN" dirty="0" smtClean="0"/>
          </a:p>
          <a:p>
            <a:pPr lvl="1" algn="just"/>
            <a:r>
              <a:rPr lang="en-IN" dirty="0" smtClean="0"/>
              <a:t>(</a:t>
            </a:r>
            <a:r>
              <a:rPr lang="en-IN" dirty="0"/>
              <a:t>b) level 1—authentication only,</a:t>
            </a:r>
          </a:p>
          <a:p>
            <a:pPr lvl="1" algn="just"/>
            <a:r>
              <a:rPr lang="en-IN" dirty="0"/>
              <a:t>(c) level 2—both authentication and </a:t>
            </a:r>
            <a:r>
              <a:rPr lang="en-IN" dirty="0" smtClean="0"/>
              <a:t>encryption</a:t>
            </a:r>
            <a:endParaRPr lang="en-IN" dirty="0"/>
          </a:p>
        </p:txBody>
      </p:sp>
    </p:spTree>
    <p:extLst>
      <p:ext uri="{BB962C8B-B14F-4D97-AF65-F5344CB8AC3E}">
        <p14:creationId xmlns:p14="http://schemas.microsoft.com/office/powerpoint/2010/main" val="2177733823"/>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t>WPAN Technologies </a:t>
            </a:r>
            <a:r>
              <a:rPr lang="en-IN" dirty="0" smtClean="0"/>
              <a:t>for IoT/M2M</a:t>
            </a:r>
            <a:r>
              <a:rPr lang="en-IN" dirty="0"/>
              <a:t/>
            </a:r>
            <a:br>
              <a:rPr lang="en-IN" dirty="0"/>
            </a:br>
            <a:r>
              <a:rPr lang="en-IN" sz="3100" dirty="0"/>
              <a:t>IEEE 802.15.6 WBANs</a:t>
            </a:r>
          </a:p>
        </p:txBody>
      </p:sp>
      <p:sp>
        <p:nvSpPr>
          <p:cNvPr id="3" name="Slide Number Placeholder 2"/>
          <p:cNvSpPr>
            <a:spLocks noGrp="1"/>
          </p:cNvSpPr>
          <p:nvPr>
            <p:ph type="sldNum" sz="quarter" idx="12"/>
          </p:nvPr>
        </p:nvSpPr>
        <p:spPr/>
        <p:txBody>
          <a:bodyPr/>
          <a:lstStyle/>
          <a:p>
            <a:fld id="{B6F15528-21DE-4FAA-801E-634DDDAF4B2B}" type="slidenum">
              <a:rPr lang="en-US" smtClean="0"/>
              <a:pPr/>
              <a:t>81</a:t>
            </a:fld>
            <a:endParaRPr lang="en-US"/>
          </a:p>
        </p:txBody>
      </p:sp>
      <p:sp>
        <p:nvSpPr>
          <p:cNvPr id="4" name="Content Placeholder 3"/>
          <p:cNvSpPr>
            <a:spLocks noGrp="1"/>
          </p:cNvSpPr>
          <p:nvPr>
            <p:ph idx="1"/>
          </p:nvPr>
        </p:nvSpPr>
        <p:spPr/>
        <p:txBody>
          <a:bodyPr>
            <a:normAutofit/>
          </a:bodyPr>
          <a:lstStyle/>
          <a:p>
            <a:pPr algn="just"/>
            <a:r>
              <a:rPr lang="en-IN" dirty="0" smtClean="0"/>
              <a:t>The </a:t>
            </a:r>
            <a:r>
              <a:rPr lang="en-IN" dirty="0"/>
              <a:t>MAC layer in IEEE 802.15.6, the entire channel is divided </a:t>
            </a:r>
            <a:r>
              <a:rPr lang="en-IN" dirty="0" smtClean="0"/>
              <a:t>into </a:t>
            </a:r>
            <a:r>
              <a:rPr lang="en-IN" dirty="0" err="1" smtClean="0"/>
              <a:t>superframe</a:t>
            </a:r>
            <a:r>
              <a:rPr lang="en-IN" dirty="0" smtClean="0"/>
              <a:t> </a:t>
            </a:r>
            <a:r>
              <a:rPr lang="en-IN" dirty="0"/>
              <a:t>structures. </a:t>
            </a:r>
            <a:endParaRPr lang="en-IN" dirty="0" smtClean="0"/>
          </a:p>
          <a:p>
            <a:pPr algn="just"/>
            <a:r>
              <a:rPr lang="en-IN" dirty="0" smtClean="0"/>
              <a:t>Each </a:t>
            </a:r>
            <a:r>
              <a:rPr lang="en-IN" dirty="0" err="1"/>
              <a:t>superframe</a:t>
            </a:r>
            <a:r>
              <a:rPr lang="en-IN" dirty="0"/>
              <a:t> is bounded by a beacon period of </a:t>
            </a:r>
            <a:r>
              <a:rPr lang="en-IN" dirty="0" smtClean="0"/>
              <a:t>equal length</a:t>
            </a:r>
            <a:r>
              <a:rPr lang="en-IN" dirty="0"/>
              <a:t>. </a:t>
            </a:r>
            <a:endParaRPr lang="en-IN" dirty="0" smtClean="0"/>
          </a:p>
          <a:p>
            <a:pPr algn="just"/>
            <a:r>
              <a:rPr lang="en-IN" dirty="0" smtClean="0"/>
              <a:t>The </a:t>
            </a:r>
            <a:r>
              <a:rPr lang="en-IN" dirty="0"/>
              <a:t>hub selects the boundaries of the beacon period and thereby selects </a:t>
            </a:r>
            <a:r>
              <a:rPr lang="en-IN" dirty="0" smtClean="0"/>
              <a:t>the allocation </a:t>
            </a:r>
            <a:r>
              <a:rPr lang="en-IN" dirty="0"/>
              <a:t>slots. </a:t>
            </a:r>
            <a:endParaRPr lang="en-IN" dirty="0" smtClean="0"/>
          </a:p>
          <a:p>
            <a:pPr algn="just"/>
            <a:r>
              <a:rPr lang="en-IN" dirty="0" smtClean="0"/>
              <a:t>Generally, the </a:t>
            </a:r>
            <a:r>
              <a:rPr lang="en-IN" dirty="0"/>
              <a:t>beacons are transmitted in each beacon period except in inactive </a:t>
            </a:r>
            <a:r>
              <a:rPr lang="en-IN" dirty="0" err="1"/>
              <a:t>superframes</a:t>
            </a:r>
            <a:r>
              <a:rPr lang="en-IN" dirty="0"/>
              <a:t> </a:t>
            </a:r>
            <a:r>
              <a:rPr lang="en-IN" dirty="0" smtClean="0"/>
              <a:t>or unless </a:t>
            </a:r>
            <a:r>
              <a:rPr lang="en-IN" dirty="0"/>
              <a:t>prohibited by regulations such as in MICS band.</a:t>
            </a:r>
          </a:p>
        </p:txBody>
      </p:sp>
    </p:spTree>
    <p:extLst>
      <p:ext uri="{BB962C8B-B14F-4D97-AF65-F5344CB8AC3E}">
        <p14:creationId xmlns:p14="http://schemas.microsoft.com/office/powerpoint/2010/main" val="4016845571"/>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t>WPAN Technologies </a:t>
            </a:r>
            <a:r>
              <a:rPr lang="en-IN" dirty="0" smtClean="0"/>
              <a:t>for IoT/M2M</a:t>
            </a:r>
            <a:r>
              <a:rPr lang="en-IN" dirty="0"/>
              <a:t/>
            </a:r>
            <a:br>
              <a:rPr lang="en-IN" dirty="0"/>
            </a:br>
            <a:r>
              <a:rPr lang="en-IN" sz="3100" dirty="0"/>
              <a:t>IEEE 802.15.6 WBANs</a:t>
            </a:r>
          </a:p>
        </p:txBody>
      </p:sp>
      <p:sp>
        <p:nvSpPr>
          <p:cNvPr id="3" name="Slide Number Placeholder 2"/>
          <p:cNvSpPr>
            <a:spLocks noGrp="1"/>
          </p:cNvSpPr>
          <p:nvPr>
            <p:ph type="sldNum" sz="quarter" idx="12"/>
          </p:nvPr>
        </p:nvSpPr>
        <p:spPr/>
        <p:txBody>
          <a:bodyPr/>
          <a:lstStyle/>
          <a:p>
            <a:fld id="{B6F15528-21DE-4FAA-801E-634DDDAF4B2B}" type="slidenum">
              <a:rPr lang="en-US" smtClean="0"/>
              <a:pPr/>
              <a:t>82</a:t>
            </a:fld>
            <a:endParaRPr lang="en-US"/>
          </a:p>
        </p:txBody>
      </p:sp>
      <p:sp>
        <p:nvSpPr>
          <p:cNvPr id="4" name="Content Placeholder 3"/>
          <p:cNvSpPr>
            <a:spLocks noGrp="1"/>
          </p:cNvSpPr>
          <p:nvPr>
            <p:ph idx="1"/>
          </p:nvPr>
        </p:nvSpPr>
        <p:spPr/>
        <p:txBody>
          <a:bodyPr>
            <a:normAutofit/>
          </a:bodyPr>
          <a:lstStyle/>
          <a:p>
            <a:pPr algn="just"/>
            <a:r>
              <a:rPr lang="en-IN" dirty="0" smtClean="0"/>
              <a:t>The access </a:t>
            </a:r>
            <a:r>
              <a:rPr lang="en-IN" dirty="0"/>
              <a:t>mechanisms used in each period of the </a:t>
            </a:r>
            <a:r>
              <a:rPr lang="en-IN" dirty="0" err="1"/>
              <a:t>superframe</a:t>
            </a:r>
            <a:r>
              <a:rPr lang="en-IN" dirty="0"/>
              <a:t> are divided into three categories:</a:t>
            </a:r>
          </a:p>
          <a:p>
            <a:pPr lvl="1" algn="just"/>
            <a:r>
              <a:rPr lang="en-IN" dirty="0"/>
              <a:t>(1) random access mechanism, </a:t>
            </a:r>
            <a:r>
              <a:rPr lang="en-IN" dirty="0" smtClean="0"/>
              <a:t>procedure </a:t>
            </a:r>
            <a:r>
              <a:rPr lang="en-IN" dirty="0"/>
              <a:t>for resource allocation, </a:t>
            </a:r>
            <a:endParaRPr lang="en-IN" dirty="0" smtClean="0"/>
          </a:p>
          <a:p>
            <a:pPr lvl="1" algn="just"/>
            <a:r>
              <a:rPr lang="en-IN" dirty="0" smtClean="0"/>
              <a:t>(</a:t>
            </a:r>
            <a:r>
              <a:rPr lang="en-IN" dirty="0"/>
              <a:t>2) </a:t>
            </a:r>
            <a:r>
              <a:rPr lang="en-IN" dirty="0" err="1"/>
              <a:t>improvized</a:t>
            </a:r>
            <a:r>
              <a:rPr lang="en-IN" dirty="0"/>
              <a:t> and unscheduled access (</a:t>
            </a:r>
            <a:r>
              <a:rPr lang="en-IN" dirty="0" smtClean="0"/>
              <a:t>connectionless contention-free </a:t>
            </a:r>
            <a:r>
              <a:rPr lang="en-IN" dirty="0"/>
              <a:t>access), which uses unscheduled polling/posting for </a:t>
            </a:r>
            <a:r>
              <a:rPr lang="en-IN" dirty="0" smtClean="0"/>
              <a:t>resource allocation</a:t>
            </a:r>
            <a:r>
              <a:rPr lang="en-IN" dirty="0"/>
              <a:t>, </a:t>
            </a:r>
            <a:endParaRPr lang="en-IN" dirty="0" smtClean="0"/>
          </a:p>
          <a:p>
            <a:pPr lvl="1" algn="just"/>
            <a:r>
              <a:rPr lang="en-IN" dirty="0" smtClean="0"/>
              <a:t>(</a:t>
            </a:r>
            <a:r>
              <a:rPr lang="en-IN" dirty="0"/>
              <a:t>3) scheduled access and variants (connection-oriented </a:t>
            </a:r>
            <a:r>
              <a:rPr lang="en-IN" dirty="0" smtClean="0"/>
              <a:t>contention free access</a:t>
            </a:r>
            <a:r>
              <a:rPr lang="en-IN" dirty="0"/>
              <a:t>), which schedules the allocation of slots in one or multiple </a:t>
            </a:r>
            <a:r>
              <a:rPr lang="en-IN" dirty="0" smtClean="0"/>
              <a:t>upcoming </a:t>
            </a:r>
            <a:r>
              <a:rPr lang="en-IN" dirty="0" err="1" smtClean="0"/>
              <a:t>superframes</a:t>
            </a:r>
            <a:r>
              <a:rPr lang="en-IN" dirty="0"/>
              <a:t>. </a:t>
            </a:r>
            <a:endParaRPr lang="en-IN" dirty="0" smtClean="0"/>
          </a:p>
          <a:p>
            <a:pPr algn="just"/>
            <a:r>
              <a:rPr lang="en-IN" dirty="0" smtClean="0"/>
              <a:t>These </a:t>
            </a:r>
            <a:r>
              <a:rPr lang="en-IN" dirty="0"/>
              <a:t>mechanisms are described in detail in the standard.</a:t>
            </a:r>
          </a:p>
        </p:txBody>
      </p:sp>
    </p:spTree>
    <p:extLst>
      <p:ext uri="{BB962C8B-B14F-4D97-AF65-F5344CB8AC3E}">
        <p14:creationId xmlns:p14="http://schemas.microsoft.com/office/powerpoint/2010/main" val="2674649598"/>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t>WPAN Technologies </a:t>
            </a:r>
            <a:r>
              <a:rPr lang="en-IN" dirty="0" smtClean="0"/>
              <a:t>for IoT/M2M</a:t>
            </a:r>
            <a:r>
              <a:rPr lang="en-IN" dirty="0"/>
              <a:t/>
            </a:r>
            <a:br>
              <a:rPr lang="en-IN" dirty="0"/>
            </a:br>
            <a:r>
              <a:rPr lang="en-IN" sz="3100" dirty="0"/>
              <a:t>IEEE 802.15 WPAN TG4j MBANs</a:t>
            </a:r>
          </a:p>
        </p:txBody>
      </p:sp>
      <p:sp>
        <p:nvSpPr>
          <p:cNvPr id="3" name="Slide Number Placeholder 2"/>
          <p:cNvSpPr>
            <a:spLocks noGrp="1"/>
          </p:cNvSpPr>
          <p:nvPr>
            <p:ph type="sldNum" sz="quarter" idx="12"/>
          </p:nvPr>
        </p:nvSpPr>
        <p:spPr/>
        <p:txBody>
          <a:bodyPr/>
          <a:lstStyle/>
          <a:p>
            <a:fld id="{B6F15528-21DE-4FAA-801E-634DDDAF4B2B}" type="slidenum">
              <a:rPr lang="en-US" smtClean="0"/>
              <a:pPr/>
              <a:t>83</a:t>
            </a:fld>
            <a:endParaRPr lang="en-US"/>
          </a:p>
        </p:txBody>
      </p:sp>
      <p:sp>
        <p:nvSpPr>
          <p:cNvPr id="4" name="Content Placeholder 3"/>
          <p:cNvSpPr>
            <a:spLocks noGrp="1"/>
          </p:cNvSpPr>
          <p:nvPr>
            <p:ph idx="1"/>
          </p:nvPr>
        </p:nvSpPr>
        <p:spPr/>
        <p:txBody>
          <a:bodyPr>
            <a:normAutofit lnSpcReduction="10000"/>
          </a:bodyPr>
          <a:lstStyle/>
          <a:p>
            <a:pPr algn="just"/>
            <a:r>
              <a:rPr lang="en-IN" dirty="0"/>
              <a:t>The purpose of TG4j is to create an amendment to </a:t>
            </a:r>
            <a:r>
              <a:rPr lang="en-IN" dirty="0" smtClean="0"/>
              <a:t>802.15.4 (</a:t>
            </a:r>
            <a:r>
              <a:rPr lang="en-IN" dirty="0" err="1" smtClean="0"/>
              <a:t>Zigbee</a:t>
            </a:r>
            <a:r>
              <a:rPr lang="en-IN" dirty="0" smtClean="0"/>
              <a:t>), </a:t>
            </a:r>
            <a:r>
              <a:rPr lang="en-IN" dirty="0"/>
              <a:t>which defines a </a:t>
            </a:r>
            <a:r>
              <a:rPr lang="en-IN" dirty="0" smtClean="0"/>
              <a:t>PHY layer </a:t>
            </a:r>
            <a:r>
              <a:rPr lang="en-IN" dirty="0"/>
              <a:t>for IEEE 802.15.4 in the 2360 to 2400 MHz band and complies with </a:t>
            </a:r>
            <a:r>
              <a:rPr lang="en-IN" dirty="0" smtClean="0"/>
              <a:t>Federal Communications </a:t>
            </a:r>
            <a:r>
              <a:rPr lang="en-IN" dirty="0"/>
              <a:t>Commission (FCC) MBAN </a:t>
            </a:r>
            <a:r>
              <a:rPr lang="en-IN" dirty="0" smtClean="0"/>
              <a:t>rules.</a:t>
            </a:r>
          </a:p>
          <a:p>
            <a:pPr algn="just"/>
            <a:r>
              <a:rPr lang="en-IN" dirty="0"/>
              <a:t>The title of the TG4j </a:t>
            </a:r>
            <a:r>
              <a:rPr lang="en-IN" dirty="0" smtClean="0"/>
              <a:t> standard under development </a:t>
            </a:r>
            <a:r>
              <a:rPr lang="en-IN" dirty="0"/>
              <a:t>is: </a:t>
            </a:r>
            <a:endParaRPr lang="en-IN" dirty="0" smtClean="0"/>
          </a:p>
          <a:p>
            <a:pPr lvl="1" algn="just"/>
            <a:r>
              <a:rPr lang="en-IN" i="1" dirty="0" smtClean="0"/>
              <a:t>IEEE </a:t>
            </a:r>
            <a:r>
              <a:rPr lang="en-IN" i="1" dirty="0"/>
              <a:t>Standard for Information </a:t>
            </a:r>
            <a:r>
              <a:rPr lang="en-IN" i="1" dirty="0" smtClean="0"/>
              <a:t>Technology—Telecommunications and </a:t>
            </a:r>
            <a:r>
              <a:rPr lang="en-IN" i="1" dirty="0"/>
              <a:t>Information Exchange Between Systems: </a:t>
            </a:r>
            <a:endParaRPr lang="en-IN" i="1" dirty="0" smtClean="0"/>
          </a:p>
          <a:p>
            <a:pPr lvl="2" algn="just"/>
            <a:r>
              <a:rPr lang="en-IN" i="1" dirty="0" smtClean="0"/>
              <a:t>Local </a:t>
            </a:r>
            <a:r>
              <a:rPr lang="en-IN" i="1" dirty="0"/>
              <a:t>and Metropolitan Area </a:t>
            </a:r>
            <a:r>
              <a:rPr lang="en-IN" i="1" dirty="0" smtClean="0"/>
              <a:t>Network- Specific </a:t>
            </a:r>
            <a:r>
              <a:rPr lang="en-IN" i="1" dirty="0"/>
              <a:t>Requirements. </a:t>
            </a:r>
            <a:endParaRPr lang="en-IN" i="1" dirty="0" smtClean="0"/>
          </a:p>
          <a:p>
            <a:pPr lvl="1" algn="just"/>
            <a:r>
              <a:rPr lang="en-IN" i="1" dirty="0" smtClean="0"/>
              <a:t>Wireless </a:t>
            </a:r>
            <a:r>
              <a:rPr lang="en-IN" i="1" dirty="0"/>
              <a:t>Medium Access Control (MAC) and </a:t>
            </a:r>
            <a:r>
              <a:rPr lang="en-IN" i="1" dirty="0" smtClean="0"/>
              <a:t>Physical Layer </a:t>
            </a:r>
            <a:r>
              <a:rPr lang="en-IN" i="1" dirty="0"/>
              <a:t>(PHY) Specifications for Low-Rate Wireless Personal Area </a:t>
            </a:r>
            <a:r>
              <a:rPr lang="en-IN" i="1" dirty="0" smtClean="0"/>
              <a:t>Networks (WPANs</a:t>
            </a:r>
            <a:r>
              <a:rPr lang="en-IN" i="1" dirty="0"/>
              <a:t>) Amendment: </a:t>
            </a:r>
            <a:endParaRPr lang="en-IN" i="1" dirty="0" smtClean="0"/>
          </a:p>
          <a:p>
            <a:pPr lvl="2" algn="just"/>
            <a:r>
              <a:rPr lang="en-IN" i="1" dirty="0" smtClean="0"/>
              <a:t>Alternative </a:t>
            </a:r>
            <a:r>
              <a:rPr lang="en-IN" i="1" dirty="0"/>
              <a:t>Physical Layer Extension to support </a:t>
            </a:r>
            <a:r>
              <a:rPr lang="en-IN" i="1" dirty="0" smtClean="0"/>
              <a:t>Medical Body </a:t>
            </a:r>
            <a:r>
              <a:rPr lang="en-IN" i="1" dirty="0"/>
              <a:t>Area Network (MBAN) services operating in the 2360–2400 MHz band.</a:t>
            </a:r>
            <a:endParaRPr lang="en-IN" dirty="0"/>
          </a:p>
        </p:txBody>
      </p:sp>
    </p:spTree>
    <p:extLst>
      <p:ext uri="{BB962C8B-B14F-4D97-AF65-F5344CB8AC3E}">
        <p14:creationId xmlns:p14="http://schemas.microsoft.com/office/powerpoint/2010/main" val="3339005325"/>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t>WPAN Technologies </a:t>
            </a:r>
            <a:r>
              <a:rPr lang="en-IN" dirty="0" smtClean="0"/>
              <a:t>for IoT/M2M</a:t>
            </a:r>
            <a:r>
              <a:rPr lang="en-IN" dirty="0"/>
              <a:t/>
            </a:r>
            <a:br>
              <a:rPr lang="en-IN" dirty="0"/>
            </a:br>
            <a:r>
              <a:rPr lang="en-IN" sz="3100" dirty="0"/>
              <a:t>IEEE 802.15 WPAN TG4j MBANs</a:t>
            </a:r>
          </a:p>
        </p:txBody>
      </p:sp>
      <p:sp>
        <p:nvSpPr>
          <p:cNvPr id="3" name="Slide Number Placeholder 2"/>
          <p:cNvSpPr>
            <a:spLocks noGrp="1"/>
          </p:cNvSpPr>
          <p:nvPr>
            <p:ph type="sldNum" sz="quarter" idx="12"/>
          </p:nvPr>
        </p:nvSpPr>
        <p:spPr/>
        <p:txBody>
          <a:bodyPr/>
          <a:lstStyle/>
          <a:p>
            <a:fld id="{B6F15528-21DE-4FAA-801E-634DDDAF4B2B}" type="slidenum">
              <a:rPr lang="en-US" smtClean="0"/>
              <a:pPr/>
              <a:t>84</a:t>
            </a:fld>
            <a:endParaRPr lang="en-US"/>
          </a:p>
        </p:txBody>
      </p:sp>
      <p:sp>
        <p:nvSpPr>
          <p:cNvPr id="4" name="Content Placeholder 3"/>
          <p:cNvSpPr>
            <a:spLocks noGrp="1"/>
          </p:cNvSpPr>
          <p:nvPr>
            <p:ph idx="1"/>
          </p:nvPr>
        </p:nvSpPr>
        <p:spPr/>
        <p:txBody>
          <a:bodyPr>
            <a:normAutofit/>
          </a:bodyPr>
          <a:lstStyle/>
          <a:p>
            <a:pPr algn="just"/>
            <a:r>
              <a:rPr lang="en-IN" dirty="0" smtClean="0"/>
              <a:t>The </a:t>
            </a:r>
            <a:r>
              <a:rPr lang="en-IN" dirty="0"/>
              <a:t>FCC </a:t>
            </a:r>
            <a:r>
              <a:rPr lang="en-IN" dirty="0" smtClean="0"/>
              <a:t>has issued </a:t>
            </a:r>
            <a:r>
              <a:rPr lang="en-IN" dirty="0"/>
              <a:t>a Notice of Proposed Rule Making (NPRM) (FCC NPRM 09-57) to </a:t>
            </a:r>
            <a:r>
              <a:rPr lang="en-IN" dirty="0" smtClean="0"/>
              <a:t>allocate the </a:t>
            </a:r>
            <a:r>
              <a:rPr lang="en-IN" dirty="0"/>
              <a:t>band 2360 to 2400 MHz for MBANSs using body sensor devices. </a:t>
            </a:r>
            <a:endParaRPr lang="en-IN" dirty="0" smtClean="0"/>
          </a:p>
          <a:p>
            <a:pPr lvl="1" algn="just"/>
            <a:r>
              <a:rPr lang="en-IN" dirty="0" smtClean="0"/>
              <a:t>Service and technical </a:t>
            </a:r>
            <a:r>
              <a:rPr lang="en-IN" dirty="0"/>
              <a:t>rules allow such devices to operate in this band either on a </a:t>
            </a:r>
            <a:r>
              <a:rPr lang="en-IN" dirty="0" smtClean="0"/>
              <a:t>licensed-by-rule basis </a:t>
            </a:r>
            <a:r>
              <a:rPr lang="en-IN" dirty="0"/>
              <a:t>under the Medical Device </a:t>
            </a:r>
            <a:r>
              <a:rPr lang="en-IN" dirty="0" err="1"/>
              <a:t>Radiocommunication</a:t>
            </a:r>
            <a:r>
              <a:rPr lang="en-IN" dirty="0"/>
              <a:t> Service (</a:t>
            </a:r>
            <a:r>
              <a:rPr lang="en-IN" dirty="0" err="1"/>
              <a:t>MedRadio</a:t>
            </a:r>
            <a:r>
              <a:rPr lang="en-IN" dirty="0"/>
              <a:t> Service) </a:t>
            </a:r>
            <a:r>
              <a:rPr lang="en-IN" dirty="0" smtClean="0"/>
              <a:t>or </a:t>
            </a:r>
            <a:r>
              <a:rPr lang="en-IN" dirty="0"/>
              <a:t>on a licensed and nonexclusive </a:t>
            </a:r>
            <a:r>
              <a:rPr lang="en-IN" dirty="0" smtClean="0"/>
              <a:t>along </a:t>
            </a:r>
            <a:r>
              <a:rPr lang="en-IN" dirty="0"/>
              <a:t>with a </a:t>
            </a:r>
            <a:r>
              <a:rPr lang="en-IN" dirty="0" smtClean="0"/>
              <a:t>frequency coordination </a:t>
            </a:r>
            <a:r>
              <a:rPr lang="en-IN" dirty="0"/>
              <a:t>model to minimize interference to incumbent users in the band. </a:t>
            </a:r>
            <a:endParaRPr lang="en-IN" dirty="0" smtClean="0"/>
          </a:p>
          <a:p>
            <a:pPr algn="just"/>
            <a:r>
              <a:rPr lang="en-IN" dirty="0" smtClean="0"/>
              <a:t>This project </a:t>
            </a:r>
            <a:r>
              <a:rPr lang="en-IN" dirty="0"/>
              <a:t>defines an alternate PHY and the necessary modifications to the MAC </a:t>
            </a:r>
            <a:r>
              <a:rPr lang="en-IN" dirty="0" smtClean="0"/>
              <a:t>that are </a:t>
            </a:r>
            <a:r>
              <a:rPr lang="en-IN" dirty="0"/>
              <a:t>needed to support the PHY operation according to the FCC rules in the </a:t>
            </a:r>
            <a:r>
              <a:rPr lang="en-IN" dirty="0" smtClean="0"/>
              <a:t>MBAN band.</a:t>
            </a:r>
            <a:endParaRPr lang="en-IN" dirty="0"/>
          </a:p>
        </p:txBody>
      </p:sp>
    </p:spTree>
    <p:extLst>
      <p:ext uri="{BB962C8B-B14F-4D97-AF65-F5344CB8AC3E}">
        <p14:creationId xmlns:p14="http://schemas.microsoft.com/office/powerpoint/2010/main" val="1798606647"/>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t>WPAN Technologies </a:t>
            </a:r>
            <a:r>
              <a:rPr lang="en-IN" dirty="0" smtClean="0"/>
              <a:t>for IoT/M2M</a:t>
            </a:r>
            <a:r>
              <a:rPr lang="en-IN" dirty="0"/>
              <a:t/>
            </a:r>
            <a:br>
              <a:rPr lang="en-IN" dirty="0"/>
            </a:br>
            <a:r>
              <a:rPr lang="en-IN" sz="3100" dirty="0"/>
              <a:t>IEEE 802.15 WPAN TG4j MBANs</a:t>
            </a:r>
          </a:p>
        </p:txBody>
      </p:sp>
      <p:sp>
        <p:nvSpPr>
          <p:cNvPr id="3" name="Slide Number Placeholder 2"/>
          <p:cNvSpPr>
            <a:spLocks noGrp="1"/>
          </p:cNvSpPr>
          <p:nvPr>
            <p:ph type="sldNum" sz="quarter" idx="12"/>
          </p:nvPr>
        </p:nvSpPr>
        <p:spPr/>
        <p:txBody>
          <a:bodyPr/>
          <a:lstStyle/>
          <a:p>
            <a:fld id="{B6F15528-21DE-4FAA-801E-634DDDAF4B2B}" type="slidenum">
              <a:rPr lang="en-US" smtClean="0"/>
              <a:pPr/>
              <a:t>85</a:t>
            </a:fld>
            <a:endParaRPr lang="en-US"/>
          </a:p>
        </p:txBody>
      </p:sp>
      <p:sp>
        <p:nvSpPr>
          <p:cNvPr id="4" name="Content Placeholder 3"/>
          <p:cNvSpPr>
            <a:spLocks noGrp="1"/>
          </p:cNvSpPr>
          <p:nvPr>
            <p:ph idx="1"/>
          </p:nvPr>
        </p:nvSpPr>
        <p:spPr/>
        <p:txBody>
          <a:bodyPr>
            <a:normAutofit/>
          </a:bodyPr>
          <a:lstStyle/>
          <a:p>
            <a:pPr algn="just"/>
            <a:r>
              <a:rPr lang="en-IN" dirty="0" smtClean="0"/>
              <a:t>IEEE </a:t>
            </a:r>
            <a:r>
              <a:rPr lang="en-IN" dirty="0"/>
              <a:t>802.15.6 </a:t>
            </a:r>
            <a:r>
              <a:rPr lang="en-IN" dirty="0" smtClean="0"/>
              <a:t>is addressing </a:t>
            </a:r>
            <a:r>
              <a:rPr lang="en-IN" dirty="0"/>
              <a:t>communication in the vicinity of, or inside, a human body. </a:t>
            </a:r>
            <a:endParaRPr lang="en-IN" dirty="0" smtClean="0"/>
          </a:p>
          <a:p>
            <a:pPr algn="just"/>
            <a:r>
              <a:rPr lang="en-IN" dirty="0" smtClean="0"/>
              <a:t>The proposed amendment </a:t>
            </a:r>
            <a:r>
              <a:rPr lang="en-IN" dirty="0"/>
              <a:t>to IEEE 802.15.4 will address low data rate applications. </a:t>
            </a:r>
            <a:endParaRPr lang="en-IN" dirty="0" smtClean="0"/>
          </a:p>
          <a:p>
            <a:pPr algn="just"/>
            <a:r>
              <a:rPr lang="en-IN" dirty="0" smtClean="0"/>
              <a:t>IEEE P802.15.6 is </a:t>
            </a:r>
            <a:r>
              <a:rPr lang="en-IN" dirty="0"/>
              <a:t>targeting significant high data rates and lower power consumption applications.</a:t>
            </a:r>
          </a:p>
        </p:txBody>
      </p:sp>
    </p:spTree>
    <p:extLst>
      <p:ext uri="{BB962C8B-B14F-4D97-AF65-F5344CB8AC3E}">
        <p14:creationId xmlns:p14="http://schemas.microsoft.com/office/powerpoint/2010/main" val="732912068"/>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t>WPAN Technologies </a:t>
            </a:r>
            <a:r>
              <a:rPr lang="en-IN" dirty="0" smtClean="0"/>
              <a:t>for IoT/M2M</a:t>
            </a:r>
            <a:r>
              <a:rPr lang="en-IN" dirty="0"/>
              <a:t/>
            </a:r>
            <a:br>
              <a:rPr lang="en-IN" dirty="0"/>
            </a:br>
            <a:r>
              <a:rPr lang="en-IN" sz="3100" dirty="0"/>
              <a:t>ETSI TR 101 557</a:t>
            </a:r>
          </a:p>
        </p:txBody>
      </p:sp>
      <p:sp>
        <p:nvSpPr>
          <p:cNvPr id="3" name="Slide Number Placeholder 2"/>
          <p:cNvSpPr>
            <a:spLocks noGrp="1"/>
          </p:cNvSpPr>
          <p:nvPr>
            <p:ph type="sldNum" sz="quarter" idx="12"/>
          </p:nvPr>
        </p:nvSpPr>
        <p:spPr/>
        <p:txBody>
          <a:bodyPr/>
          <a:lstStyle/>
          <a:p>
            <a:fld id="{B6F15528-21DE-4FAA-801E-634DDDAF4B2B}" type="slidenum">
              <a:rPr lang="en-US" smtClean="0"/>
              <a:pPr/>
              <a:t>86</a:t>
            </a:fld>
            <a:endParaRPr lang="en-US"/>
          </a:p>
        </p:txBody>
      </p:sp>
      <p:sp>
        <p:nvSpPr>
          <p:cNvPr id="4" name="Content Placeholder 3"/>
          <p:cNvSpPr>
            <a:spLocks noGrp="1"/>
          </p:cNvSpPr>
          <p:nvPr>
            <p:ph idx="1"/>
          </p:nvPr>
        </p:nvSpPr>
        <p:spPr/>
        <p:txBody>
          <a:bodyPr>
            <a:normAutofit/>
          </a:bodyPr>
          <a:lstStyle/>
          <a:p>
            <a:pPr algn="just"/>
            <a:r>
              <a:rPr lang="en-IN" dirty="0"/>
              <a:t>The 2012 ETSI TR 101 557 Technical Report (TR) has been produced by the </a:t>
            </a:r>
            <a:r>
              <a:rPr lang="en-IN" dirty="0" smtClean="0"/>
              <a:t>ETSI Technical </a:t>
            </a:r>
            <a:r>
              <a:rPr lang="en-IN" dirty="0"/>
              <a:t>Committee, Electromagnetic Compatibility and </a:t>
            </a:r>
            <a:r>
              <a:rPr lang="en-IN" dirty="0" err="1"/>
              <a:t>Radiospectrum</a:t>
            </a:r>
            <a:r>
              <a:rPr lang="en-IN" dirty="0"/>
              <a:t> </a:t>
            </a:r>
            <a:r>
              <a:rPr lang="en-IN" dirty="0" smtClean="0"/>
              <a:t>Matters (ERM</a:t>
            </a:r>
            <a:r>
              <a:rPr lang="en-IN" dirty="0"/>
              <a:t>) to address bandwidth allocations </a:t>
            </a:r>
            <a:r>
              <a:rPr lang="en-IN" dirty="0" smtClean="0"/>
              <a:t>for WBANs/MBANSs.</a:t>
            </a:r>
          </a:p>
          <a:p>
            <a:pPr algn="just"/>
            <a:r>
              <a:rPr lang="en-IN" dirty="0"/>
              <a:t>ETSI has also identified two of the </a:t>
            </a:r>
            <a:r>
              <a:rPr lang="en-IN" dirty="0" smtClean="0"/>
              <a:t>candidate frequency </a:t>
            </a:r>
            <a:r>
              <a:rPr lang="en-IN" dirty="0"/>
              <a:t>bands proposed for MBANSs (2360–2400 MHz and 2483.5–2500 </a:t>
            </a:r>
            <a:r>
              <a:rPr lang="en-IN" dirty="0" smtClean="0"/>
              <a:t>MHz) as </a:t>
            </a:r>
            <a:r>
              <a:rPr lang="en-IN" dirty="0"/>
              <a:t>candidate bands for these wireless industrial applications. </a:t>
            </a:r>
            <a:endParaRPr lang="en-IN" dirty="0" smtClean="0"/>
          </a:p>
        </p:txBody>
      </p:sp>
    </p:spTree>
    <p:extLst>
      <p:ext uri="{BB962C8B-B14F-4D97-AF65-F5344CB8AC3E}">
        <p14:creationId xmlns:p14="http://schemas.microsoft.com/office/powerpoint/2010/main" val="3412214552"/>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t>WPAN Technologies </a:t>
            </a:r>
            <a:r>
              <a:rPr lang="en-IN" dirty="0" smtClean="0"/>
              <a:t>for IoT/M2M</a:t>
            </a:r>
            <a:r>
              <a:rPr lang="en-IN" dirty="0"/>
              <a:t/>
            </a:r>
            <a:br>
              <a:rPr lang="en-IN" dirty="0"/>
            </a:br>
            <a:r>
              <a:rPr lang="en-IN" sz="3100" dirty="0"/>
              <a:t>ETSI TR 101 557</a:t>
            </a:r>
          </a:p>
        </p:txBody>
      </p:sp>
      <p:sp>
        <p:nvSpPr>
          <p:cNvPr id="3" name="Slide Number Placeholder 2"/>
          <p:cNvSpPr>
            <a:spLocks noGrp="1"/>
          </p:cNvSpPr>
          <p:nvPr>
            <p:ph type="sldNum" sz="quarter" idx="12"/>
          </p:nvPr>
        </p:nvSpPr>
        <p:spPr/>
        <p:txBody>
          <a:bodyPr/>
          <a:lstStyle/>
          <a:p>
            <a:fld id="{B6F15528-21DE-4FAA-801E-634DDDAF4B2B}" type="slidenum">
              <a:rPr lang="en-US" smtClean="0"/>
              <a:pPr/>
              <a:t>87</a:t>
            </a:fld>
            <a:endParaRPr lang="en-US"/>
          </a:p>
        </p:txBody>
      </p:sp>
      <p:sp>
        <p:nvSpPr>
          <p:cNvPr id="4" name="Content Placeholder 3"/>
          <p:cNvSpPr>
            <a:spLocks noGrp="1"/>
          </p:cNvSpPr>
          <p:nvPr>
            <p:ph idx="1"/>
          </p:nvPr>
        </p:nvSpPr>
        <p:spPr/>
        <p:txBody>
          <a:bodyPr>
            <a:normAutofit fontScale="92500"/>
          </a:bodyPr>
          <a:lstStyle/>
          <a:p>
            <a:pPr algn="just"/>
            <a:r>
              <a:rPr lang="en-IN" dirty="0"/>
              <a:t>MBANSs are used to provide wireless networking of multiple </a:t>
            </a:r>
            <a:r>
              <a:rPr lang="en-IN" dirty="0" smtClean="0"/>
              <a:t>body sensors </a:t>
            </a:r>
            <a:r>
              <a:rPr lang="en-IN" dirty="0"/>
              <a:t>and actuators used for monitoring patient physiological </a:t>
            </a:r>
            <a:r>
              <a:rPr lang="en-IN" dirty="0" smtClean="0"/>
              <a:t>parameters or </a:t>
            </a:r>
            <a:r>
              <a:rPr lang="en-IN" dirty="0"/>
              <a:t>healthcare monitoring </a:t>
            </a:r>
            <a:r>
              <a:rPr lang="en-IN" dirty="0" smtClean="0"/>
              <a:t>situations</a:t>
            </a:r>
            <a:r>
              <a:rPr lang="en-IN" dirty="0"/>
              <a:t> </a:t>
            </a:r>
            <a:r>
              <a:rPr lang="en-IN" dirty="0" smtClean="0"/>
              <a:t>(</a:t>
            </a:r>
            <a:r>
              <a:rPr lang="en-IN" dirty="0"/>
              <a:t>ambulances and the patient’s home</a:t>
            </a:r>
            <a:r>
              <a:rPr lang="en-IN" dirty="0" smtClean="0"/>
              <a:t>).</a:t>
            </a:r>
          </a:p>
          <a:p>
            <a:pPr algn="just"/>
            <a:r>
              <a:rPr lang="en-IN" dirty="0" smtClean="0"/>
              <a:t>The use of </a:t>
            </a:r>
            <a:r>
              <a:rPr lang="en-IN" dirty="0"/>
              <a:t>MBANSs holds the promise of improved quality and efficiency of patient </a:t>
            </a:r>
            <a:r>
              <a:rPr lang="en-IN" dirty="0" smtClean="0"/>
              <a:t>care by </a:t>
            </a:r>
            <a:r>
              <a:rPr lang="en-IN" dirty="0"/>
              <a:t>reducing or eliminating a wide array of hardwired, patient-attached cables </a:t>
            </a:r>
            <a:r>
              <a:rPr lang="en-IN" dirty="0" smtClean="0"/>
              <a:t>used by </a:t>
            </a:r>
            <a:r>
              <a:rPr lang="en-IN" dirty="0"/>
              <a:t>present monitoring technologies</a:t>
            </a:r>
            <a:r>
              <a:rPr lang="en-IN" dirty="0" smtClean="0"/>
              <a:t>.</a:t>
            </a:r>
          </a:p>
          <a:p>
            <a:pPr algn="just"/>
            <a:r>
              <a:rPr lang="en-IN" dirty="0"/>
              <a:t>The ISM radio bands are radio bands allocated internationally for the said </a:t>
            </a:r>
            <a:r>
              <a:rPr lang="en-IN" dirty="0" smtClean="0"/>
              <a:t>purpose. The </a:t>
            </a:r>
            <a:r>
              <a:rPr lang="en-IN" dirty="0"/>
              <a:t>ISM bands are defined by the </a:t>
            </a:r>
            <a:r>
              <a:rPr lang="en-IN" dirty="0" smtClean="0"/>
              <a:t>ITU-R.</a:t>
            </a:r>
          </a:p>
          <a:p>
            <a:pPr lvl="1" algn="just"/>
            <a:r>
              <a:rPr lang="en-IN" dirty="0" smtClean="0"/>
              <a:t>There are </a:t>
            </a:r>
            <a:r>
              <a:rPr lang="en-IN" dirty="0"/>
              <a:t>a number of ISM bands, but the most well known is the one covering the </a:t>
            </a:r>
            <a:r>
              <a:rPr lang="en-IN" dirty="0" smtClean="0"/>
              <a:t>2400–2500 </a:t>
            </a:r>
            <a:r>
              <a:rPr lang="en-IN" dirty="0"/>
              <a:t>MHz region (some other bands include allocations of 6.7 MHz, 13.5 </a:t>
            </a:r>
            <a:r>
              <a:rPr lang="en-IN" dirty="0" smtClean="0"/>
              <a:t>MHz, 26.9 </a:t>
            </a:r>
            <a:r>
              <a:rPr lang="en-IN" dirty="0"/>
              <a:t>MHz, 40.6 MHz, 433 MHz, 902 MHz, and 5725 MHz).</a:t>
            </a:r>
            <a:endParaRPr lang="en-IN" dirty="0" smtClean="0"/>
          </a:p>
          <a:p>
            <a:pPr algn="just"/>
            <a:endParaRPr lang="en-IN" dirty="0" smtClean="0"/>
          </a:p>
        </p:txBody>
      </p:sp>
    </p:spTree>
    <p:extLst>
      <p:ext uri="{BB962C8B-B14F-4D97-AF65-F5344CB8AC3E}">
        <p14:creationId xmlns:p14="http://schemas.microsoft.com/office/powerpoint/2010/main" val="4271163544"/>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t>WPAN Technologies </a:t>
            </a:r>
            <a:r>
              <a:rPr lang="en-IN" dirty="0" smtClean="0"/>
              <a:t>for IoT/M2M</a:t>
            </a:r>
            <a:r>
              <a:rPr lang="en-IN" dirty="0"/>
              <a:t/>
            </a:r>
            <a:br>
              <a:rPr lang="en-IN" dirty="0"/>
            </a:br>
            <a:r>
              <a:rPr lang="en-IN" sz="3100" dirty="0"/>
              <a:t>ETSI TR 101 557</a:t>
            </a:r>
          </a:p>
        </p:txBody>
      </p:sp>
      <p:sp>
        <p:nvSpPr>
          <p:cNvPr id="3" name="Slide Number Placeholder 2"/>
          <p:cNvSpPr>
            <a:spLocks noGrp="1"/>
          </p:cNvSpPr>
          <p:nvPr>
            <p:ph type="sldNum" sz="quarter" idx="12"/>
          </p:nvPr>
        </p:nvSpPr>
        <p:spPr/>
        <p:txBody>
          <a:bodyPr/>
          <a:lstStyle/>
          <a:p>
            <a:fld id="{B6F15528-21DE-4FAA-801E-634DDDAF4B2B}" type="slidenum">
              <a:rPr lang="en-US" smtClean="0"/>
              <a:pPr/>
              <a:t>88</a:t>
            </a:fld>
            <a:endParaRPr lang="en-US"/>
          </a:p>
        </p:txBody>
      </p:sp>
      <p:sp>
        <p:nvSpPr>
          <p:cNvPr id="4" name="Content Placeholder 3"/>
          <p:cNvSpPr>
            <a:spLocks noGrp="1"/>
          </p:cNvSpPr>
          <p:nvPr>
            <p:ph idx="1"/>
          </p:nvPr>
        </p:nvSpPr>
        <p:spPr/>
        <p:txBody>
          <a:bodyPr>
            <a:normAutofit/>
          </a:bodyPr>
          <a:lstStyle/>
          <a:p>
            <a:pPr algn="just"/>
            <a:r>
              <a:rPr lang="en-IN" dirty="0"/>
              <a:t>In ETSI TR 101 557, it is proposed that the bigger portion (75%) of the </a:t>
            </a:r>
            <a:r>
              <a:rPr lang="en-IN" dirty="0" smtClean="0"/>
              <a:t>required operational </a:t>
            </a:r>
            <a:r>
              <a:rPr lang="en-IN" dirty="0"/>
              <a:t>band should be used only inside the healthcare facilities such as </a:t>
            </a:r>
            <a:r>
              <a:rPr lang="en-IN" dirty="0" smtClean="0"/>
              <a:t>hospitals, clinics</a:t>
            </a:r>
            <a:r>
              <a:rPr lang="en-IN" dirty="0"/>
              <a:t>, emergency rooms, etc. (indoor use), </a:t>
            </a:r>
            <a:endParaRPr lang="en-IN" dirty="0" smtClean="0"/>
          </a:p>
          <a:p>
            <a:pPr algn="just"/>
            <a:r>
              <a:rPr lang="en-IN" dirty="0" smtClean="0"/>
              <a:t>The </a:t>
            </a:r>
            <a:r>
              <a:rPr lang="en-IN" dirty="0"/>
              <a:t>smaller portion (25%) </a:t>
            </a:r>
            <a:r>
              <a:rPr lang="en-IN" dirty="0" smtClean="0"/>
              <a:t>should </a:t>
            </a:r>
            <a:r>
              <a:rPr lang="en-IN" dirty="0"/>
              <a:t>be used both inside and outside the boundaries of healthcare </a:t>
            </a:r>
            <a:r>
              <a:rPr lang="en-IN" dirty="0" smtClean="0"/>
              <a:t>facilities.</a:t>
            </a:r>
          </a:p>
          <a:p>
            <a:pPr algn="just"/>
            <a:r>
              <a:rPr lang="en-IN" dirty="0"/>
              <a:t>The emission bandwidth used would depend on the data-rate </a:t>
            </a:r>
            <a:r>
              <a:rPr lang="en-IN" dirty="0" smtClean="0"/>
              <a:t>requirement of </a:t>
            </a:r>
            <a:r>
              <a:rPr lang="en-IN" dirty="0"/>
              <a:t>the particular MBANS application. </a:t>
            </a:r>
            <a:endParaRPr lang="en-IN" dirty="0" smtClean="0"/>
          </a:p>
          <a:p>
            <a:pPr lvl="1" algn="just"/>
            <a:r>
              <a:rPr lang="en-IN" dirty="0" smtClean="0"/>
              <a:t>For </a:t>
            </a:r>
            <a:r>
              <a:rPr lang="en-IN" dirty="0"/>
              <a:t>high data-rate applications (e.g., 250 </a:t>
            </a:r>
            <a:r>
              <a:rPr lang="en-IN" dirty="0" smtClean="0"/>
              <a:t>Kbps and </a:t>
            </a:r>
            <a:r>
              <a:rPr lang="en-IN" dirty="0"/>
              <a:t>beyond), the bandwidth would be 3–5 </a:t>
            </a:r>
            <a:r>
              <a:rPr lang="en-IN" dirty="0" err="1"/>
              <a:t>MHz.</a:t>
            </a:r>
            <a:r>
              <a:rPr lang="en-IN" dirty="0"/>
              <a:t> </a:t>
            </a:r>
            <a:endParaRPr lang="en-IN" dirty="0" smtClean="0"/>
          </a:p>
          <a:p>
            <a:pPr lvl="1" algn="just"/>
            <a:r>
              <a:rPr lang="en-IN" dirty="0" smtClean="0"/>
              <a:t>For </a:t>
            </a:r>
            <a:r>
              <a:rPr lang="en-IN" dirty="0"/>
              <a:t>low data-rate applications, </a:t>
            </a:r>
            <a:r>
              <a:rPr lang="en-IN" dirty="0" smtClean="0"/>
              <a:t>the bandwidth </a:t>
            </a:r>
            <a:r>
              <a:rPr lang="en-IN" dirty="0"/>
              <a:t>would be 1–3 </a:t>
            </a:r>
            <a:r>
              <a:rPr lang="en-IN" dirty="0" err="1"/>
              <a:t>MHz.</a:t>
            </a:r>
            <a:endParaRPr lang="en-IN" dirty="0" smtClean="0"/>
          </a:p>
        </p:txBody>
      </p:sp>
    </p:spTree>
    <p:extLst>
      <p:ext uri="{BB962C8B-B14F-4D97-AF65-F5344CB8AC3E}">
        <p14:creationId xmlns:p14="http://schemas.microsoft.com/office/powerpoint/2010/main" val="3950561493"/>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t>WPAN Technologies </a:t>
            </a:r>
            <a:r>
              <a:rPr lang="en-IN" dirty="0" smtClean="0"/>
              <a:t>for IoT/M2M</a:t>
            </a:r>
            <a:r>
              <a:rPr lang="en-IN" dirty="0"/>
              <a:t/>
            </a:r>
            <a:br>
              <a:rPr lang="en-IN" dirty="0"/>
            </a:br>
            <a:r>
              <a:rPr lang="en-IN" sz="3100" dirty="0"/>
              <a:t>NFC</a:t>
            </a:r>
          </a:p>
        </p:txBody>
      </p:sp>
      <p:sp>
        <p:nvSpPr>
          <p:cNvPr id="3" name="Slide Number Placeholder 2"/>
          <p:cNvSpPr>
            <a:spLocks noGrp="1"/>
          </p:cNvSpPr>
          <p:nvPr>
            <p:ph type="sldNum" sz="quarter" idx="12"/>
          </p:nvPr>
        </p:nvSpPr>
        <p:spPr/>
        <p:txBody>
          <a:bodyPr/>
          <a:lstStyle/>
          <a:p>
            <a:fld id="{B6F15528-21DE-4FAA-801E-634DDDAF4B2B}" type="slidenum">
              <a:rPr lang="en-US" smtClean="0"/>
              <a:pPr/>
              <a:t>89</a:t>
            </a:fld>
            <a:endParaRPr lang="en-US"/>
          </a:p>
        </p:txBody>
      </p:sp>
      <p:sp>
        <p:nvSpPr>
          <p:cNvPr id="4" name="Content Placeholder 3"/>
          <p:cNvSpPr>
            <a:spLocks noGrp="1"/>
          </p:cNvSpPr>
          <p:nvPr>
            <p:ph idx="1"/>
          </p:nvPr>
        </p:nvSpPr>
        <p:spPr/>
        <p:txBody>
          <a:bodyPr>
            <a:normAutofit/>
          </a:bodyPr>
          <a:lstStyle/>
          <a:p>
            <a:pPr algn="just"/>
            <a:r>
              <a:rPr lang="en-IN" dirty="0"/>
              <a:t>Contactless </a:t>
            </a:r>
            <a:r>
              <a:rPr lang="en-IN" dirty="0" smtClean="0"/>
              <a:t>communication allows </a:t>
            </a:r>
            <a:r>
              <a:rPr lang="en-IN" dirty="0"/>
              <a:t>a user to wave the smartphone over an NFC-compatible device to </a:t>
            </a:r>
            <a:r>
              <a:rPr lang="en-IN" dirty="0" smtClean="0"/>
              <a:t>send information </a:t>
            </a:r>
            <a:r>
              <a:rPr lang="en-IN" dirty="0"/>
              <a:t>without needing to touch the devices together or go through </a:t>
            </a:r>
            <a:r>
              <a:rPr lang="en-IN" dirty="0" smtClean="0"/>
              <a:t>multiple steps </a:t>
            </a:r>
            <a:r>
              <a:rPr lang="en-IN" dirty="0"/>
              <a:t>setting up a connection. </a:t>
            </a:r>
            <a:endParaRPr lang="en-IN" dirty="0" smtClean="0"/>
          </a:p>
          <a:p>
            <a:pPr algn="just"/>
            <a:r>
              <a:rPr lang="en-IN" dirty="0" smtClean="0"/>
              <a:t>NFC </a:t>
            </a:r>
            <a:r>
              <a:rPr lang="en-IN" dirty="0"/>
              <a:t>is an offshoot of radio frequency </a:t>
            </a:r>
            <a:r>
              <a:rPr lang="en-IN" dirty="0" smtClean="0"/>
              <a:t>identification (RFID</a:t>
            </a:r>
            <a:r>
              <a:rPr lang="en-IN" dirty="0"/>
              <a:t>), with the exception that NFC is designed for use by devices within </a:t>
            </a:r>
            <a:r>
              <a:rPr lang="en-IN" dirty="0" smtClean="0"/>
              <a:t>close proximity </a:t>
            </a:r>
            <a:r>
              <a:rPr lang="en-IN" dirty="0"/>
              <a:t>to each other. </a:t>
            </a:r>
            <a:endParaRPr lang="en-IN" dirty="0" smtClean="0"/>
          </a:p>
          <a:p>
            <a:pPr algn="just"/>
            <a:r>
              <a:rPr lang="en-IN" dirty="0" smtClean="0"/>
              <a:t>NFC </a:t>
            </a:r>
            <a:r>
              <a:rPr lang="en-IN" dirty="0"/>
              <a:t>utilizes electromagnetic radio fields while </a:t>
            </a:r>
            <a:r>
              <a:rPr lang="en-IN" dirty="0" smtClean="0"/>
              <a:t>technologies such </a:t>
            </a:r>
            <a:r>
              <a:rPr lang="en-IN" dirty="0"/>
              <a:t>as Bluetooth and Wi-Fi rely on radio transmissions.</a:t>
            </a:r>
            <a:endParaRPr lang="en-IN" dirty="0" smtClean="0"/>
          </a:p>
        </p:txBody>
      </p:sp>
    </p:spTree>
    <p:extLst>
      <p:ext uri="{BB962C8B-B14F-4D97-AF65-F5344CB8AC3E}">
        <p14:creationId xmlns:p14="http://schemas.microsoft.com/office/powerpoint/2010/main" val="222805298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a:t>WPAN Technologies </a:t>
            </a:r>
            <a:r>
              <a:rPr lang="en-IN" dirty="0" smtClean="0"/>
              <a:t>for IoT/M2M</a:t>
            </a:r>
            <a:endParaRPr lang="en-IN" dirty="0"/>
          </a:p>
        </p:txBody>
      </p:sp>
      <p:pic>
        <p:nvPicPr>
          <p:cNvPr id="1026" name="Picture 2"/>
          <p:cNvPicPr>
            <a:picLocks noGrp="1" noChangeAspect="1" noChangeArrowheads="1"/>
          </p:cNvPicPr>
          <p:nvPr>
            <p:ph idx="1"/>
          </p:nvPr>
        </p:nvPicPr>
        <p:blipFill rotWithShape="1">
          <a:blip r:embed="rId3" cstate="print">
            <a:extLst>
              <a:ext uri="{28A0092B-C50C-407E-A947-70E740481C1C}">
                <a14:useLocalDpi xmlns:a14="http://schemas.microsoft.com/office/drawing/2010/main" val="0"/>
              </a:ext>
            </a:extLst>
          </a:blip>
          <a:srcRect/>
          <a:stretch/>
        </p:blipFill>
        <p:spPr bwMode="auto">
          <a:xfrm>
            <a:off x="1257300" y="1343660"/>
            <a:ext cx="6629400" cy="54485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Slide Number Placeholder 2"/>
          <p:cNvSpPr>
            <a:spLocks noGrp="1"/>
          </p:cNvSpPr>
          <p:nvPr>
            <p:ph type="sldNum" sz="quarter" idx="12"/>
          </p:nvPr>
        </p:nvSpPr>
        <p:spPr/>
        <p:txBody>
          <a:bodyPr/>
          <a:lstStyle/>
          <a:p>
            <a:fld id="{B6F15528-21DE-4FAA-801E-634DDDAF4B2B}" type="slidenum">
              <a:rPr lang="en-US" smtClean="0"/>
              <a:pPr/>
              <a:t>9</a:t>
            </a:fld>
            <a:endParaRPr lang="en-US"/>
          </a:p>
        </p:txBody>
      </p:sp>
    </p:spTree>
    <p:extLst>
      <p:ext uri="{BB962C8B-B14F-4D97-AF65-F5344CB8AC3E}">
        <p14:creationId xmlns:p14="http://schemas.microsoft.com/office/powerpoint/2010/main" val="2826173541"/>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t>WPAN Technologies </a:t>
            </a:r>
            <a:r>
              <a:rPr lang="en-IN" dirty="0" smtClean="0"/>
              <a:t>for IoT/M2M</a:t>
            </a:r>
            <a:r>
              <a:rPr lang="en-IN" dirty="0"/>
              <a:t/>
            </a:r>
            <a:br>
              <a:rPr lang="en-IN" dirty="0"/>
            </a:br>
            <a:r>
              <a:rPr lang="en-IN" sz="3100" dirty="0"/>
              <a:t>NFC</a:t>
            </a:r>
          </a:p>
        </p:txBody>
      </p:sp>
      <p:sp>
        <p:nvSpPr>
          <p:cNvPr id="3" name="Slide Number Placeholder 2"/>
          <p:cNvSpPr>
            <a:spLocks noGrp="1"/>
          </p:cNvSpPr>
          <p:nvPr>
            <p:ph type="sldNum" sz="quarter" idx="12"/>
          </p:nvPr>
        </p:nvSpPr>
        <p:spPr/>
        <p:txBody>
          <a:bodyPr/>
          <a:lstStyle/>
          <a:p>
            <a:fld id="{B6F15528-21DE-4FAA-801E-634DDDAF4B2B}" type="slidenum">
              <a:rPr lang="en-US" smtClean="0"/>
              <a:pPr/>
              <a:t>90</a:t>
            </a:fld>
            <a:endParaRPr lang="en-US"/>
          </a:p>
        </p:txBody>
      </p:sp>
      <p:sp>
        <p:nvSpPr>
          <p:cNvPr id="4" name="Content Placeholder 3"/>
          <p:cNvSpPr>
            <a:spLocks noGrp="1"/>
          </p:cNvSpPr>
          <p:nvPr>
            <p:ph idx="1"/>
          </p:nvPr>
        </p:nvSpPr>
        <p:spPr/>
        <p:txBody>
          <a:bodyPr>
            <a:normAutofit fontScale="92500" lnSpcReduction="10000"/>
          </a:bodyPr>
          <a:lstStyle/>
          <a:p>
            <a:pPr algn="just"/>
            <a:r>
              <a:rPr lang="en-IN" dirty="0"/>
              <a:t>The technology behind NFC allows a device, known as a reader, interrogator, </a:t>
            </a:r>
            <a:r>
              <a:rPr lang="en-IN" dirty="0" smtClean="0"/>
              <a:t>or active </a:t>
            </a:r>
            <a:r>
              <a:rPr lang="en-IN" dirty="0"/>
              <a:t>device, to create an electromagnetic field that interacts with another </a:t>
            </a:r>
            <a:r>
              <a:rPr lang="en-IN" dirty="0" smtClean="0"/>
              <a:t>NFC compatible device </a:t>
            </a:r>
            <a:r>
              <a:rPr lang="en-IN" dirty="0"/>
              <a:t>or a small NFC tag holding the information the reader requires.</a:t>
            </a:r>
          </a:p>
          <a:p>
            <a:pPr algn="just"/>
            <a:r>
              <a:rPr lang="en-IN" dirty="0"/>
              <a:t>Passive devices, such as the NFC tag in smart posters, store information, and </a:t>
            </a:r>
            <a:r>
              <a:rPr lang="en-IN" dirty="0" smtClean="0"/>
              <a:t>communicate with </a:t>
            </a:r>
            <a:r>
              <a:rPr lang="en-IN" dirty="0"/>
              <a:t>the reader, but these devices do not actively read other devices</a:t>
            </a:r>
            <a:r>
              <a:rPr lang="en-IN" dirty="0" smtClean="0"/>
              <a:t>.</a:t>
            </a:r>
          </a:p>
          <a:p>
            <a:pPr algn="just"/>
            <a:r>
              <a:rPr lang="en-IN" dirty="0"/>
              <a:t>Three forms of NFC technology </a:t>
            </a:r>
            <a:r>
              <a:rPr lang="en-IN" dirty="0" smtClean="0"/>
              <a:t>exist— Type </a:t>
            </a:r>
            <a:r>
              <a:rPr lang="en-IN" dirty="0"/>
              <a:t>A, Type B, and </a:t>
            </a:r>
            <a:r>
              <a:rPr lang="en-IN" dirty="0" err="1"/>
              <a:t>FeliCa</a:t>
            </a:r>
            <a:r>
              <a:rPr lang="en-IN" dirty="0"/>
              <a:t>; all three types are similar, but communicate in </a:t>
            </a:r>
            <a:r>
              <a:rPr lang="en-IN" dirty="0" smtClean="0"/>
              <a:t>slightly different </a:t>
            </a:r>
            <a:r>
              <a:rPr lang="en-IN" dirty="0"/>
              <a:t>ways</a:t>
            </a:r>
            <a:r>
              <a:rPr lang="en-IN" dirty="0" smtClean="0"/>
              <a:t>.</a:t>
            </a:r>
          </a:p>
          <a:p>
            <a:pPr algn="just"/>
            <a:r>
              <a:rPr lang="en-IN" dirty="0"/>
              <a:t>NFC maintains interoperability between different wireless </a:t>
            </a:r>
            <a:r>
              <a:rPr lang="en-IN" dirty="0" smtClean="0"/>
              <a:t>communication methods </a:t>
            </a:r>
            <a:r>
              <a:rPr lang="en-IN" dirty="0"/>
              <a:t>such as Bluetooth and other NFC standards</a:t>
            </a:r>
            <a:endParaRPr lang="en-IN" dirty="0" smtClean="0"/>
          </a:p>
        </p:txBody>
      </p:sp>
    </p:spTree>
    <p:extLst>
      <p:ext uri="{BB962C8B-B14F-4D97-AF65-F5344CB8AC3E}">
        <p14:creationId xmlns:p14="http://schemas.microsoft.com/office/powerpoint/2010/main" val="2472201807"/>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t>WPAN Technologies </a:t>
            </a:r>
            <a:r>
              <a:rPr lang="en-IN" dirty="0" smtClean="0"/>
              <a:t>for IoT/M2M</a:t>
            </a:r>
            <a:r>
              <a:rPr lang="en-IN" dirty="0"/>
              <a:t/>
            </a:r>
            <a:br>
              <a:rPr lang="en-IN" dirty="0"/>
            </a:br>
            <a:r>
              <a:rPr lang="en-IN" sz="3100" dirty="0"/>
              <a:t>NFC</a:t>
            </a:r>
          </a:p>
        </p:txBody>
      </p:sp>
      <p:sp>
        <p:nvSpPr>
          <p:cNvPr id="3" name="Slide Number Placeholder 2"/>
          <p:cNvSpPr>
            <a:spLocks noGrp="1"/>
          </p:cNvSpPr>
          <p:nvPr>
            <p:ph type="sldNum" sz="quarter" idx="12"/>
          </p:nvPr>
        </p:nvSpPr>
        <p:spPr/>
        <p:txBody>
          <a:bodyPr/>
          <a:lstStyle/>
          <a:p>
            <a:fld id="{B6F15528-21DE-4FAA-801E-634DDDAF4B2B}" type="slidenum">
              <a:rPr lang="en-US" smtClean="0"/>
              <a:pPr/>
              <a:t>91</a:t>
            </a:fld>
            <a:endParaRPr lang="en-US"/>
          </a:p>
        </p:txBody>
      </p:sp>
      <p:sp>
        <p:nvSpPr>
          <p:cNvPr id="4" name="Content Placeholder 3"/>
          <p:cNvSpPr>
            <a:spLocks noGrp="1"/>
          </p:cNvSpPr>
          <p:nvPr>
            <p:ph idx="1"/>
          </p:nvPr>
        </p:nvSpPr>
        <p:spPr/>
        <p:txBody>
          <a:bodyPr>
            <a:normAutofit fontScale="92500" lnSpcReduction="10000"/>
          </a:bodyPr>
          <a:lstStyle/>
          <a:p>
            <a:pPr algn="just"/>
            <a:r>
              <a:rPr lang="en-IN" dirty="0"/>
              <a:t>Standards exist to ensure all forms of NFC technology can interact with </a:t>
            </a:r>
            <a:r>
              <a:rPr lang="en-IN" dirty="0" smtClean="0"/>
              <a:t>other NFC-compatible </a:t>
            </a:r>
            <a:r>
              <a:rPr lang="en-IN" dirty="0"/>
              <a:t>devices and will work with newer devices in the future. </a:t>
            </a:r>
            <a:endParaRPr lang="en-IN" dirty="0" smtClean="0"/>
          </a:p>
          <a:p>
            <a:pPr algn="just"/>
            <a:r>
              <a:rPr lang="en-IN" dirty="0" smtClean="0"/>
              <a:t>Two major </a:t>
            </a:r>
            <a:r>
              <a:rPr lang="en-IN" dirty="0"/>
              <a:t>specifications exist for NFC technology: </a:t>
            </a:r>
            <a:endParaRPr lang="en-IN" dirty="0" smtClean="0"/>
          </a:p>
          <a:p>
            <a:pPr algn="just"/>
            <a:r>
              <a:rPr lang="en-IN" dirty="0" smtClean="0"/>
              <a:t>ISO/IEC </a:t>
            </a:r>
            <a:r>
              <a:rPr lang="en-IN" dirty="0"/>
              <a:t>14443 and ISO/IEC 18000-3. </a:t>
            </a:r>
            <a:endParaRPr lang="en-IN" dirty="0" smtClean="0"/>
          </a:p>
          <a:p>
            <a:pPr lvl="1" algn="just"/>
            <a:r>
              <a:rPr lang="en-IN" dirty="0" smtClean="0"/>
              <a:t>The </a:t>
            </a:r>
            <a:r>
              <a:rPr lang="en-IN" dirty="0"/>
              <a:t>ISO/IEC 14443</a:t>
            </a:r>
            <a:r>
              <a:rPr lang="en-IN" dirty="0" smtClean="0"/>
              <a:t> </a:t>
            </a:r>
            <a:r>
              <a:rPr lang="en-IN" dirty="0"/>
              <a:t>defines the ID cards used to store information, such as that found in NFC tags. </a:t>
            </a:r>
            <a:r>
              <a:rPr lang="en-IN" dirty="0" smtClean="0"/>
              <a:t>The latter </a:t>
            </a:r>
            <a:r>
              <a:rPr lang="en-IN" dirty="0"/>
              <a:t>specifies the RFID communication used by NFC devices. </a:t>
            </a:r>
            <a:endParaRPr lang="en-IN" dirty="0" smtClean="0"/>
          </a:p>
          <a:p>
            <a:pPr lvl="1" algn="just"/>
            <a:r>
              <a:rPr lang="en-IN" dirty="0" smtClean="0"/>
              <a:t>ISO/IEC </a:t>
            </a:r>
            <a:r>
              <a:rPr lang="en-IN" dirty="0"/>
              <a:t>18000-3 </a:t>
            </a:r>
            <a:r>
              <a:rPr lang="en-IN" dirty="0" smtClean="0"/>
              <a:t>is an </a:t>
            </a:r>
            <a:r>
              <a:rPr lang="en-IN" dirty="0"/>
              <a:t>international standard for all devices communicating wirelessly at the 13.56 </a:t>
            </a:r>
            <a:r>
              <a:rPr lang="en-IN" dirty="0" smtClean="0"/>
              <a:t>MHz frequency </a:t>
            </a:r>
            <a:r>
              <a:rPr lang="en-IN" dirty="0"/>
              <a:t>using Type A or Type B cards, as is the case for NFC. </a:t>
            </a:r>
            <a:endParaRPr lang="en-IN" dirty="0" smtClean="0"/>
          </a:p>
          <a:p>
            <a:pPr algn="just"/>
            <a:r>
              <a:rPr lang="en-IN" dirty="0" smtClean="0"/>
              <a:t>The </a:t>
            </a:r>
            <a:r>
              <a:rPr lang="en-IN" dirty="0"/>
              <a:t>devices must </a:t>
            </a:r>
            <a:r>
              <a:rPr lang="en-IN" dirty="0" smtClean="0"/>
              <a:t>be within </a:t>
            </a:r>
            <a:r>
              <a:rPr lang="en-IN" dirty="0"/>
              <a:t>4 cm of each other before they can transfer information</a:t>
            </a:r>
            <a:r>
              <a:rPr lang="en-IN" dirty="0" smtClean="0"/>
              <a:t>.</a:t>
            </a:r>
          </a:p>
          <a:p>
            <a:r>
              <a:rPr lang="en-IN" dirty="0"/>
              <a:t>NFC tag is simply </a:t>
            </a:r>
            <a:r>
              <a:rPr lang="en-IN" dirty="0" smtClean="0"/>
              <a:t>referred to </a:t>
            </a:r>
            <a:r>
              <a:rPr lang="en-IN" dirty="0"/>
              <a:t>as the tag.</a:t>
            </a:r>
            <a:endParaRPr lang="en-IN" dirty="0" smtClean="0"/>
          </a:p>
        </p:txBody>
      </p:sp>
    </p:spTree>
    <p:extLst>
      <p:ext uri="{BB962C8B-B14F-4D97-AF65-F5344CB8AC3E}">
        <p14:creationId xmlns:p14="http://schemas.microsoft.com/office/powerpoint/2010/main" val="920549286"/>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t>WPAN Technologies </a:t>
            </a:r>
            <a:r>
              <a:rPr lang="en-IN" dirty="0" smtClean="0"/>
              <a:t>for IoT/M2M</a:t>
            </a:r>
            <a:r>
              <a:rPr lang="en-IN" dirty="0"/>
              <a:t/>
            </a:r>
            <a:br>
              <a:rPr lang="en-IN" dirty="0"/>
            </a:br>
            <a:r>
              <a:rPr lang="en-IN" sz="3100" dirty="0"/>
              <a:t>NFC</a:t>
            </a:r>
          </a:p>
        </p:txBody>
      </p:sp>
      <p:sp>
        <p:nvSpPr>
          <p:cNvPr id="3" name="Slide Number Placeholder 2"/>
          <p:cNvSpPr>
            <a:spLocks noGrp="1"/>
          </p:cNvSpPr>
          <p:nvPr>
            <p:ph type="sldNum" sz="quarter" idx="12"/>
          </p:nvPr>
        </p:nvSpPr>
        <p:spPr/>
        <p:txBody>
          <a:bodyPr/>
          <a:lstStyle/>
          <a:p>
            <a:fld id="{B6F15528-21DE-4FAA-801E-634DDDAF4B2B}" type="slidenum">
              <a:rPr lang="en-US" smtClean="0"/>
              <a:pPr/>
              <a:t>92</a:t>
            </a:fld>
            <a:endParaRPr lang="en-US"/>
          </a:p>
        </p:txBody>
      </p:sp>
      <p:sp>
        <p:nvSpPr>
          <p:cNvPr id="4" name="Content Placeholder 3"/>
          <p:cNvSpPr>
            <a:spLocks noGrp="1"/>
          </p:cNvSpPr>
          <p:nvPr>
            <p:ph idx="1"/>
          </p:nvPr>
        </p:nvSpPr>
        <p:spPr/>
        <p:txBody>
          <a:bodyPr>
            <a:normAutofit fontScale="85000" lnSpcReduction="10000"/>
          </a:bodyPr>
          <a:lstStyle/>
          <a:p>
            <a:pPr algn="just"/>
            <a:r>
              <a:rPr lang="en-IN" dirty="0"/>
              <a:t>If the devices are </a:t>
            </a:r>
            <a:r>
              <a:rPr lang="en-IN" dirty="0" smtClean="0"/>
              <a:t>close enough </a:t>
            </a:r>
            <a:r>
              <a:rPr lang="en-IN" dirty="0"/>
              <a:t>to each other, the tag becomes powered by the interrogator’s signal. </a:t>
            </a:r>
            <a:endParaRPr lang="en-IN" dirty="0" smtClean="0"/>
          </a:p>
          <a:p>
            <a:pPr algn="just"/>
            <a:r>
              <a:rPr lang="en-IN" dirty="0" smtClean="0"/>
              <a:t>Since the </a:t>
            </a:r>
            <a:r>
              <a:rPr lang="en-IN" dirty="0"/>
              <a:t>interrogator’s signal powers the tag, the tag can be small in size and can </a:t>
            </a:r>
            <a:r>
              <a:rPr lang="en-IN" dirty="0" smtClean="0"/>
              <a:t>function without </a:t>
            </a:r>
            <a:r>
              <a:rPr lang="en-IN" dirty="0"/>
              <a:t>any battery or power source of its own</a:t>
            </a:r>
            <a:r>
              <a:rPr lang="en-IN" dirty="0" smtClean="0"/>
              <a:t>.</a:t>
            </a:r>
          </a:p>
          <a:p>
            <a:pPr algn="just"/>
            <a:r>
              <a:rPr lang="en-IN" dirty="0"/>
              <a:t>The two devices create a </a:t>
            </a:r>
            <a:r>
              <a:rPr lang="en-IN" dirty="0" smtClean="0"/>
              <a:t>high frequency magnetic </a:t>
            </a:r>
            <a:r>
              <a:rPr lang="en-IN" dirty="0"/>
              <a:t>field between the loosely coupled coils in both the </a:t>
            </a:r>
            <a:r>
              <a:rPr lang="en-IN" dirty="0" smtClean="0"/>
              <a:t>interrogating device </a:t>
            </a:r>
            <a:r>
              <a:rPr lang="en-IN" dirty="0"/>
              <a:t>and the NFC tag. </a:t>
            </a:r>
            <a:endParaRPr lang="en-IN" dirty="0" smtClean="0"/>
          </a:p>
          <a:p>
            <a:pPr lvl="1" algn="just"/>
            <a:r>
              <a:rPr lang="en-IN" dirty="0" smtClean="0"/>
              <a:t>Once </a:t>
            </a:r>
            <a:r>
              <a:rPr lang="en-IN" dirty="0"/>
              <a:t>this field is established, a connection is formed </a:t>
            </a:r>
            <a:r>
              <a:rPr lang="en-IN" dirty="0" smtClean="0"/>
              <a:t>and the </a:t>
            </a:r>
            <a:r>
              <a:rPr lang="en-IN" dirty="0"/>
              <a:t>information can be passed between the interrogator and the tag. </a:t>
            </a:r>
            <a:endParaRPr lang="en-IN" dirty="0" smtClean="0"/>
          </a:p>
          <a:p>
            <a:pPr lvl="1" algn="just"/>
            <a:r>
              <a:rPr lang="en-IN" dirty="0" smtClean="0"/>
              <a:t>The interrogator sends </a:t>
            </a:r>
            <a:r>
              <a:rPr lang="en-IN" dirty="0"/>
              <a:t>the first message to the tag to find out what type of communication the </a:t>
            </a:r>
            <a:r>
              <a:rPr lang="en-IN" dirty="0" smtClean="0"/>
              <a:t>tag uses</a:t>
            </a:r>
            <a:r>
              <a:rPr lang="en-IN" dirty="0"/>
              <a:t>, such as Type A or Type B</a:t>
            </a:r>
            <a:r>
              <a:rPr lang="en-IN" dirty="0" smtClean="0"/>
              <a:t>.</a:t>
            </a:r>
          </a:p>
          <a:p>
            <a:pPr lvl="1" algn="just"/>
            <a:r>
              <a:rPr lang="en-IN" dirty="0"/>
              <a:t>When the tag responds, the interrogator </a:t>
            </a:r>
            <a:r>
              <a:rPr lang="en-IN" dirty="0" smtClean="0"/>
              <a:t>sends its </a:t>
            </a:r>
            <a:r>
              <a:rPr lang="en-IN" dirty="0"/>
              <a:t>first commands in the appropriate specification. </a:t>
            </a:r>
            <a:endParaRPr lang="en-IN" dirty="0" smtClean="0"/>
          </a:p>
          <a:p>
            <a:pPr lvl="1" algn="just"/>
            <a:r>
              <a:rPr lang="en-IN" dirty="0" smtClean="0"/>
              <a:t>The </a:t>
            </a:r>
            <a:r>
              <a:rPr lang="en-IN" dirty="0"/>
              <a:t>tag receives the </a:t>
            </a:r>
            <a:r>
              <a:rPr lang="en-IN" dirty="0" smtClean="0"/>
              <a:t>instruction and </a:t>
            </a:r>
            <a:r>
              <a:rPr lang="en-IN" dirty="0"/>
              <a:t>checks if it is valid. </a:t>
            </a:r>
            <a:endParaRPr lang="en-IN" dirty="0" smtClean="0"/>
          </a:p>
          <a:p>
            <a:pPr lvl="1" algn="just"/>
            <a:r>
              <a:rPr lang="en-IN" dirty="0" smtClean="0"/>
              <a:t>If </a:t>
            </a:r>
            <a:r>
              <a:rPr lang="en-IN" dirty="0"/>
              <a:t>not, nothing occurs. </a:t>
            </a:r>
            <a:endParaRPr lang="en-IN" dirty="0" smtClean="0"/>
          </a:p>
          <a:p>
            <a:pPr lvl="1" algn="just"/>
            <a:r>
              <a:rPr lang="en-IN" dirty="0" smtClean="0"/>
              <a:t>If </a:t>
            </a:r>
            <a:r>
              <a:rPr lang="en-IN" dirty="0"/>
              <a:t>it is a valid request, the tag </a:t>
            </a:r>
            <a:r>
              <a:rPr lang="en-IN" dirty="0" smtClean="0"/>
              <a:t>then responds </a:t>
            </a:r>
            <a:r>
              <a:rPr lang="en-IN" dirty="0"/>
              <a:t>with the requested information.</a:t>
            </a:r>
            <a:endParaRPr lang="en-IN" dirty="0" smtClean="0"/>
          </a:p>
        </p:txBody>
      </p:sp>
    </p:spTree>
    <p:extLst>
      <p:ext uri="{BB962C8B-B14F-4D97-AF65-F5344CB8AC3E}">
        <p14:creationId xmlns:p14="http://schemas.microsoft.com/office/powerpoint/2010/main" val="2857266841"/>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t>WPAN Technologies </a:t>
            </a:r>
            <a:r>
              <a:rPr lang="en-IN" dirty="0" smtClean="0"/>
              <a:t>for IoT/M2M</a:t>
            </a:r>
            <a:r>
              <a:rPr lang="en-IN" dirty="0"/>
              <a:t/>
            </a:r>
            <a:br>
              <a:rPr lang="en-IN" dirty="0"/>
            </a:br>
            <a:r>
              <a:rPr lang="en-IN" sz="3100" dirty="0"/>
              <a:t>NFC</a:t>
            </a:r>
          </a:p>
        </p:txBody>
      </p:sp>
      <p:sp>
        <p:nvSpPr>
          <p:cNvPr id="3" name="Slide Number Placeholder 2"/>
          <p:cNvSpPr>
            <a:spLocks noGrp="1"/>
          </p:cNvSpPr>
          <p:nvPr>
            <p:ph type="sldNum" sz="quarter" idx="12"/>
          </p:nvPr>
        </p:nvSpPr>
        <p:spPr/>
        <p:txBody>
          <a:bodyPr/>
          <a:lstStyle/>
          <a:p>
            <a:fld id="{B6F15528-21DE-4FAA-801E-634DDDAF4B2B}" type="slidenum">
              <a:rPr lang="en-US" smtClean="0"/>
              <a:pPr/>
              <a:t>93</a:t>
            </a:fld>
            <a:endParaRPr lang="en-US"/>
          </a:p>
        </p:txBody>
      </p:sp>
      <p:sp>
        <p:nvSpPr>
          <p:cNvPr id="4" name="Content Placeholder 3"/>
          <p:cNvSpPr>
            <a:spLocks noGrp="1"/>
          </p:cNvSpPr>
          <p:nvPr>
            <p:ph idx="1"/>
          </p:nvPr>
        </p:nvSpPr>
        <p:spPr/>
        <p:txBody>
          <a:bodyPr>
            <a:normAutofit/>
          </a:bodyPr>
          <a:lstStyle/>
          <a:p>
            <a:pPr algn="just"/>
            <a:r>
              <a:rPr lang="en-IN" dirty="0"/>
              <a:t>NFC tags function at half duplex; the interrogator functions at full duplex. </a:t>
            </a:r>
            <a:endParaRPr lang="en-IN" dirty="0" smtClean="0"/>
          </a:p>
          <a:p>
            <a:pPr lvl="1" algn="just"/>
            <a:r>
              <a:rPr lang="en-IN" dirty="0" smtClean="0"/>
              <a:t>Half duplex </a:t>
            </a:r>
            <a:r>
              <a:rPr lang="en-IN" dirty="0"/>
              <a:t>refers to a device that can only send or receive, but not both at once; </a:t>
            </a:r>
            <a:endParaRPr lang="en-IN" dirty="0" smtClean="0"/>
          </a:p>
          <a:p>
            <a:pPr lvl="1" algn="just"/>
            <a:r>
              <a:rPr lang="en-IN" dirty="0" smtClean="0"/>
              <a:t>full duplex can </a:t>
            </a:r>
            <a:r>
              <a:rPr lang="en-IN" dirty="0"/>
              <a:t>do both simultaneously. </a:t>
            </a:r>
            <a:endParaRPr lang="en-IN" dirty="0" smtClean="0"/>
          </a:p>
          <a:p>
            <a:pPr algn="just"/>
            <a:r>
              <a:rPr lang="en-IN" dirty="0" smtClean="0"/>
              <a:t>An </a:t>
            </a:r>
            <a:r>
              <a:rPr lang="en-IN" dirty="0"/>
              <a:t>NFC tag can only receive or send a signal, </a:t>
            </a:r>
            <a:r>
              <a:rPr lang="en-IN" dirty="0" smtClean="0"/>
              <a:t>while the </a:t>
            </a:r>
            <a:r>
              <a:rPr lang="en-IN" dirty="0"/>
              <a:t>interrogating device can receive a signal at the same time it sends a command.</a:t>
            </a:r>
            <a:endParaRPr lang="en-IN" dirty="0" smtClean="0"/>
          </a:p>
        </p:txBody>
      </p:sp>
    </p:spTree>
    <p:extLst>
      <p:ext uri="{BB962C8B-B14F-4D97-AF65-F5344CB8AC3E}">
        <p14:creationId xmlns:p14="http://schemas.microsoft.com/office/powerpoint/2010/main" val="3975232144"/>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t>WPAN Technologies </a:t>
            </a:r>
            <a:r>
              <a:rPr lang="en-IN" dirty="0" smtClean="0"/>
              <a:t>for IoT/M2M</a:t>
            </a:r>
            <a:r>
              <a:rPr lang="en-IN" dirty="0"/>
              <a:t/>
            </a:r>
            <a:br>
              <a:rPr lang="en-IN" dirty="0"/>
            </a:br>
            <a:r>
              <a:rPr lang="en-IN" sz="3100" dirty="0"/>
              <a:t>NFC</a:t>
            </a:r>
          </a:p>
        </p:txBody>
      </p:sp>
      <p:sp>
        <p:nvSpPr>
          <p:cNvPr id="3" name="Slide Number Placeholder 2"/>
          <p:cNvSpPr>
            <a:spLocks noGrp="1"/>
          </p:cNvSpPr>
          <p:nvPr>
            <p:ph type="sldNum" sz="quarter" idx="12"/>
          </p:nvPr>
        </p:nvSpPr>
        <p:spPr/>
        <p:txBody>
          <a:bodyPr/>
          <a:lstStyle/>
          <a:p>
            <a:fld id="{B6F15528-21DE-4FAA-801E-634DDDAF4B2B}" type="slidenum">
              <a:rPr lang="en-US" smtClean="0"/>
              <a:pPr/>
              <a:t>94</a:t>
            </a:fld>
            <a:endParaRPr lang="en-US"/>
          </a:p>
        </p:txBody>
      </p:sp>
      <p:sp>
        <p:nvSpPr>
          <p:cNvPr id="4" name="Content Placeholder 3"/>
          <p:cNvSpPr>
            <a:spLocks noGrp="1"/>
          </p:cNvSpPr>
          <p:nvPr>
            <p:ph idx="1"/>
          </p:nvPr>
        </p:nvSpPr>
        <p:spPr/>
        <p:txBody>
          <a:bodyPr>
            <a:normAutofit/>
          </a:bodyPr>
          <a:lstStyle/>
          <a:p>
            <a:pPr algn="just"/>
            <a:r>
              <a:rPr lang="en-IN" dirty="0"/>
              <a:t>Devices using NFC may be active or passive</a:t>
            </a:r>
            <a:r>
              <a:rPr lang="en-IN" dirty="0" smtClean="0"/>
              <a:t>.</a:t>
            </a:r>
          </a:p>
          <a:p>
            <a:pPr algn="just"/>
            <a:r>
              <a:rPr lang="en-IN" dirty="0" smtClean="0"/>
              <a:t>A passive </a:t>
            </a:r>
            <a:r>
              <a:rPr lang="en-IN" dirty="0"/>
              <a:t>device, such as an NFC </a:t>
            </a:r>
            <a:r>
              <a:rPr lang="en-IN" dirty="0" smtClean="0"/>
              <a:t>tag, contains </a:t>
            </a:r>
            <a:r>
              <a:rPr lang="en-IN" dirty="0"/>
              <a:t>information that other devices can read but does not read any </a:t>
            </a:r>
            <a:r>
              <a:rPr lang="en-IN" dirty="0" smtClean="0"/>
              <a:t>information itself;</a:t>
            </a:r>
          </a:p>
          <a:p>
            <a:pPr algn="just"/>
            <a:r>
              <a:rPr lang="en-IN" dirty="0"/>
              <a:t>Active devices can read information and send it. An active </a:t>
            </a:r>
            <a:r>
              <a:rPr lang="en-IN" dirty="0" smtClean="0"/>
              <a:t>NFC device</a:t>
            </a:r>
            <a:r>
              <a:rPr lang="en-IN" dirty="0"/>
              <a:t>, such as a smartphone, is not only able to collect information from NFC </a:t>
            </a:r>
            <a:r>
              <a:rPr lang="en-IN" dirty="0" smtClean="0"/>
              <a:t>tags.</a:t>
            </a:r>
          </a:p>
          <a:p>
            <a:pPr algn="just"/>
            <a:endParaRPr lang="en-IN" dirty="0" smtClean="0"/>
          </a:p>
        </p:txBody>
      </p:sp>
    </p:spTree>
    <p:extLst>
      <p:ext uri="{BB962C8B-B14F-4D97-AF65-F5344CB8AC3E}">
        <p14:creationId xmlns:p14="http://schemas.microsoft.com/office/powerpoint/2010/main" val="2047325622"/>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t>WPAN Technologies </a:t>
            </a:r>
            <a:r>
              <a:rPr lang="en-IN" dirty="0" smtClean="0"/>
              <a:t>for IoT/M2M</a:t>
            </a:r>
            <a:r>
              <a:rPr lang="en-IN" dirty="0"/>
              <a:t/>
            </a:r>
            <a:br>
              <a:rPr lang="en-IN" dirty="0"/>
            </a:br>
            <a:r>
              <a:rPr lang="en-IN" sz="3100" dirty="0"/>
              <a:t>NFC</a:t>
            </a:r>
          </a:p>
        </p:txBody>
      </p:sp>
      <p:sp>
        <p:nvSpPr>
          <p:cNvPr id="3" name="Slide Number Placeholder 2"/>
          <p:cNvSpPr>
            <a:spLocks noGrp="1"/>
          </p:cNvSpPr>
          <p:nvPr>
            <p:ph type="sldNum" sz="quarter" idx="12"/>
          </p:nvPr>
        </p:nvSpPr>
        <p:spPr/>
        <p:txBody>
          <a:bodyPr/>
          <a:lstStyle/>
          <a:p>
            <a:fld id="{B6F15528-21DE-4FAA-801E-634DDDAF4B2B}" type="slidenum">
              <a:rPr lang="en-US" smtClean="0"/>
              <a:pPr/>
              <a:t>95</a:t>
            </a:fld>
            <a:endParaRPr lang="en-US"/>
          </a:p>
        </p:txBody>
      </p:sp>
      <p:sp>
        <p:nvSpPr>
          <p:cNvPr id="4" name="Content Placeholder 3"/>
          <p:cNvSpPr>
            <a:spLocks noGrp="1"/>
          </p:cNvSpPr>
          <p:nvPr>
            <p:ph idx="1"/>
          </p:nvPr>
        </p:nvSpPr>
        <p:spPr/>
        <p:txBody>
          <a:bodyPr>
            <a:normAutofit/>
          </a:bodyPr>
          <a:lstStyle/>
          <a:p>
            <a:pPr algn="just"/>
            <a:r>
              <a:rPr lang="en-IN" dirty="0"/>
              <a:t>To ensure security, NFC often establishes a secure channel and uses </a:t>
            </a:r>
            <a:r>
              <a:rPr lang="en-IN" dirty="0" smtClean="0"/>
              <a:t>encryption when </a:t>
            </a:r>
            <a:r>
              <a:rPr lang="en-IN" dirty="0"/>
              <a:t>sending sensitive information such as credit card numbers. </a:t>
            </a:r>
            <a:endParaRPr lang="en-IN" dirty="0" smtClean="0"/>
          </a:p>
          <a:p>
            <a:pPr algn="just"/>
            <a:r>
              <a:rPr lang="en-IN" dirty="0" smtClean="0"/>
              <a:t>Users </a:t>
            </a:r>
            <a:r>
              <a:rPr lang="en-IN" dirty="0"/>
              <a:t>can </a:t>
            </a:r>
            <a:r>
              <a:rPr lang="en-IN" dirty="0" smtClean="0"/>
              <a:t>further protect </a:t>
            </a:r>
            <a:r>
              <a:rPr lang="en-IN" dirty="0"/>
              <a:t>their private data by keeping antivirus software on their smartphones </a:t>
            </a:r>
            <a:r>
              <a:rPr lang="en-IN" dirty="0" smtClean="0"/>
              <a:t>and adding </a:t>
            </a:r>
            <a:r>
              <a:rPr lang="en-IN" dirty="0"/>
              <a:t>a password to the phone.</a:t>
            </a:r>
            <a:endParaRPr lang="en-IN" dirty="0" smtClean="0"/>
          </a:p>
        </p:txBody>
      </p:sp>
    </p:spTree>
    <p:extLst>
      <p:ext uri="{BB962C8B-B14F-4D97-AF65-F5344CB8AC3E}">
        <p14:creationId xmlns:p14="http://schemas.microsoft.com/office/powerpoint/2010/main" val="3962188447"/>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t>WPAN Technologies </a:t>
            </a:r>
            <a:r>
              <a:rPr lang="en-IN" dirty="0" smtClean="0"/>
              <a:t>for IoT/M2M</a:t>
            </a:r>
            <a:r>
              <a:rPr lang="en-IN" dirty="0"/>
              <a:t/>
            </a:r>
            <a:br>
              <a:rPr lang="en-IN" dirty="0"/>
            </a:br>
            <a:r>
              <a:rPr lang="en-IN" sz="3100" dirty="0"/>
              <a:t>NFC</a:t>
            </a:r>
          </a:p>
        </p:txBody>
      </p:sp>
      <p:sp>
        <p:nvSpPr>
          <p:cNvPr id="3" name="Slide Number Placeholder 2"/>
          <p:cNvSpPr>
            <a:spLocks noGrp="1"/>
          </p:cNvSpPr>
          <p:nvPr>
            <p:ph type="sldNum" sz="quarter" idx="12"/>
          </p:nvPr>
        </p:nvSpPr>
        <p:spPr/>
        <p:txBody>
          <a:bodyPr/>
          <a:lstStyle/>
          <a:p>
            <a:fld id="{B6F15528-21DE-4FAA-801E-634DDDAF4B2B}" type="slidenum">
              <a:rPr lang="en-US" smtClean="0"/>
              <a:pPr/>
              <a:t>96</a:t>
            </a:fld>
            <a:endParaRPr lang="en-US"/>
          </a:p>
        </p:txBody>
      </p:sp>
      <p:sp>
        <p:nvSpPr>
          <p:cNvPr id="4" name="Content Placeholder 3"/>
          <p:cNvSpPr>
            <a:spLocks noGrp="1"/>
          </p:cNvSpPr>
          <p:nvPr>
            <p:ph idx="1"/>
          </p:nvPr>
        </p:nvSpPr>
        <p:spPr/>
        <p:txBody>
          <a:bodyPr>
            <a:normAutofit/>
          </a:bodyPr>
          <a:lstStyle/>
          <a:p>
            <a:pPr algn="just"/>
            <a:r>
              <a:rPr lang="en-IN" dirty="0"/>
              <a:t>As noted, NFC is limited to a distance of approximately 4 cm; Bluetooth does </a:t>
            </a:r>
            <a:r>
              <a:rPr lang="en-IN" dirty="0" smtClean="0"/>
              <a:t>offer a </a:t>
            </a:r>
            <a:r>
              <a:rPr lang="en-IN" dirty="0"/>
              <a:t>longer signal range for connecting during data communication and transfers</a:t>
            </a:r>
            <a:r>
              <a:rPr lang="en-IN" dirty="0" smtClean="0"/>
              <a:t>.</a:t>
            </a:r>
          </a:p>
          <a:p>
            <a:pPr algn="just"/>
            <a:r>
              <a:rPr lang="en-IN" dirty="0" smtClean="0"/>
              <a:t>NFC technology </a:t>
            </a:r>
            <a:r>
              <a:rPr lang="en-IN" dirty="0"/>
              <a:t>consumes little power when compared to standard Bluetooth </a:t>
            </a:r>
            <a:r>
              <a:rPr lang="en-IN" dirty="0" smtClean="0"/>
              <a:t>technology.</a:t>
            </a:r>
          </a:p>
          <a:p>
            <a:pPr algn="just"/>
            <a:r>
              <a:rPr lang="en-IN" dirty="0"/>
              <a:t>Bluetooth requires users to manually set up </a:t>
            </a:r>
            <a:r>
              <a:rPr lang="en-IN" dirty="0" smtClean="0"/>
              <a:t>connections between </a:t>
            </a:r>
            <a:r>
              <a:rPr lang="en-IN" dirty="0"/>
              <a:t>smartphones and takes several seconds. </a:t>
            </a:r>
            <a:endParaRPr lang="en-IN" dirty="0" smtClean="0"/>
          </a:p>
          <a:p>
            <a:pPr algn="just"/>
            <a:r>
              <a:rPr lang="en-IN" dirty="0" smtClean="0"/>
              <a:t>NFC </a:t>
            </a:r>
            <a:r>
              <a:rPr lang="en-IN" dirty="0"/>
              <a:t>connects automatically in </a:t>
            </a:r>
            <a:r>
              <a:rPr lang="en-IN" dirty="0" smtClean="0"/>
              <a:t>a fraction </a:t>
            </a:r>
            <a:r>
              <a:rPr lang="en-IN" dirty="0"/>
              <a:t>of a second.</a:t>
            </a:r>
            <a:endParaRPr lang="en-IN" dirty="0" smtClean="0"/>
          </a:p>
        </p:txBody>
      </p:sp>
    </p:spTree>
    <p:extLst>
      <p:ext uri="{BB962C8B-B14F-4D97-AF65-F5344CB8AC3E}">
        <p14:creationId xmlns:p14="http://schemas.microsoft.com/office/powerpoint/2010/main" val="332529153"/>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smtClean="0"/>
              <a:t>WPAN Technologies for IoT/M2M</a:t>
            </a:r>
            <a:br>
              <a:rPr lang="en-IN" dirty="0" smtClean="0"/>
            </a:br>
            <a:r>
              <a:rPr lang="en-IN" sz="2200" dirty="0"/>
              <a:t>Dedicated Short-Range Communications (</a:t>
            </a:r>
            <a:r>
              <a:rPr lang="en-IN" sz="2200" dirty="0" smtClean="0"/>
              <a:t>DSRC) and </a:t>
            </a:r>
            <a:r>
              <a:rPr lang="en-IN" sz="2200" dirty="0"/>
              <a:t>Related Protocols</a:t>
            </a:r>
            <a:endParaRPr lang="en-IN" sz="3100" dirty="0"/>
          </a:p>
        </p:txBody>
      </p:sp>
      <p:sp>
        <p:nvSpPr>
          <p:cNvPr id="3" name="Slide Number Placeholder 2"/>
          <p:cNvSpPr>
            <a:spLocks noGrp="1"/>
          </p:cNvSpPr>
          <p:nvPr>
            <p:ph type="sldNum" sz="quarter" idx="12"/>
          </p:nvPr>
        </p:nvSpPr>
        <p:spPr/>
        <p:txBody>
          <a:bodyPr/>
          <a:lstStyle/>
          <a:p>
            <a:fld id="{B6F15528-21DE-4FAA-801E-634DDDAF4B2B}" type="slidenum">
              <a:rPr lang="en-US" smtClean="0"/>
              <a:pPr/>
              <a:t>97</a:t>
            </a:fld>
            <a:endParaRPr lang="en-US"/>
          </a:p>
        </p:txBody>
      </p:sp>
      <p:sp>
        <p:nvSpPr>
          <p:cNvPr id="4" name="Content Placeholder 3"/>
          <p:cNvSpPr>
            <a:spLocks noGrp="1"/>
          </p:cNvSpPr>
          <p:nvPr>
            <p:ph idx="1"/>
          </p:nvPr>
        </p:nvSpPr>
        <p:spPr/>
        <p:txBody>
          <a:bodyPr>
            <a:normAutofit/>
          </a:bodyPr>
          <a:lstStyle/>
          <a:p>
            <a:pPr algn="just"/>
            <a:r>
              <a:rPr lang="en-IN" dirty="0"/>
              <a:t>DSRC is a two-way short-to-medium-range wireless communications capability </a:t>
            </a:r>
            <a:r>
              <a:rPr lang="en-IN" dirty="0" smtClean="0"/>
              <a:t>that permits </a:t>
            </a:r>
            <a:r>
              <a:rPr lang="en-IN" dirty="0"/>
              <a:t>very high data transmission critical in communications-based active </a:t>
            </a:r>
            <a:r>
              <a:rPr lang="en-IN" dirty="0" smtClean="0"/>
              <a:t>safety applications. E.g. Prevent </a:t>
            </a:r>
            <a:r>
              <a:rPr lang="en-IN" dirty="0"/>
              <a:t>vehicular </a:t>
            </a:r>
            <a:r>
              <a:rPr lang="en-IN" dirty="0" smtClean="0"/>
              <a:t>crashes.</a:t>
            </a:r>
          </a:p>
          <a:p>
            <a:pPr algn="just"/>
            <a:r>
              <a:rPr lang="en-IN" dirty="0" smtClean="0"/>
              <a:t>The </a:t>
            </a:r>
            <a:r>
              <a:rPr lang="en-IN" dirty="0"/>
              <a:t>FCC allocated 75 MHz </a:t>
            </a:r>
            <a:r>
              <a:rPr lang="en-IN" dirty="0" smtClean="0"/>
              <a:t>of spectrum </a:t>
            </a:r>
            <a:r>
              <a:rPr lang="en-IN" dirty="0"/>
              <a:t>in the 5.9 GHz band for use by Intelligent Transportation Systems (</a:t>
            </a:r>
            <a:r>
              <a:rPr lang="en-IN" dirty="0" smtClean="0"/>
              <a:t>ITS) vehicle </a:t>
            </a:r>
            <a:r>
              <a:rPr lang="en-IN" dirty="0"/>
              <a:t>safety and mobility applications. </a:t>
            </a:r>
            <a:endParaRPr lang="en-IN" dirty="0" smtClean="0"/>
          </a:p>
          <a:p>
            <a:pPr algn="just"/>
            <a:r>
              <a:rPr lang="en-IN" dirty="0" smtClean="0"/>
              <a:t>Vehicle-to-vehicle </a:t>
            </a:r>
            <a:r>
              <a:rPr lang="en-IN" dirty="0"/>
              <a:t>(V2V) and </a:t>
            </a:r>
            <a:r>
              <a:rPr lang="en-IN" dirty="0" smtClean="0"/>
              <a:t>vehicle-to-infrastructure (V2I</a:t>
            </a:r>
            <a:r>
              <a:rPr lang="en-IN" dirty="0"/>
              <a:t>) applications utilizing DSRC may have the potential to </a:t>
            </a:r>
            <a:r>
              <a:rPr lang="en-IN" dirty="0" smtClean="0"/>
              <a:t>significantly reduce </a:t>
            </a:r>
            <a:r>
              <a:rPr lang="en-IN" dirty="0"/>
              <a:t>many of the most deadly types of crashes through real-time </a:t>
            </a:r>
            <a:r>
              <a:rPr lang="en-IN" dirty="0" smtClean="0"/>
              <a:t>advisories alerting </a:t>
            </a:r>
            <a:r>
              <a:rPr lang="en-IN" dirty="0"/>
              <a:t>drivers to imminent hazards</a:t>
            </a:r>
            <a:endParaRPr lang="en-IN" dirty="0" smtClean="0"/>
          </a:p>
        </p:txBody>
      </p:sp>
    </p:spTree>
    <p:extLst>
      <p:ext uri="{BB962C8B-B14F-4D97-AF65-F5344CB8AC3E}">
        <p14:creationId xmlns:p14="http://schemas.microsoft.com/office/powerpoint/2010/main" val="133724647"/>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smtClean="0"/>
              <a:t>WPAN Technologies for IoT/M2M</a:t>
            </a:r>
            <a:br>
              <a:rPr lang="en-IN" dirty="0" smtClean="0"/>
            </a:br>
            <a:r>
              <a:rPr lang="en-IN" sz="2200" dirty="0"/>
              <a:t>Dedicated Short-Range Communications (</a:t>
            </a:r>
            <a:r>
              <a:rPr lang="en-IN" sz="2200" dirty="0" smtClean="0"/>
              <a:t>DSRC) and </a:t>
            </a:r>
            <a:r>
              <a:rPr lang="en-IN" sz="2200" dirty="0"/>
              <a:t>Related Protocols</a:t>
            </a:r>
            <a:endParaRPr lang="en-IN" sz="3100" dirty="0"/>
          </a:p>
        </p:txBody>
      </p:sp>
      <p:sp>
        <p:nvSpPr>
          <p:cNvPr id="3" name="Slide Number Placeholder 2"/>
          <p:cNvSpPr>
            <a:spLocks noGrp="1"/>
          </p:cNvSpPr>
          <p:nvPr>
            <p:ph type="sldNum" sz="quarter" idx="12"/>
          </p:nvPr>
        </p:nvSpPr>
        <p:spPr/>
        <p:txBody>
          <a:bodyPr/>
          <a:lstStyle/>
          <a:p>
            <a:fld id="{B6F15528-21DE-4FAA-801E-634DDDAF4B2B}" type="slidenum">
              <a:rPr lang="en-US" smtClean="0"/>
              <a:pPr/>
              <a:t>98</a:t>
            </a:fld>
            <a:endParaRPr lang="en-US"/>
          </a:p>
        </p:txBody>
      </p:sp>
      <p:sp>
        <p:nvSpPr>
          <p:cNvPr id="4" name="Content Placeholder 3"/>
          <p:cNvSpPr>
            <a:spLocks noGrp="1"/>
          </p:cNvSpPr>
          <p:nvPr>
            <p:ph idx="1"/>
          </p:nvPr>
        </p:nvSpPr>
        <p:spPr/>
        <p:txBody>
          <a:bodyPr>
            <a:normAutofit/>
          </a:bodyPr>
          <a:lstStyle/>
          <a:p>
            <a:pPr algn="just"/>
            <a:r>
              <a:rPr lang="en-IN" dirty="0"/>
              <a:t>DSRC is the only short-range wireless alternative today that </a:t>
            </a:r>
            <a:r>
              <a:rPr lang="en-IN" dirty="0" smtClean="0"/>
              <a:t>provides:</a:t>
            </a:r>
            <a:endParaRPr lang="en-IN" dirty="0"/>
          </a:p>
          <a:p>
            <a:pPr algn="just"/>
            <a:r>
              <a:rPr lang="en-IN" dirty="0" smtClean="0"/>
              <a:t>Designated </a:t>
            </a:r>
            <a:r>
              <a:rPr lang="en-IN" dirty="0"/>
              <a:t>licensed bandwidth: For secure, reliable communications to </a:t>
            </a:r>
            <a:r>
              <a:rPr lang="en-IN" dirty="0" smtClean="0"/>
              <a:t>take place</a:t>
            </a:r>
            <a:r>
              <a:rPr lang="en-IN" dirty="0"/>
              <a:t>. It is primarily allocated for vehicle safety applications by FCC </a:t>
            </a:r>
            <a:r>
              <a:rPr lang="en-IN" dirty="0" smtClean="0"/>
              <a:t>Report.</a:t>
            </a:r>
            <a:endParaRPr lang="en-IN" dirty="0"/>
          </a:p>
          <a:p>
            <a:pPr algn="just"/>
            <a:r>
              <a:rPr lang="en-IN" dirty="0" smtClean="0"/>
              <a:t>Fast </a:t>
            </a:r>
            <a:r>
              <a:rPr lang="en-IN" dirty="0"/>
              <a:t>network acquisition: Active safety applications require the </a:t>
            </a:r>
            <a:r>
              <a:rPr lang="en-IN" dirty="0" smtClean="0"/>
              <a:t>immediate establishment </a:t>
            </a:r>
            <a:r>
              <a:rPr lang="en-IN" dirty="0"/>
              <a:t>of communication and frequent updates.</a:t>
            </a:r>
          </a:p>
          <a:p>
            <a:pPr algn="just"/>
            <a:r>
              <a:rPr lang="en-IN" dirty="0" smtClean="0"/>
              <a:t>Low </a:t>
            </a:r>
            <a:r>
              <a:rPr lang="en-IN" dirty="0"/>
              <a:t>latency: Active safety applications must recognize each other and </a:t>
            </a:r>
            <a:r>
              <a:rPr lang="en-IN" dirty="0" smtClean="0"/>
              <a:t>transmit messages </a:t>
            </a:r>
            <a:r>
              <a:rPr lang="en-IN" dirty="0"/>
              <a:t>to each other in milliseconds without delay.</a:t>
            </a:r>
            <a:endParaRPr lang="en-IN" dirty="0" smtClean="0"/>
          </a:p>
        </p:txBody>
      </p:sp>
    </p:spTree>
    <p:extLst>
      <p:ext uri="{BB962C8B-B14F-4D97-AF65-F5344CB8AC3E}">
        <p14:creationId xmlns:p14="http://schemas.microsoft.com/office/powerpoint/2010/main" val="1674860129"/>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smtClean="0"/>
              <a:t>WPAN Technologies for IoT/M2M</a:t>
            </a:r>
            <a:br>
              <a:rPr lang="en-IN" dirty="0" smtClean="0"/>
            </a:br>
            <a:r>
              <a:rPr lang="en-IN" sz="2200" dirty="0"/>
              <a:t>Dedicated Short-Range Communications (</a:t>
            </a:r>
            <a:r>
              <a:rPr lang="en-IN" sz="2200" dirty="0" smtClean="0"/>
              <a:t>DSRC) and </a:t>
            </a:r>
            <a:r>
              <a:rPr lang="en-IN" sz="2200" dirty="0"/>
              <a:t>Related Protocols</a:t>
            </a:r>
            <a:endParaRPr lang="en-IN" sz="3100" dirty="0"/>
          </a:p>
        </p:txBody>
      </p:sp>
      <p:sp>
        <p:nvSpPr>
          <p:cNvPr id="3" name="Slide Number Placeholder 2"/>
          <p:cNvSpPr>
            <a:spLocks noGrp="1"/>
          </p:cNvSpPr>
          <p:nvPr>
            <p:ph type="sldNum" sz="quarter" idx="12"/>
          </p:nvPr>
        </p:nvSpPr>
        <p:spPr/>
        <p:txBody>
          <a:bodyPr/>
          <a:lstStyle/>
          <a:p>
            <a:fld id="{B6F15528-21DE-4FAA-801E-634DDDAF4B2B}" type="slidenum">
              <a:rPr lang="en-US" smtClean="0"/>
              <a:pPr/>
              <a:t>99</a:t>
            </a:fld>
            <a:endParaRPr lang="en-US"/>
          </a:p>
        </p:txBody>
      </p:sp>
      <p:sp>
        <p:nvSpPr>
          <p:cNvPr id="4" name="Content Placeholder 3"/>
          <p:cNvSpPr>
            <a:spLocks noGrp="1"/>
          </p:cNvSpPr>
          <p:nvPr>
            <p:ph idx="1"/>
          </p:nvPr>
        </p:nvSpPr>
        <p:spPr/>
        <p:txBody>
          <a:bodyPr>
            <a:normAutofit lnSpcReduction="10000"/>
          </a:bodyPr>
          <a:lstStyle/>
          <a:p>
            <a:pPr algn="just"/>
            <a:r>
              <a:rPr lang="en-IN" dirty="0" smtClean="0"/>
              <a:t>High reliability when required: Active safety applications require a high level of link reliability. DSRC works in high vehicle speed mobility conditions and delivers performance immune to extreme weather conditions (e.g., rain, fog, snow, etc.).</a:t>
            </a:r>
          </a:p>
          <a:p>
            <a:pPr algn="just"/>
            <a:r>
              <a:rPr lang="en-IN" dirty="0" smtClean="0"/>
              <a:t>Priority for safety applications: Safety applications on DSRC are given priority over non safety applications.</a:t>
            </a:r>
          </a:p>
          <a:p>
            <a:pPr algn="just"/>
            <a:r>
              <a:rPr lang="en-IN" dirty="0" smtClean="0"/>
              <a:t>Interoperability: DSRC ensures interoperability, which is the key to successful deployment of active safety applications, using widely accepted standards. It supports both V2V and V2I communications.</a:t>
            </a:r>
          </a:p>
          <a:p>
            <a:pPr algn="just"/>
            <a:r>
              <a:rPr lang="en-IN" dirty="0" smtClean="0"/>
              <a:t>Security and privacy: DSRC provides safety message authentication and privacy.</a:t>
            </a:r>
          </a:p>
        </p:txBody>
      </p:sp>
    </p:spTree>
    <p:extLst>
      <p:ext uri="{BB962C8B-B14F-4D97-AF65-F5344CB8AC3E}">
        <p14:creationId xmlns:p14="http://schemas.microsoft.com/office/powerpoint/2010/main" val="1010196630"/>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larity">
  <a:themeElements>
    <a:clrScheme name="Clarity">
      <a:dk1>
        <a:srgbClr val="292934"/>
      </a:dk1>
      <a:lt1>
        <a:srgbClr val="FFFFFF"/>
      </a:lt1>
      <a:dk2>
        <a:srgbClr val="D2533C"/>
      </a:dk2>
      <a:lt2>
        <a:srgbClr val="F3F2DC"/>
      </a:lt2>
      <a:accent1>
        <a:srgbClr val="93A299"/>
      </a:accent1>
      <a:accent2>
        <a:srgbClr val="AD8F67"/>
      </a:accent2>
      <a:accent3>
        <a:srgbClr val="726056"/>
      </a:accent3>
      <a:accent4>
        <a:srgbClr val="4C5A6A"/>
      </a:accent4>
      <a:accent5>
        <a:srgbClr val="808DA0"/>
      </a:accent5>
      <a:accent6>
        <a:srgbClr val="79463D"/>
      </a:accent6>
      <a:hlink>
        <a:srgbClr val="0000FF"/>
      </a:hlink>
      <a:folHlink>
        <a:srgbClr val="800080"/>
      </a:folHlink>
    </a:clrScheme>
    <a:fontScheme name="Office Classic 2">
      <a:maj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Clarity</Template>
  <TotalTime>2304</TotalTime>
  <Words>19272</Words>
  <Application>Microsoft Office PowerPoint</Application>
  <PresentationFormat>On-screen Show (4:3)</PresentationFormat>
  <Paragraphs>1547</Paragraphs>
  <Slides>255</Slides>
  <Notes>109</Notes>
  <HiddenSlides>0</HiddenSlides>
  <MMClips>0</MMClips>
  <ScaleCrop>false</ScaleCrop>
  <HeadingPairs>
    <vt:vector size="4" baseType="variant">
      <vt:variant>
        <vt:lpstr>Theme</vt:lpstr>
      </vt:variant>
      <vt:variant>
        <vt:i4>1</vt:i4>
      </vt:variant>
      <vt:variant>
        <vt:lpstr>Slide Titles</vt:lpstr>
      </vt:variant>
      <vt:variant>
        <vt:i4>255</vt:i4>
      </vt:variant>
    </vt:vector>
  </HeadingPairs>
  <TitlesOfParts>
    <vt:vector size="256" baseType="lpstr">
      <vt:lpstr>Clarity</vt:lpstr>
      <vt:lpstr>LAYER 1/2 CONNECTIVITY: WIRELESS TECHNOLOGIES FOR THE IoT,  LAYER 3 CONNECTIVITY: IPv6 TECHNOLOGIES FOR THE IoT</vt:lpstr>
      <vt:lpstr>Books Referred</vt:lpstr>
      <vt:lpstr>Layer ½ Connectivity: Wireless Technologies for the IoT</vt:lpstr>
      <vt:lpstr>Overview</vt:lpstr>
      <vt:lpstr>Overview</vt:lpstr>
      <vt:lpstr>Overview</vt:lpstr>
      <vt:lpstr>WPAN Technologies for IoT/M2M</vt:lpstr>
      <vt:lpstr>WPAN Technologies for IoT/M2M</vt:lpstr>
      <vt:lpstr>WPAN Technologies for IoT/M2M</vt:lpstr>
      <vt:lpstr>WPAN Technologies for IoT/M2M</vt:lpstr>
      <vt:lpstr>WPAN Technologies for IoT/M2M</vt:lpstr>
      <vt:lpstr>WPAN Technologies for IoT/M2M</vt:lpstr>
      <vt:lpstr>WPAN Technologies for IoT/M2M</vt:lpstr>
      <vt:lpstr>WPAN Technologies for IoT/M2M Zigbee/IEEE 802.15.4</vt:lpstr>
      <vt:lpstr>WPAN Technologies for IoT/M2M Zigbee/IEEE 802.15.4</vt:lpstr>
      <vt:lpstr>WPAN Technologies for IoT/M2M Zigbee/IEEE 802.15.4</vt:lpstr>
      <vt:lpstr>WPAN Technologies for IoT/M2M Zigbee/IEEE 802.15.4</vt:lpstr>
      <vt:lpstr>WPAN Technologies for IoT/M2M Zigbee/IEEE 802.15.4</vt:lpstr>
      <vt:lpstr>WPAN Technologies for IoT/M2M Zigbee/IEEE 802.15.4</vt:lpstr>
      <vt:lpstr>WPAN Technologies for IoT/M2M Zigbee/IEEE 802.15.4</vt:lpstr>
      <vt:lpstr>WPAN Technologies for IoT/M2M Zigbee/IEEE 802.15.4</vt:lpstr>
      <vt:lpstr>WPAN Technologies for IoT/M2M Zigbee/IEEE 802.15.4</vt:lpstr>
      <vt:lpstr>WPAN Technologies for IoT/M2M Zigbee/IEEE 802.15.4</vt:lpstr>
      <vt:lpstr>WPAN Technologies for IoT/M2M Zigbee/IEEE 802.15.4</vt:lpstr>
      <vt:lpstr>WPAN Technologies for IoT/M2M Zigbee/IEEE 802.15.4</vt:lpstr>
      <vt:lpstr>WPAN Technologies for IoT/M2M Zigbee/IEEE 802.15.4</vt:lpstr>
      <vt:lpstr>WPAN Technologies for IoT/M2M Zigbee/IEEE 802.15.4</vt:lpstr>
      <vt:lpstr>WPAN Technologies for IoT/M2M Zigbee/IEEE 802.15.4</vt:lpstr>
      <vt:lpstr>WPAN Technologies for IoT/M2M Zigbee/IEEE 802.15.4</vt:lpstr>
      <vt:lpstr>WPAN Technologies for IoT/M2M Zigbee/IEEE 802.15.4</vt:lpstr>
      <vt:lpstr>WPAN Technologies for IoT/M2M Zigbee/IEEE 802.15.4</vt:lpstr>
      <vt:lpstr>WPAN Technologies for IoT/M2M Zigbee/IEEE 802.15.4</vt:lpstr>
      <vt:lpstr>WPAN Technologies for IoT/M2M Zigbee/IEEE 802.15.4</vt:lpstr>
      <vt:lpstr>WPAN Technologies for IoT/M2M Zigbee/IEEE 802.15.4</vt:lpstr>
      <vt:lpstr>WPAN Technologies for IoT/M2M Zigbee/IEEE 802.15.4</vt:lpstr>
      <vt:lpstr>WPAN Technologies for IoT/M2M Zigbee/IEEE 802.15.4</vt:lpstr>
      <vt:lpstr>WPAN Technologies for IoT/M2M Zigbee/IEEE 802.15.4</vt:lpstr>
      <vt:lpstr>WPAN Technologies for IoT/M2M Zigbee/IEEE 802.15.4</vt:lpstr>
      <vt:lpstr>WPAN Technologies for IoT/M2M Zigbee/IEEE 802.15.4</vt:lpstr>
      <vt:lpstr>WPAN Technologies for IoT/M2M Zigbee/IEEE 802.15.4</vt:lpstr>
      <vt:lpstr>WPAN Technologies for IoT/M2M Zigbee/IEEE 802.15.4</vt:lpstr>
      <vt:lpstr>WPAN Technologies for IoT/M2M Zigbee/IEEE 802.15.4</vt:lpstr>
      <vt:lpstr>WPAN Technologies for IoT/M2M Zigbee/IEEE 802.15.4</vt:lpstr>
      <vt:lpstr>WPAN Technologies for IoT/M2M Zigbee/IEEE 802.15.4</vt:lpstr>
      <vt:lpstr>WPAN Technologies for IoT/M2M Zigbee/IEEE 802.15.4</vt:lpstr>
      <vt:lpstr>WPAN Technologies for IoT/M2M Radio Frequency for Consumer Electronics (RF4CE)</vt:lpstr>
      <vt:lpstr>WPAN Technologies for IoT/M2M Radio Frequency for Consumer Electronics (RF4CE)</vt:lpstr>
      <vt:lpstr>WPAN Technologies for IoT/M2M Radio Frequency for Consumer Electronics (RF4CE)</vt:lpstr>
      <vt:lpstr>WPAN Technologies for IoT/M2M Bluetooth and its Low-Energy Profile- Overview</vt:lpstr>
      <vt:lpstr>WPAN Technologies for IoT/M2M Bluetooth and its Low-Energy Profile- Overview</vt:lpstr>
      <vt:lpstr>WPAN Technologies for IoT/M2M Bluetooth and its Low-Energy Profile- Overview</vt:lpstr>
      <vt:lpstr>WPAN Technologies for IoT/M2M Bluetooth and its Low-Energy Profile- Overview</vt:lpstr>
      <vt:lpstr>WPAN Technologies for IoT/M2M Bluetooth and its Low-Energy Profile- Overview</vt:lpstr>
      <vt:lpstr>WPAN Technologies for IoT/M2M Bluetooth and its Low-Energy Profile- Overview</vt:lpstr>
      <vt:lpstr>WPAN Technologies for IoT/M2M Bluetooth and its Low-Energy Profile- Overview</vt:lpstr>
      <vt:lpstr>WPAN Technologies for IoT/M2M Bluetooth and its Low-Energy Profile- Overview</vt:lpstr>
      <vt:lpstr>WPAN Technologies for IoT/M2M Bluetooth and its Low-Energy Profile- Overview</vt:lpstr>
      <vt:lpstr>WPAN Technologies for IoT/M2M Bluetooth and its Low-Energy Profile- Overview</vt:lpstr>
      <vt:lpstr>WPAN Technologies for IoT/M2M Bluetooth and its Low-Energy Profile- Overview</vt:lpstr>
      <vt:lpstr>WPAN Technologies for IoT/M2M Bluetooth and its Low-Energy Profile- Overview</vt:lpstr>
      <vt:lpstr>WPAN Technologies for IoT/M2M Bluetooth and its Low-Energy Profile- Overview</vt:lpstr>
      <vt:lpstr>WPAN Technologies for IoT/M2M Bluetooth and its Low-Energy Profile- Overview</vt:lpstr>
      <vt:lpstr>WPAN Technologies for IoT/M2M Bluetooth and its Low-Energy Profile- Overview</vt:lpstr>
      <vt:lpstr>WPAN Technologies for IoT/M2M Bluetooth and its Low-Energy Profile- Overview</vt:lpstr>
      <vt:lpstr>WPAN Technologies for IoT/M2M Bluetooth and its Low-Energy Profile- Overview</vt:lpstr>
      <vt:lpstr>WPAN Technologies for IoT/M2M Bluetooth and its Low-Energy Profile- Details</vt:lpstr>
      <vt:lpstr>WPAN Technologies for IoT/M2M Bluetooth and its Low-Energy Profile- Details</vt:lpstr>
      <vt:lpstr>WPAN Technologies for IoT/M2M Bluetooth and its Low-Energy Profile- Details</vt:lpstr>
      <vt:lpstr>WPAN Technologies for IoT/M2M Bluetooth and its Low-Energy Profile- Details</vt:lpstr>
      <vt:lpstr>WPAN Technologies for IoT/M2M Bluetooth and its Low-Energy Profile- Details</vt:lpstr>
      <vt:lpstr>WPAN Technologies for IoT/M2M Bluetooth and its Low-Energy Profile- Bluetooth HDP</vt:lpstr>
      <vt:lpstr>WPAN Technologies for IoT/M2M Bluetooth and its Low-Energy Profile- Bluetooth HDP</vt:lpstr>
      <vt:lpstr>WPAN Technologies for IoT/M2M Bluetooth and its Low-Energy Profile- Bluetooth HDP</vt:lpstr>
      <vt:lpstr>WPAN Technologies for IoT/M2M Bluetooth and its Low-Energy Profile- Bluetooth HDP</vt:lpstr>
      <vt:lpstr>WPAN Technologies for IoT/M2M Bluetooth and its Low-Energy Profile- Bluetooth HDP</vt:lpstr>
      <vt:lpstr>WPAN Technologies for IoT/M2M Bluetooth and its Low-Energy Profile- Bluetooth HDP</vt:lpstr>
      <vt:lpstr>WPAN Technologies for IoT/M2M IEEE 802.15.6 WBANs</vt:lpstr>
      <vt:lpstr>WPAN Technologies for IoT/M2M IEEE 802.15.6 WBANs</vt:lpstr>
      <vt:lpstr>WPAN Technologies for IoT/M2M IEEE 802.15.6 WBANs</vt:lpstr>
      <vt:lpstr>WPAN Technologies for IoT/M2M IEEE 802.15.6 WBANs</vt:lpstr>
      <vt:lpstr>WPAN Technologies for IoT/M2M IEEE 802.15.6 WBANs</vt:lpstr>
      <vt:lpstr>WPAN Technologies for IoT/M2M IEEE 802.15.6 WBANs</vt:lpstr>
      <vt:lpstr>WPAN Technologies for IoT/M2M IEEE 802.15 WPAN TG4j MBANs</vt:lpstr>
      <vt:lpstr>WPAN Technologies for IoT/M2M IEEE 802.15 WPAN TG4j MBANs</vt:lpstr>
      <vt:lpstr>WPAN Technologies for IoT/M2M IEEE 802.15 WPAN TG4j MBANs</vt:lpstr>
      <vt:lpstr>WPAN Technologies for IoT/M2M ETSI TR 101 557</vt:lpstr>
      <vt:lpstr>WPAN Technologies for IoT/M2M ETSI TR 101 557</vt:lpstr>
      <vt:lpstr>WPAN Technologies for IoT/M2M ETSI TR 101 557</vt:lpstr>
      <vt:lpstr>WPAN Technologies for IoT/M2M NFC</vt:lpstr>
      <vt:lpstr>WPAN Technologies for IoT/M2M NFC</vt:lpstr>
      <vt:lpstr>WPAN Technologies for IoT/M2M NFC</vt:lpstr>
      <vt:lpstr>WPAN Technologies for IoT/M2M NFC</vt:lpstr>
      <vt:lpstr>WPAN Technologies for IoT/M2M NFC</vt:lpstr>
      <vt:lpstr>WPAN Technologies for IoT/M2M NFC</vt:lpstr>
      <vt:lpstr>WPAN Technologies for IoT/M2M NFC</vt:lpstr>
      <vt:lpstr>WPAN Technologies for IoT/M2M NFC</vt:lpstr>
      <vt:lpstr>WPAN Technologies for IoT/M2M Dedicated Short-Range Communications (DSRC) and Related Protocols</vt:lpstr>
      <vt:lpstr>WPAN Technologies for IoT/M2M Dedicated Short-Range Communications (DSRC) and Related Protocols</vt:lpstr>
      <vt:lpstr>WPAN Technologies for IoT/M2M Dedicated Short-Range Communications (DSRC) and Related Protocols</vt:lpstr>
      <vt:lpstr>WPAN Technologies for IoT/M2M Dedicated Short-Range Communications (DSRC) and Related Protocols</vt:lpstr>
      <vt:lpstr>WPAN Technologies for IoT/M2M Dedicated Short-Range Communications (DSRC) and Related Protocols</vt:lpstr>
      <vt:lpstr>WPAN Technologies for IoT/M2M Dedicated Short-Range Communications (DSRC) and Related Protocols</vt:lpstr>
      <vt:lpstr>WPAN Technologies for IoT/M2M Dedicated Short-Range Communications (DSRC) and Related Protocols</vt:lpstr>
      <vt:lpstr>WPAN Technologies for IoT/M2M Dedicated Short-Range Communications (DSRC) and Related Protocols</vt:lpstr>
      <vt:lpstr>WPAN Technologies for IoT/M2M Comparison of WPAN Technologies</vt:lpstr>
      <vt:lpstr>WPAN Technologies for IoT/M2M Comparison of WPAN Technologies</vt:lpstr>
      <vt:lpstr>WPAN Technologies for IoT/M2M Comparison of WPAN Technologies</vt:lpstr>
      <vt:lpstr>WPAN Technologies for IoT/M2M Comparison of WPAN Technologies</vt:lpstr>
      <vt:lpstr>WPAN Technologies for IoT/M2M Comparison of WPAN Technologies</vt:lpstr>
      <vt:lpstr>WPAN Technologies for IoT/M2M Comparison of WPAN Technologies</vt:lpstr>
      <vt:lpstr>Cellular and Mobile Network Technologies for IoT/M2M</vt:lpstr>
      <vt:lpstr>Cellular and Mobile Network Technologies for IoT/M2M Overview and Motivations</vt:lpstr>
      <vt:lpstr>Cellular and Mobile Network Technologies for IoT/M2M Overview and Motivations</vt:lpstr>
      <vt:lpstr>Cellular and Mobile Network Technologies for IoT/M2M Overview and Motivations</vt:lpstr>
      <vt:lpstr>Cellular and Mobile Network Technologies for IoT/M2M Universal Mobile Telecommunications System</vt:lpstr>
      <vt:lpstr>Cellular and Mobile Network Technologies for IoT/M2M Universal Mobile Telecommunications System</vt:lpstr>
      <vt:lpstr>Cellular and Mobile Network Technologies for IoT/M2M Universal Mobile Telecommunications System</vt:lpstr>
      <vt:lpstr>Cellular and Mobile Network Technologies for IoT/M2M Universal Mobile Telecommunications System</vt:lpstr>
      <vt:lpstr>Cellular and Mobile Network Technologies for IoT/M2M LTE- Overview</vt:lpstr>
      <vt:lpstr>Cellular and Mobile Network Technologies for IoT/M2M LTE- Overview</vt:lpstr>
      <vt:lpstr>Cellular and Mobile Network Technologies for IoT/M2M LTE- Overview</vt:lpstr>
      <vt:lpstr>Cellular and Mobile Network Technologies for IoT/M2M LTE- Overview</vt:lpstr>
      <vt:lpstr>Cellular and Mobile Network Technologies for IoT/M2M LTE- Overview</vt:lpstr>
      <vt:lpstr>Cellular and Mobile Network Technologies for IoT/M2M LTE- Overview</vt:lpstr>
      <vt:lpstr>Cellular and Mobile Network Technologies for IoT/M2M LTE- Overview</vt:lpstr>
      <vt:lpstr>Cellular and Mobile Network Technologies for IoT/M2M LTE- Overview</vt:lpstr>
      <vt:lpstr>Cellular and Mobile Network Technologies for IoT/M2M LTE- Core Network</vt:lpstr>
      <vt:lpstr>Cellular and Mobile Network Technologies for IoT/M2M LTE- Core Network</vt:lpstr>
      <vt:lpstr>Cellular and Mobile Network Technologies for IoT/M2M LTE- Core Network</vt:lpstr>
      <vt:lpstr>Cellular and Mobile Network Technologies for IoT/M2M LTE- Core Network</vt:lpstr>
      <vt:lpstr>Cellular and Mobile Network Technologies for IoT/M2M LTE- Core Network</vt:lpstr>
      <vt:lpstr>Cellular and Mobile Network Technologies for IoT/M2M LTE- Access Network</vt:lpstr>
      <vt:lpstr>Cellular and Mobile Network Technologies for IoT/M2M LTE- Access Network</vt:lpstr>
      <vt:lpstr>Cellular and Mobile Network Technologies for IoT/M2M LTE- Access Network</vt:lpstr>
      <vt:lpstr>Cellular and Mobile Network Technologies for IoT/M2M LTE- Access Network</vt:lpstr>
      <vt:lpstr>Cellular and Mobile Network Technologies for IoT/M2M LTE- Roaming</vt:lpstr>
      <vt:lpstr>Cellular and Mobile Network Technologies for IoT/M2M LTE- Roaming</vt:lpstr>
      <vt:lpstr>Cellular and Mobile Network Technologies for IoT/M2M LTE- Interworking</vt:lpstr>
      <vt:lpstr>Cellular and Mobile Network Technologies for IoT/M2M LTE- Interworking</vt:lpstr>
      <vt:lpstr>Cellular and Mobile Network Technologies for IoT/M2M LTE- Interworking</vt:lpstr>
      <vt:lpstr>Cellular and Mobile Network Technologies for IoT/M2M LTE- Protocol Architecture</vt:lpstr>
      <vt:lpstr>Cellular and Mobile Network Technologies for IoT/M2M LTE- Protocol Architecture</vt:lpstr>
      <vt:lpstr>Cellular and Mobile Network Technologies for IoT/M2M LTE- Protocol Architecture</vt:lpstr>
      <vt:lpstr>Cellular and Mobile Network Technologies for IoT/M2M LTE- Protocol Architecture</vt:lpstr>
      <vt:lpstr>Cellular and Mobile Network Technologies for IoT/M2M LTE- Multiple QoS Management</vt:lpstr>
      <vt:lpstr>Cellular and Mobile Network Technologies for IoT/M2M LTE- Multiple QoS Management</vt:lpstr>
      <vt:lpstr>Cellular and Mobile Network Technologies for IoT/M2M LTE- Multiple QoS Management</vt:lpstr>
      <vt:lpstr>Cellular and Mobile Network Technologies for IoT/M2M LTE- Multiple QoS Management</vt:lpstr>
      <vt:lpstr>Cellular and Mobile Network Technologies for IoT/M2M LTE- Signaling</vt:lpstr>
      <vt:lpstr>Cellular and Mobile Network Technologies for IoT/M2M LTE- Signaling</vt:lpstr>
      <vt:lpstr>Cellular and Mobile Network Technologies for IoT/M2M LTE- Evolution Paths to 4G/LTE</vt:lpstr>
      <vt:lpstr>Cellular and Mobile Network Technologies for IoT/M2M LTE- Evolution Paths to 4G/LTE</vt:lpstr>
      <vt:lpstr>Cellular and Mobile Network Technologies for IoT/M2M LTE- Evolution Paths to 4G/LTE</vt:lpstr>
      <vt:lpstr>Cellular and Mobile Network Technologies for IoT/M2M LTE- Evolution Paths to 4G/LTE</vt:lpstr>
      <vt:lpstr>Layer 3  Connectivity :IPv6 Technologies for the IoT</vt:lpstr>
      <vt:lpstr>Overview and Motivations</vt:lpstr>
      <vt:lpstr>Overview and Motivations</vt:lpstr>
      <vt:lpstr>Overview and Motivations</vt:lpstr>
      <vt:lpstr>Overview and Motivations</vt:lpstr>
      <vt:lpstr>Overview and Motivations</vt:lpstr>
      <vt:lpstr>Overview and Motivations</vt:lpstr>
      <vt:lpstr>Overview and Motivations</vt:lpstr>
      <vt:lpstr>Overview and Motivations</vt:lpstr>
      <vt:lpstr>Overview and Motivations</vt:lpstr>
      <vt:lpstr>Overview and Motivations</vt:lpstr>
      <vt:lpstr>Overview and Motivations</vt:lpstr>
      <vt:lpstr>Address Capabilities</vt:lpstr>
      <vt:lpstr>Address Capabilities IPv4 Addressing and Issues</vt:lpstr>
      <vt:lpstr>Address Capabilities IPv4 Addressing and Issues</vt:lpstr>
      <vt:lpstr>Address Capabilities IPv4 Addressing and Issues</vt:lpstr>
      <vt:lpstr>Address Capabilities IPv4 Addressing and Issues</vt:lpstr>
      <vt:lpstr>Address Capabilities IPv4 Addressing and Issues</vt:lpstr>
      <vt:lpstr>Address Capabilities IPv4 Addressing and Issues</vt:lpstr>
      <vt:lpstr>Address Capabilities IPv6 Address Space</vt:lpstr>
      <vt:lpstr>Address Capabilities IPv6 Address Space</vt:lpstr>
      <vt:lpstr>Address Capabilities IPv6 Address Space</vt:lpstr>
      <vt:lpstr>Address Capabilities IPv6 Address Space- Comparison of transmissions to IPv6 nodes</vt:lpstr>
      <vt:lpstr>Address Capabilities IPv6 Address Space</vt:lpstr>
      <vt:lpstr>Address Capabilities IPv6 Address Space</vt:lpstr>
      <vt:lpstr>Address Capabilities IPv6 Address Space</vt:lpstr>
      <vt:lpstr>Address Capabilities IPv6 Address Space</vt:lpstr>
      <vt:lpstr>Address Capabilities IPv6 Address Space</vt:lpstr>
      <vt:lpstr>Address Capabilities IPv6 Address Space</vt:lpstr>
      <vt:lpstr>Address Capabilities IPv6 Address Space</vt:lpstr>
      <vt:lpstr>Address Capabilities IPv6 Address Space</vt:lpstr>
      <vt:lpstr>IPv6 Protocol Overview</vt:lpstr>
      <vt:lpstr>IPv6 Protocol Overview</vt:lpstr>
      <vt:lpstr>IPv6 Protocol Overview</vt:lpstr>
      <vt:lpstr>IPv6 Protocol Overview</vt:lpstr>
      <vt:lpstr>IPv6 Protocol Overview</vt:lpstr>
      <vt:lpstr>IPv6 Protocol Overview</vt:lpstr>
      <vt:lpstr>IPv6 Protocol Overview</vt:lpstr>
      <vt:lpstr>IPv6 Protocol Overview</vt:lpstr>
      <vt:lpstr>IPv6 Protocol Overview</vt:lpstr>
      <vt:lpstr>IPv6 Protocol Overview</vt:lpstr>
      <vt:lpstr>IPv6 Protocol Overview</vt:lpstr>
      <vt:lpstr>IPv6 Protocol Overview</vt:lpstr>
      <vt:lpstr>IPv6 Protocol Overview</vt:lpstr>
      <vt:lpstr>IPv6 Protocol Overview</vt:lpstr>
      <vt:lpstr>IPv6 Protocol Overview</vt:lpstr>
      <vt:lpstr>IPv6 Protocol Overview</vt:lpstr>
      <vt:lpstr>IPv6 Protocol Overview</vt:lpstr>
      <vt:lpstr>IPv6 Protocol Overview</vt:lpstr>
      <vt:lpstr>IPv6 Protocol Overview</vt:lpstr>
      <vt:lpstr>IPv6 Protocol Overview</vt:lpstr>
      <vt:lpstr>IPv6 Protocol Overview</vt:lpstr>
      <vt:lpstr>IPv6 Protocol Overview</vt:lpstr>
      <vt:lpstr>IPv6 Protocol Overview</vt:lpstr>
      <vt:lpstr>IPv6 Protocol Overview</vt:lpstr>
      <vt:lpstr>IPv6 Protocol Overview</vt:lpstr>
      <vt:lpstr>IPv6 Tunneling</vt:lpstr>
      <vt:lpstr>IPv6 Tunneling</vt:lpstr>
      <vt:lpstr>IPv6 Tunneling</vt:lpstr>
      <vt:lpstr>IPv6 Tunneling</vt:lpstr>
      <vt:lpstr>IPv6 Tunneling</vt:lpstr>
      <vt:lpstr>IPv6 Tunneling</vt:lpstr>
      <vt:lpstr>IPv6 Tunneling</vt:lpstr>
      <vt:lpstr>IPv6 Tunneling</vt:lpstr>
      <vt:lpstr>IPv6 Tunneling</vt:lpstr>
      <vt:lpstr>IPsec (IP Security) in IPv6</vt:lpstr>
      <vt:lpstr>IPsec (IP Security) in IPv6</vt:lpstr>
      <vt:lpstr>IPsec (IP Security) in IPv6</vt:lpstr>
      <vt:lpstr>Header Compression Schemes</vt:lpstr>
      <vt:lpstr>Header Compression Schemes</vt:lpstr>
      <vt:lpstr>Header Compression Schemes</vt:lpstr>
      <vt:lpstr>Header Compression Schemes</vt:lpstr>
      <vt:lpstr>Header Compression Schemes</vt:lpstr>
      <vt:lpstr>Header Compression Schemes</vt:lpstr>
      <vt:lpstr>Header Compression Schemes</vt:lpstr>
      <vt:lpstr>Quality of Service in IPv6</vt:lpstr>
      <vt:lpstr>Quality of Service in IPv6</vt:lpstr>
      <vt:lpstr>Migration Strategies to IPv6</vt:lpstr>
      <vt:lpstr>Migration Strategies to IPv6 Technical Approaches</vt:lpstr>
      <vt:lpstr>Migration Strategies to IPv6 Technical Approaches</vt:lpstr>
      <vt:lpstr>Migration Strategies to IPv6 Technical Approaches</vt:lpstr>
      <vt:lpstr>Migration Strategies to IPv6 Technical Approaches</vt:lpstr>
      <vt:lpstr>Migration Strategies to IPv6 Technical Approaches</vt:lpstr>
      <vt:lpstr>Migration Strategies to IPv6 Technical Approaches</vt:lpstr>
      <vt:lpstr>Migration Strategies to IPv6 Technical Approaches</vt:lpstr>
      <vt:lpstr>Migration Strategies to IPv6 Technical Approaches</vt:lpstr>
      <vt:lpstr>Migration Strategies to IPv6 Technical Approaches</vt:lpstr>
      <vt:lpstr>Migration Strategies to IPv6 Technical Approaches</vt:lpstr>
      <vt:lpstr>Migration Strategies to IPv6 Technical Approaches</vt:lpstr>
      <vt:lpstr>Migration Strategies to IPv6 Technical Approaches</vt:lpstr>
      <vt:lpstr>Migration Strategies to IPv6 Technical Approaches</vt:lpstr>
      <vt:lpstr>Migration Strategies to IPv6 Technical Approaches</vt:lpstr>
      <vt:lpstr>Migration Strategies to IPv6 Residential Broadband Services in an IPv6 Environment</vt:lpstr>
      <vt:lpstr>Migration Strategies to IPv6 Residential Broadband Services in an IPv6 Environment</vt:lpstr>
      <vt:lpstr>Migration Strategies to IPv6 Residential Broadband Services in an IPv6 Environment</vt:lpstr>
      <vt:lpstr>Migration Strategies to IPv6 Residential Broadband Services in an IPv6 Environment</vt:lpstr>
      <vt:lpstr>Migration Strategies to IPv6 Residential Broadband Services in an IPv6 Environment</vt:lpstr>
      <vt:lpstr>Migration Strategies to IPv6 Deployment Opportunities</vt:lpstr>
      <vt:lpstr>Migration Strategies to IPv6 Deployment Opportunities</vt:lpstr>
      <vt:lpstr>Migration Strategies to IPv6 Deployment Opportunities</vt:lpstr>
      <vt:lpstr>Migration Strategies to IPv6 Deployment Opportunities</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LAYER 1/2 CONNECTIVITY: WIRELESS TECHNOLOGIES FOR THE IoT, LAYER 3 CONNECTIVITY: IPv6 TECHNOLOGIES FOR THE IoT</dc:title>
  <dc:creator>Santosh</dc:creator>
  <cp:lastModifiedBy>Anand S. Hiremath</cp:lastModifiedBy>
  <cp:revision>358</cp:revision>
  <dcterms:created xsi:type="dcterms:W3CDTF">2006-08-16T00:00:00Z</dcterms:created>
  <dcterms:modified xsi:type="dcterms:W3CDTF">2017-04-27T04:41:02Z</dcterms:modified>
</cp:coreProperties>
</file>